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306" r:id="rId2"/>
    <p:sldId id="336" r:id="rId3"/>
    <p:sldId id="324" r:id="rId4"/>
    <p:sldId id="334" r:id="rId5"/>
    <p:sldId id="335" r:id="rId6"/>
    <p:sldId id="327" r:id="rId7"/>
    <p:sldId id="328" r:id="rId8"/>
    <p:sldId id="329" r:id="rId9"/>
    <p:sldId id="330" r:id="rId10"/>
    <p:sldId id="331" r:id="rId11"/>
    <p:sldId id="333" r:id="rId12"/>
  </p:sldIdLst>
  <p:sldSz cx="12192000" cy="685800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BB9DDC88-19C6-435F-86B5-B3A818F7CA6F}">
          <p14:sldIdLst>
            <p14:sldId id="306"/>
            <p14:sldId id="336"/>
            <p14:sldId id="324"/>
            <p14:sldId id="334"/>
            <p14:sldId id="335"/>
            <p14:sldId id="327"/>
            <p14:sldId id="328"/>
            <p14:sldId id="329"/>
            <p14:sldId id="330"/>
            <p14:sldId id="331"/>
            <p14:sldId id="33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43412" autoAdjust="0"/>
  </p:normalViewPr>
  <p:slideViewPr>
    <p:cSldViewPr snapToGrid="0">
      <p:cViewPr varScale="1">
        <p:scale>
          <a:sx n="39" d="100"/>
          <a:sy n="39" d="100"/>
        </p:scale>
        <p:origin x="1013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6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6F29-3E3F-411D-8AFB-0738D4F78808}" type="datetimeFigureOut">
              <a:rPr lang="ko-KR" altLang="en-US" smtClean="0"/>
              <a:t>2022-12-19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55DE-48D0-4A31-97A8-8E489C895C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6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I’m </a:t>
            </a:r>
            <a:r>
              <a:rPr lang="en-US" altLang="ko-KR" dirty="0" err="1"/>
              <a:t>gonna</a:t>
            </a:r>
            <a:r>
              <a:rPr lang="en-US" altLang="ko-KR" dirty="0"/>
              <a:t> explain our paper named, “Multi-view POI-level Cellular Trajectory Reconstruction for Digital Contact Tracing of Infectious </a:t>
            </a:r>
            <a:r>
              <a:rPr lang="en-US" altLang="ko-KR"/>
              <a:t>Diseases”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55DE-48D0-4A31-97A8-8E489C895C1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585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In conclusion, we presented the POI-level cellular trajectory reconstruction problem that can significantly benefit digital contact tracing for preventing the spread of infectious diseases.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Also we proposed a novel algorithm, </a:t>
            </a:r>
            <a:r>
              <a:rPr lang="en-US" altLang="ko-KR" dirty="0" err="1"/>
              <a:t>Pincette</a:t>
            </a:r>
            <a:r>
              <a:rPr lang="en-US" altLang="ko-KR" dirty="0"/>
              <a:t>, is proposed to incorporate the efficiency, periodicity, and popularity aspects in a sophisticated way to predict the visited POIs from a coarse-grained cellular trajectory.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we believe that </a:t>
            </a:r>
            <a:r>
              <a:rPr lang="en-US" altLang="ko-KR" dirty="0" err="1"/>
              <a:t>Pincette</a:t>
            </a:r>
            <a:r>
              <a:rPr lang="en-US" altLang="ko-KR" dirty="0"/>
              <a:t> will promote the usability of cellular network data in digital contact tracing for ever-emerging infectious diseases.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55DE-48D0-4A31-97A8-8E489C895C1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182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This is the end of our presentation and Thank you for listening.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55DE-48D0-4A31-97A8-8E489C895C1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96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The emergence and spread of infectious diseases with pandemic potential, such as cholera, flu, and COVID-19, have persistently occurred throughout the human history.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When an infectious disease becomes a global pandemic, it totally collapses public health and economic systems.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For example, with COVID-19, the world has surpassed 6.6 million deaths.</a:t>
            </a:r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55DE-48D0-4A31-97A8-8E489C895C1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30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In order to prevent such a pandemic situation, digital contact tracing plays an important role.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Digital contact tracing is the process of identifying persons who may have contact with a confirmed case through an automated tracking system.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So, it enables potentially contagious people to start self-quarantine immediately and thus helps stop the transmission.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Digital contact tracing application 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been actively developed to assist contact tracers such as public health authorities and global IT companies.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A typical approach for digital contact tracing is to download an app on the user’s mobile device.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Then, these app records the locations where the user visited or other people whom they spent time with, using Bluetooth and GPS.</a:t>
            </a:r>
          </a:p>
          <a:p>
            <a:pPr marL="228600" indent="-228600">
              <a:buAutoNum type="arabicPeriod"/>
            </a:pPr>
            <a:endParaRPr lang="en-US" altLang="ko-K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altLang="ko-KR" dirty="0"/>
              <a:t>Unfortunately, t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stop the epidemic, this approach requires more than 60% uptake in the population.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However, due to privacy concerns, the low user adoption rate of contact tracing apps limits the potential benefits expected on epidemic control.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55DE-48D0-4A31-97A8-8E489C895C1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8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situation highlights the importance of a complementary tracing system that can cover a wide range of users.</a:t>
            </a:r>
          </a:p>
          <a:p>
            <a:pPr marL="228600" indent="-228600">
              <a:buAutoNum type="arabicPeriod"/>
            </a:pP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regard, cellular network data, which is generated by interactions between mobile devices and cell towers, has become a good alternative resource for digital contact tracing, </a:t>
            </a:r>
          </a:p>
          <a:p>
            <a:pPr marL="228600" indent="-228600">
              <a:buAutoNum type="arabicPeriod"/>
            </a:pP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 towers collect the location of a large population without any additional efforts such as app installation.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Nevertheless, the use of cellular network data is still hindered by its </a:t>
            </a:r>
            <a:r>
              <a:rPr lang="en-US" altLang="ko-KR" b="1" dirty="0"/>
              <a:t>low spatial resolution</a:t>
            </a:r>
            <a:r>
              <a:rPr lang="en-US" altLang="ko-KR" dirty="0"/>
              <a:t>,</a:t>
            </a:r>
          </a:p>
          <a:p>
            <a:pPr marL="228600" indent="-228600">
              <a:buAutoNum type="arabicPeriod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55DE-48D0-4A31-97A8-8E489C895C1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3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ko-KR" dirty="0"/>
              <a:t>To pursue fine-grained contact tracing of the infectious disease, </a:t>
            </a:r>
            <a:br>
              <a:rPr lang="en-US" altLang="ko-KR" dirty="0"/>
            </a:br>
            <a:r>
              <a:rPr lang="en-US" altLang="ko-KR" dirty="0"/>
              <a:t>the reconstruction should configure the point-of-interest (POI) where users stay together with others.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In this paper, we first present a new problem, </a:t>
            </a:r>
            <a:br>
              <a:rPr lang="en-US" altLang="ko-KR" dirty="0"/>
            </a:br>
            <a:r>
              <a:rPr lang="en-US" altLang="ko-KR" dirty="0"/>
              <a:t>named “POI-level cellular trajectory reconstruction”, which aims to estimate truly visited POIs from a cellular trajectory.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We tried to configure the point-of-interest(POI) where users stay together with others, because the infectious disease spreads primarily by indoor transmission.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However, there are two main challenges for this problem.</a:t>
            </a:r>
          </a:p>
          <a:p>
            <a:pPr marL="685800" lvl="1" indent="-228600">
              <a:buAutoNum type="arabicPeriod"/>
            </a:pPr>
            <a:r>
              <a:rPr lang="en-US" altLang="ko-KR" dirty="0"/>
              <a:t>First, each user has a complex POI visiting pattern.</a:t>
            </a:r>
          </a:p>
          <a:p>
            <a:pPr marL="685800" lvl="1" indent="-228600">
              <a:buAutoNum type="arabicPeriod"/>
            </a:pPr>
            <a:r>
              <a:rPr lang="en-US" altLang="ko-KR" dirty="0"/>
              <a:t>Second, the coarse-grained positioning ability of a cellular trajectory makes dozens of POI candidates.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To precisely capture the complex POI visiting pattern and conduct fine-grained POI estimation, we propose a novel framework, named </a:t>
            </a:r>
            <a:r>
              <a:rPr lang="en-US" altLang="ko-KR" i="1" dirty="0" err="1"/>
              <a:t>Pincette</a:t>
            </a:r>
            <a:r>
              <a:rPr lang="en-US" altLang="ko-KR" i="1" dirty="0"/>
              <a:t>.</a:t>
            </a:r>
          </a:p>
          <a:p>
            <a:pPr marL="228600" indent="-228600">
              <a:buAutoNum type="arabicPeriod"/>
            </a:pPr>
            <a:r>
              <a:rPr lang="en-US" altLang="ko-K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Pincette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comprises multi-view feature extraction and GCN-LSTM-based POI estimation </a:t>
            </a:r>
            <a:r>
              <a:rPr lang="en-US" altLang="ko-KR" i="0" dirty="0"/>
              <a:t>by </a:t>
            </a:r>
            <a:r>
              <a:rPr lang="en-US" altLang="ko-KR" dirty="0"/>
              <a:t>leveraging various external data including road networks, public transport routes, and POI contexts.</a:t>
            </a: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ko-K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55DE-48D0-4A31-97A8-8E489C895C1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741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 err="1"/>
              <a:t>Pincette</a:t>
            </a:r>
            <a:r>
              <a:rPr lang="en-US" altLang="ko-KR" dirty="0"/>
              <a:t> leverages the complementary information between the three multi-view features: efficiency-view, periodicity-view and popularity view</a:t>
            </a:r>
          </a:p>
          <a:p>
            <a:pPr marL="228600" indent="-228600">
              <a:buAutoNum type="arabicPeriod"/>
            </a:pPr>
            <a:r>
              <a:rPr lang="en-US" altLang="ko-KR" dirty="0"/>
              <a:t>Suppose that a user visits a food area to eat dinner at 6 pm after leaving Office before going back home. </a:t>
            </a:r>
          </a:p>
          <a:p>
            <a:pPr marL="228600" indent="-228600">
              <a:buAutoNum type="arabicPeriod"/>
            </a:pPr>
            <a:r>
              <a:rPr lang="en-US" altLang="ko-KR" dirty="0"/>
              <a:t>In this situation, POI-level cellular trajectory reconstruction means finding visited POI among places in cell connection range.</a:t>
            </a:r>
          </a:p>
          <a:p>
            <a:pPr marL="685800" lvl="1" indent="-228600">
              <a:buAutoNum type="arabicPeriod"/>
            </a:pPr>
            <a:r>
              <a:rPr lang="en-US" altLang="ko-KR" dirty="0"/>
              <a:t>In the efficiency-view,</a:t>
            </a:r>
          </a:p>
          <a:p>
            <a:pPr marL="1143000" lvl="2" indent="-228600">
              <a:buAutoNum type="arabicPeriod"/>
            </a:pPr>
            <a:r>
              <a:rPr lang="en-US" altLang="ko-KR" dirty="0"/>
              <a:t>People tend to take the most efficient path when they visit POIs</a:t>
            </a:r>
          </a:p>
          <a:p>
            <a:pPr marL="1143000" lvl="2" indent="-228600">
              <a:buAutoNum type="arabicPeriod"/>
            </a:pPr>
            <a:r>
              <a:rPr lang="en-US" altLang="ko-KR" dirty="0"/>
              <a:t>So, the user may not visit p1 since his cellular trajectory is not efficient to get to p1. </a:t>
            </a:r>
          </a:p>
          <a:p>
            <a:pPr marL="1143000" lvl="2" indent="-228600">
              <a:buAutoNum type="arabicPeriod"/>
            </a:pPr>
            <a:r>
              <a:rPr lang="en-US" altLang="ko-KR" dirty="0"/>
              <a:t>We utilized features such as transportation mode and some distances.</a:t>
            </a:r>
          </a:p>
          <a:p>
            <a:pPr marL="685800" lvl="1" indent="-228600">
              <a:buAutoNum type="arabicPeriod"/>
            </a:pPr>
            <a:r>
              <a:rPr lang="en-US" altLang="ko-KR" dirty="0"/>
              <a:t>In the periodicity-view, </a:t>
            </a:r>
          </a:p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ko-KR" dirty="0"/>
              <a:t>People have </a:t>
            </a:r>
            <a:r>
              <a:rPr lang="en-US" altLang="ko-KR" dirty="0" err="1"/>
              <a:t>spatio</a:t>
            </a:r>
            <a:r>
              <a:rPr lang="en-US" altLang="ko-KR" dirty="0"/>
              <a:t>-temporal periodic patterns when they visit POIs</a:t>
            </a:r>
          </a:p>
          <a:p>
            <a:pPr marL="1143000" lvl="2" indent="-228600">
              <a:buAutoNum type="arabicPeriod"/>
            </a:pPr>
            <a:r>
              <a:rPr lang="en-US" altLang="ko-KR" dirty="0"/>
              <a:t>So, the user may not visit p2 since it is an office and thus out of periodicity. </a:t>
            </a:r>
          </a:p>
          <a:p>
            <a:pPr marL="1600200" lvl="3" indent="-228600">
              <a:buAutoNum type="arabicPeriod"/>
            </a:pPr>
            <a:r>
              <a:rPr lang="en-US" altLang="ko-KR" dirty="0"/>
              <a:t>#We utilized features such as Industry-type frequency vector of a cell.</a:t>
            </a:r>
          </a:p>
          <a:p>
            <a:pPr marL="685800" lvl="1" indent="-228600">
              <a:buAutoNum type="arabicPeriod"/>
            </a:pPr>
            <a:r>
              <a:rPr lang="en-US" altLang="ko-KR" dirty="0"/>
              <a:t>In the popularity-view, </a:t>
            </a:r>
          </a:p>
          <a:p>
            <a:pPr marL="1143000" lvl="2" indent="-228600">
              <a:buAutoNum type="arabicPeriod"/>
            </a:pPr>
            <a:r>
              <a:rPr lang="en-US" altLang="ko-KR" dirty="0"/>
              <a:t>People tend to visit popular POIs</a:t>
            </a:r>
          </a:p>
          <a:p>
            <a:pPr marL="1143000" lvl="2" indent="-228600">
              <a:buAutoNum type="arabicPeriod"/>
            </a:pPr>
            <a:r>
              <a:rPr lang="en-US" altLang="ko-KR" dirty="0"/>
              <a:t>Since p4 is more popular than p3, the user probably visits p4.</a:t>
            </a:r>
          </a:p>
          <a:p>
            <a:pPr marL="1600200" lvl="3" indent="-228600">
              <a:buAutoNum type="arabicPeriod"/>
            </a:pPr>
            <a:r>
              <a:rPr lang="en-US" altLang="ko-KR" dirty="0"/>
              <a:t>#We utilized features such as size, ratings and number of comments</a:t>
            </a: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ko-KR" dirty="0" err="1"/>
              <a:t>Pincette</a:t>
            </a:r>
            <a:r>
              <a:rPr lang="en-US" altLang="ko-KR" dirty="0"/>
              <a:t> receives those three multi-view features as inputs </a:t>
            </a:r>
          </a:p>
          <a:p>
            <a:pPr marL="228600" lvl="0" indent="-228600">
              <a:buAutoNum type="arabicPeriod"/>
            </a:pPr>
            <a:endParaRPr lang="en-US" altLang="ko-KR" dirty="0"/>
          </a:p>
          <a:p>
            <a:pPr marL="228600" lvl="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55DE-48D0-4A31-97A8-8E489C895C1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056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Then, it conduct the GCN-LSTM-based POI estimation to predict the score of a user visiting each POI in a stay cell.</a:t>
            </a:r>
            <a:endParaRPr lang="en-US" altLang="ko-K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ko-K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GCN-LSTM-based model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consists of </a:t>
            </a:r>
            <a:r>
              <a:rPr lang="en-US" altLang="ko-KR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spatial encoder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ko-KR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temporal encoder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altLang="ko-KR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 estimator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AutoNum type="arabicPeriod"/>
            </a:pPr>
            <a:r>
              <a:rPr lang="en-US" altLang="ko-KR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spatial encoder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altLang="ko-KR" sz="1200" b="0" i="0" u="sng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temporal encoder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capture complex </a:t>
            </a:r>
            <a:r>
              <a:rPr lang="en-US" altLang="ko-K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spatio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-temporal periodic patterns from the periodicity-view feature</a:t>
            </a:r>
          </a:p>
          <a:p>
            <a:pPr marL="228600" indent="-228600">
              <a:buAutoNum type="arabicPeriod"/>
            </a:pP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spatial encoder is a GCN-based encoder, which aggregates the spatial movement patterns of users across cells. </a:t>
            </a:r>
          </a:p>
          <a:p>
            <a:pPr marL="685800" lvl="1" indent="-228600">
              <a:buAutoNum type="arabicPeriod"/>
            </a:pP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GCN, a node refers to a cell, and an edge indicates the adjacency between two cells.</a:t>
            </a:r>
          </a:p>
          <a:p>
            <a:pPr marL="228600" indent="-228600">
              <a:buAutoNum type="arabicPeriod"/>
            </a:pP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temporal encoder is a Bi-LSTM-based encoder, which captures the periodic POI visit patterns of users.</a:t>
            </a: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then, ‘visit estimator’ aggregates all multi-view features and makes the final prediction.</a:t>
            </a:r>
          </a:p>
          <a:p>
            <a:pPr marL="228600" indent="-228600">
              <a:buAutoNum type="arabicPeriod"/>
            </a:pP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adopt the binary cross entropy (BCE) loss to train </a:t>
            </a:r>
            <a:r>
              <a:rPr lang="en-US" altLang="ko-K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pincette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because the target variable is binary.</a:t>
            </a:r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55DE-48D0-4A31-97A8-8E489C895C1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702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To validate our proposed methodology, we conducted in two region, Beijing and Chania.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Each data collection contains human mobility (</a:t>
            </a:r>
            <a:r>
              <a:rPr lang="en-US" altLang="ko-KR" dirty="0" err="1"/>
              <a:t>i.e.,trajectories</a:t>
            </a:r>
            <a:r>
              <a:rPr lang="en-US" altLang="ko-KR" dirty="0"/>
              <a:t>), cell-tower information, POI information, and road network and public transport networks.</a:t>
            </a:r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55DE-48D0-4A31-97A8-8E489C895C1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434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Since our work is the first attempt to reconstruct the cellular trajectories at POI-level, there exists no previous algorithm that can be naturally employed in our problem.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For comparison, we evaluated two heuristic rule-based POI estimation algorithms, RULE^E, RULE^P and two Markov-based model MTM and </a:t>
            </a:r>
            <a:r>
              <a:rPr lang="en-US" altLang="ko-KR" dirty="0" err="1"/>
              <a:t>Cellsim</a:t>
            </a:r>
            <a:r>
              <a:rPr lang="en-US" altLang="ko-KR" dirty="0"/>
              <a:t>+.</a:t>
            </a:r>
          </a:p>
          <a:p>
            <a:pPr marL="228600" indent="-228600">
              <a:buAutoNum type="arabicPeriod"/>
            </a:pPr>
            <a:endParaRPr lang="en-US" altLang="ko-KR" dirty="0"/>
          </a:p>
          <a:p>
            <a:pPr marL="228600" indent="-228600">
              <a:buAutoNum type="arabicPeriod"/>
            </a:pPr>
            <a:r>
              <a:rPr lang="en-US" altLang="ko-KR" dirty="0"/>
              <a:t>Also, we used four commonly-used ranking accuracy metrics</a:t>
            </a:r>
          </a:p>
          <a:p>
            <a:pPr marL="685800" lvl="1" indent="-228600">
              <a:buAutoNum type="arabicPeriod"/>
            </a:pPr>
            <a:r>
              <a:rPr lang="en-US" altLang="ko-KR" dirty="0"/>
              <a:t>(Precision, Recall, F1-score and normalized discounted cumulative gain)</a:t>
            </a:r>
          </a:p>
          <a:p>
            <a:pPr marL="228600" indent="-228600">
              <a:buAutoNum type="arabicPeriod"/>
            </a:pPr>
            <a:r>
              <a:rPr lang="en-US" altLang="ko-KR" dirty="0"/>
              <a:t>For each data collection, our proposed method improved the accuracy of baseline algorithms.</a:t>
            </a:r>
          </a:p>
          <a:p>
            <a:pPr marL="228600" indent="-228600">
              <a:buAutoNum type="arabicPeriod"/>
            </a:pPr>
            <a:endParaRPr lang="en-US" altLang="ko-KR" dirty="0"/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ko-KR" dirty="0"/>
              <a:t>You can find the detail of baselines in our paper.</a:t>
            </a:r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F55DE-48D0-4A31-97A8-8E489C895C1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DBF0D4-C983-4F72-87D6-3D8E81C5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ppleSDGothicNeoR00" panose="02000503000000000000" pitchFamily="2" charset="-127"/>
                <a:ea typeface="AppleSDGothicNeoR00" panose="02000503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E1BBAE3-4C46-4646-A2A2-06DAFA654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ppleSDGothicNeoR00" panose="02000503000000000000" pitchFamily="2" charset="-127"/>
                <a:ea typeface="AppleSDGothicNeoR00" panose="02000503000000000000" pitchFamily="2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4A5B33-9DD6-4E2B-955D-E47DDEA0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1386" y="58450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pleSDGothicNeoR00" panose="02000503000000000000" pitchFamily="2" charset="-127"/>
                <a:ea typeface="AppleSDGothicNeoR00" panose="02000503000000000000" pitchFamily="2" charset="-127"/>
              </a:defRPr>
            </a:lvl1pPr>
          </a:lstStyle>
          <a:p>
            <a:fld id="{164E57B8-46B8-4090-8DBC-A2CA063E7196}" type="datetime1">
              <a:rPr lang="ko-KR" altLang="en-US" smtClean="0"/>
              <a:t>2022-12-19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EF72BD-3367-42F9-9DE1-3DCAF575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385" y="6356350"/>
            <a:ext cx="63534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pleSDGothicNeoR00" panose="02000503000000000000" pitchFamily="2" charset="-127"/>
                <a:ea typeface="AppleSDGothicNeoR00" panose="02000503000000000000" pitchFamily="2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F02BB6-55D5-493E-B7D3-21BC8BDE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ppleSDGothicNeoR00" panose="02000503000000000000" pitchFamily="2" charset="-127"/>
                <a:ea typeface="AppleSDGothicNeoR00" panose="02000503000000000000" pitchFamily="2" charset="-127"/>
              </a:defRPr>
            </a:lvl1pPr>
          </a:lstStyle>
          <a:p>
            <a:fld id="{22B89338-FAD2-4B96-8CFE-5A3AC41810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32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990D0B-71BE-42D3-8518-E8DA0D876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86" y="248748"/>
            <a:ext cx="11349228" cy="979046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BAED98-1289-4274-96CD-60F10C1D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86" y="1474347"/>
            <a:ext cx="11349228" cy="473586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AB0C85-69A7-4758-AB39-A4092C7C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1386" y="6356350"/>
            <a:ext cx="1174658" cy="365125"/>
          </a:xfrm>
          <a:prstGeom prst="rect">
            <a:avLst/>
          </a:prstGeom>
        </p:spPr>
        <p:txBody>
          <a:bodyPr/>
          <a:lstStyle/>
          <a:p>
            <a:fld id="{BFE7749C-D4EC-464C-B068-B51BE2999CA0}" type="datetime1">
              <a:rPr lang="ko-KR" altLang="en-US" smtClean="0"/>
              <a:t>2022-12-19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559810-0C40-4CF9-8671-7DE39705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356350"/>
            <a:ext cx="6626927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A9B142-BDAD-4DEA-9711-CC1F34E9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0908" y="6356350"/>
            <a:ext cx="1379705" cy="365125"/>
          </a:xfrm>
          <a:prstGeom prst="rect">
            <a:avLst/>
          </a:prstGeom>
        </p:spPr>
        <p:txBody>
          <a:bodyPr/>
          <a:lstStyle/>
          <a:p>
            <a:fld id="{22B89338-FAD2-4B96-8CFE-5A3AC418108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9FA414E-C0FD-4047-96F8-2CC5E490A29D}"/>
              </a:ext>
            </a:extLst>
          </p:cNvPr>
          <p:cNvSpPr/>
          <p:nvPr userDrawn="1"/>
        </p:nvSpPr>
        <p:spPr>
          <a:xfrm>
            <a:off x="421386" y="1232283"/>
            <a:ext cx="11374374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04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491AEE-EB08-4582-9F92-E09B89C3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31AABF-8A13-417F-A601-71833986F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A60E10-75BA-4C52-BD56-B95CEAE74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1386" y="5845089"/>
            <a:ext cx="2743200" cy="365125"/>
          </a:xfrm>
          <a:prstGeom prst="rect">
            <a:avLst/>
          </a:prstGeom>
        </p:spPr>
        <p:txBody>
          <a:bodyPr/>
          <a:lstStyle/>
          <a:p>
            <a:fld id="{A67B03AB-4C03-47EF-852E-BEB1A2BA332D}" type="datetime1">
              <a:rPr lang="ko-KR" altLang="en-US" smtClean="0"/>
              <a:t>2022-12-19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EBA98F-3D2F-4A6B-8E83-2571DDAD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385" y="6356350"/>
            <a:ext cx="6353487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3AF3A9-BA1B-47E9-9902-C300B5B8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89338-FAD2-4B96-8CFE-5A3AC41810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76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CD4E1D-17DA-4399-960C-492F8C7E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2221FA-AED2-41FD-82F6-BE5D4DFD6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88A4177-CB6E-4B2E-A0CF-318FFA18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A0768F2-ECAD-4C60-B0A0-DF99C9EBE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1386" y="5845089"/>
            <a:ext cx="2743200" cy="365125"/>
          </a:xfrm>
          <a:prstGeom prst="rect">
            <a:avLst/>
          </a:prstGeom>
        </p:spPr>
        <p:txBody>
          <a:bodyPr/>
          <a:lstStyle/>
          <a:p>
            <a:fld id="{F7D32081-F61D-440E-9A00-E9C15C9BFA45}" type="datetime1">
              <a:rPr lang="ko-KR" altLang="en-US" smtClean="0"/>
              <a:t>2022-12-19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FEDB35-66A4-4BCA-9B98-6FC730F3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385" y="6356350"/>
            <a:ext cx="6353487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536B17-27A3-4C32-A8FA-6561DABA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89338-FAD2-4B96-8CFE-5A3AC41810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94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F008E-E5E2-4C13-A4CA-899C5FB4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64CE9B7-C528-4557-8F49-E79DA895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1386" y="5845089"/>
            <a:ext cx="2743200" cy="365125"/>
          </a:xfrm>
          <a:prstGeom prst="rect">
            <a:avLst/>
          </a:prstGeom>
        </p:spPr>
        <p:txBody>
          <a:bodyPr/>
          <a:lstStyle/>
          <a:p>
            <a:fld id="{3650331F-0199-4E21-99C3-56AA3CC769A9}" type="datetime1">
              <a:rPr lang="ko-KR" altLang="en-US" smtClean="0"/>
              <a:t>2022-12-19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E878DBE-011B-4DD3-AEB6-D8C96582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385" y="6356350"/>
            <a:ext cx="6353487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33325C-8DE8-44B4-8D6A-E027E90D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89338-FAD2-4B96-8CFE-5A3AC41810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54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>
            <a:extLst>
              <a:ext uri="{FF2B5EF4-FFF2-40B4-BE49-F238E27FC236}">
                <a16:creationId xmlns:a16="http://schemas.microsoft.com/office/drawing/2014/main" id="{5850BB52-E2FB-4EBC-ADDB-F59E0B335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386" y="5845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8578D50-51CA-455C-895B-5ED6E29DF3E9}" type="datetime1">
              <a:rPr lang="ko-KR" altLang="en-US" smtClean="0"/>
              <a:t>2022-12-19</a:t>
            </a:fld>
            <a:endParaRPr lang="ko-KR" altLang="en-US"/>
          </a:p>
        </p:txBody>
      </p:sp>
      <p:sp>
        <p:nvSpPr>
          <p:cNvPr id="13" name="바닥글 개체 틀 4">
            <a:extLst>
              <a:ext uri="{FF2B5EF4-FFF2-40B4-BE49-F238E27FC236}">
                <a16:creationId xmlns:a16="http://schemas.microsoft.com/office/drawing/2014/main" id="{933BEFCB-9A87-4DEB-87FD-8508964D8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385" y="6356350"/>
            <a:ext cx="6353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ko-KR" altLang="en-US"/>
          </a:p>
        </p:txBody>
      </p:sp>
      <p:sp>
        <p:nvSpPr>
          <p:cNvPr id="14" name="슬라이드 번호 개체 틀 5">
            <a:extLst>
              <a:ext uri="{FF2B5EF4-FFF2-40B4-BE49-F238E27FC236}">
                <a16:creationId xmlns:a16="http://schemas.microsoft.com/office/drawing/2014/main" id="{2AF3E3D1-83AB-4DD6-8F0D-D1A815B4D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B89338-FAD2-4B96-8CFE-5A3AC41810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95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D69D232-57F2-4733-8382-C0790E0C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86" y="248747"/>
            <a:ext cx="11349228" cy="1116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E1603A-6C66-4172-B266-9B9EC8E72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386" y="1612669"/>
            <a:ext cx="11349228" cy="459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0C8F64-C7B5-469A-BF9F-56D7D2175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386" y="5845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A7DA245-DA2B-4332-A21C-EF1D2E41E2A5}" type="datetime1">
              <a:rPr lang="ko-KR" altLang="en-US" smtClean="0"/>
              <a:t>2022-12-19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4BD786-E9CD-494E-82B3-CDE51273C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385" y="6356350"/>
            <a:ext cx="6353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953208-1DA0-49DB-A184-CDA4A201B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741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2B89338-FAD2-4B96-8CFE-5A3AC41810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27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AppleSDGothicNeoEB00" panose="02000503000000000000" pitchFamily="2" charset="-127"/>
          <a:ea typeface="AppleSDGothicNeoEB00" panose="02000503000000000000" pitchFamily="2" charset="-127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pleSDGothicNeoM00" panose="02000503000000000000" pitchFamily="2" charset="-127"/>
          <a:ea typeface="AppleSDGothicNeoM00" panose="02000503000000000000" pitchFamily="2" charset="-127"/>
          <a:cs typeface="Times New Roman" panose="02020603050405020304" pitchFamily="18" charset="0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pleSDGothicNeoM00" panose="02000503000000000000" pitchFamily="2" charset="-127"/>
          <a:ea typeface="AppleSDGothicNeoM00" panose="02000503000000000000" pitchFamily="2" charset="-127"/>
          <a:cs typeface="Times New Roman" panose="02020603050405020304" pitchFamily="18" charset="0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ppleSDGothicNeoM00" panose="02000503000000000000" pitchFamily="2" charset="-127"/>
          <a:ea typeface="AppleSDGothicNeoM00" panose="02000503000000000000" pitchFamily="2" charset="-127"/>
          <a:cs typeface="Times New Roman" panose="02020603050405020304" pitchFamily="18" charset="0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ppleSDGothicNeoM00" panose="02000503000000000000" pitchFamily="2" charset="-127"/>
          <a:ea typeface="AppleSDGothicNeoM00" panose="02000503000000000000" pitchFamily="2" charset="-127"/>
          <a:cs typeface="Times New Roman" panose="02020603050405020304" pitchFamily="18" charset="0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ppleSDGothicNeoM00" panose="02000503000000000000" pitchFamily="2" charset="-127"/>
          <a:ea typeface="AppleSDGothicNeoM00" panose="02000503000000000000" pitchFamily="2" charset="-127"/>
          <a:cs typeface="Times New Roman" panose="02020603050405020304" pitchFamily="18" charset="0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PowerPoint_Presentation.ppt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PowerPoint_Presentation1.ppt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48B294-C22F-4B96-9ACE-A2CF259CF22C}"/>
              </a:ext>
            </a:extLst>
          </p:cNvPr>
          <p:cNvSpPr txBox="1"/>
          <p:nvPr/>
        </p:nvSpPr>
        <p:spPr>
          <a:xfrm>
            <a:off x="147884" y="1900625"/>
            <a:ext cx="11896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pleSDGothicNeoEB00" panose="02000503000000000000" pitchFamily="2" charset="-127"/>
                <a:ea typeface="AppleSDGothicNeoEB00" panose="02000503000000000000" pitchFamily="2" charset="-127"/>
                <a:cs typeface="Times New Roman" panose="02020603050405020304" pitchFamily="18" charset="0"/>
              </a:rPr>
              <a:t>Multi-view POI-level Cellular Trajectory </a:t>
            </a:r>
            <a:br>
              <a:rPr lang="en-US" altLang="ko-KR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pleSDGothicNeoEB00" panose="02000503000000000000" pitchFamily="2" charset="-127"/>
                <a:ea typeface="AppleSDGothicNeoEB00" panose="02000503000000000000" pitchFamily="2" charset="-127"/>
                <a:cs typeface="Times New Roman" panose="02020603050405020304" pitchFamily="18" charset="0"/>
              </a:rPr>
            </a:br>
            <a:r>
              <a:rPr lang="en-US" altLang="ko-KR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pleSDGothicNeoEB00" panose="02000503000000000000" pitchFamily="2" charset="-127"/>
                <a:ea typeface="AppleSDGothicNeoEB00" panose="02000503000000000000" pitchFamily="2" charset="-127"/>
                <a:cs typeface="Times New Roman" panose="02020603050405020304" pitchFamily="18" charset="0"/>
              </a:rPr>
              <a:t>Reconstruction for Digital Contact Tracing </a:t>
            </a:r>
            <a:br>
              <a:rPr lang="en-US" altLang="ko-KR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pleSDGothicNeoEB00" panose="02000503000000000000" pitchFamily="2" charset="-127"/>
                <a:ea typeface="AppleSDGothicNeoEB00" panose="02000503000000000000" pitchFamily="2" charset="-127"/>
                <a:cs typeface="Times New Roman" panose="02020603050405020304" pitchFamily="18" charset="0"/>
              </a:rPr>
            </a:br>
            <a:r>
              <a:rPr lang="en-US" altLang="ko-KR" sz="48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pleSDGothicNeoEB00" panose="02000503000000000000" pitchFamily="2" charset="-127"/>
                <a:ea typeface="AppleSDGothicNeoEB00" panose="02000503000000000000" pitchFamily="2" charset="-127"/>
                <a:cs typeface="Times New Roman" panose="02020603050405020304" pitchFamily="18" charset="0"/>
              </a:rPr>
              <a:t>of Infectious Diseases</a:t>
            </a:r>
            <a:endParaRPr lang="ko-KR" altLang="en-US" sz="48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ppleSDGothicNeoEB00" panose="02000503000000000000" pitchFamily="2" charset="-127"/>
              <a:ea typeface="AppleSDGothicNeoEB00" panose="02000503000000000000" pitchFamily="2" charset="-127"/>
              <a:cs typeface="Times New Roman" panose="02020603050405020304" pitchFamily="18" charset="0"/>
            </a:endParaRPr>
          </a:p>
        </p:txBody>
      </p:sp>
      <p:pic>
        <p:nvPicPr>
          <p:cNvPr id="1028" name="Picture 4" descr="IEEE International Conference on Data Mining 2022 (ICDM2022)">
            <a:extLst>
              <a:ext uri="{FF2B5EF4-FFF2-40B4-BE49-F238E27FC236}">
                <a16:creationId xmlns:a16="http://schemas.microsoft.com/office/drawing/2014/main" id="{75CDFB1E-91BE-4B07-AAD4-B637215C3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663" y="117283"/>
            <a:ext cx="1468852" cy="14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C0A4B07E-8AB1-4EBD-981D-DEE345DDA058}"/>
              </a:ext>
            </a:extLst>
          </p:cNvPr>
          <p:cNvGrpSpPr/>
          <p:nvPr/>
        </p:nvGrpSpPr>
        <p:grpSpPr>
          <a:xfrm>
            <a:off x="2197409" y="5077020"/>
            <a:ext cx="7797182" cy="1034327"/>
            <a:chOff x="2158815" y="5370324"/>
            <a:chExt cx="7797182" cy="1034327"/>
          </a:xfrm>
        </p:grpSpPr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7EF4427C-4E73-4A39-94D9-EBB479A1D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4393" b="22153"/>
            <a:stretch/>
          </p:blipFill>
          <p:spPr>
            <a:xfrm>
              <a:off x="2158815" y="5370324"/>
              <a:ext cx="2178597" cy="921599"/>
            </a:xfrm>
            <a:prstGeom prst="rect">
              <a:avLst/>
            </a:prstGeom>
          </p:spPr>
        </p:pic>
        <p:pic>
          <p:nvPicPr>
            <p:cNvPr id="1030" name="Picture 6" descr="University logo and wordmark">
              <a:extLst>
                <a:ext uri="{FF2B5EF4-FFF2-40B4-BE49-F238E27FC236}">
                  <a16:creationId xmlns:a16="http://schemas.microsoft.com/office/drawing/2014/main" id="{E5AC9CFC-1EF5-451D-94F0-F77A66787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98" y="5370324"/>
              <a:ext cx="2503899" cy="1034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anghun Jung">
              <a:extLst>
                <a:ext uri="{FF2B5EF4-FFF2-40B4-BE49-F238E27FC236}">
                  <a16:creationId xmlns:a16="http://schemas.microsoft.com/office/drawing/2014/main" id="{A48B4A87-173C-4881-87D5-2ACFFA499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982" y="5620640"/>
              <a:ext cx="2967756" cy="472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E6EEFD33-791F-464B-8A87-C50F801B6A25}"/>
              </a:ext>
            </a:extLst>
          </p:cNvPr>
          <p:cNvSpPr/>
          <p:nvPr/>
        </p:nvSpPr>
        <p:spPr>
          <a:xfrm>
            <a:off x="2481067" y="4245045"/>
            <a:ext cx="722986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  <a:cs typeface="Times New Roman" panose="02020603050405020304" pitchFamily="18" charset="0"/>
              </a:rPr>
              <a:t>Dongmin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  <a:cs typeface="Times New Roman" panose="02020603050405020304" pitchFamily="18" charset="0"/>
              </a:rPr>
              <a:t> Park, Junhyeok Kang(presenter),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  <a:cs typeface="Times New Roman" panose="02020603050405020304" pitchFamily="18" charset="0"/>
              </a:rPr>
              <a:t>Hwanjun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  <a:cs typeface="Times New Roman" panose="02020603050405020304" pitchFamily="18" charset="0"/>
              </a:rPr>
              <a:t> Song,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  <a:cs typeface="Times New Roman" panose="02020603050405020304" pitchFamily="18" charset="0"/>
              </a:rPr>
              <a:t>Susik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  <a:cs typeface="Times New Roman" panose="02020603050405020304" pitchFamily="18" charset="0"/>
              </a:rPr>
              <a:t> Yoon, Jae-Gil Lee*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pleSDGothicNeoM00" panose="02000503000000000000" pitchFamily="2" charset="-127"/>
                <a:ea typeface="AppleSDGothicNeoM00" panose="02000503000000000000" pitchFamily="2" charset="-127"/>
                <a:cs typeface="Times New Roman" panose="02020603050405020304" pitchFamily="18" charset="0"/>
              </a:rPr>
              <a:t>Data Mining Lab, KAIST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5F294AF-6656-488B-866A-EDDD07ABF3E1}"/>
              </a:ext>
            </a:extLst>
          </p:cNvPr>
          <p:cNvSpPr/>
          <p:nvPr/>
        </p:nvSpPr>
        <p:spPr>
          <a:xfrm>
            <a:off x="2528231" y="107758"/>
            <a:ext cx="71355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22nd IEEE International Conference on Data Mining, Nov. 28 – Dec. 1, 2022, Orlando, FL, USA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6921561-CEB3-47FA-B392-873A5DF7254F}"/>
              </a:ext>
            </a:extLst>
          </p:cNvPr>
          <p:cNvSpPr/>
          <p:nvPr/>
        </p:nvSpPr>
        <p:spPr>
          <a:xfrm>
            <a:off x="156309" y="6572898"/>
            <a:ext cx="11879380" cy="215444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en-US" altLang="ko-KR" sz="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work was supported by Institute of Information &amp; Communications Technology Planning &amp; Evaluation (IITP) grant funded by the Korea government (MSIT) (No. 2022-0-00157, Robust, Fair, Extensible Data-Centric Continual Learning).</a:t>
            </a:r>
            <a:endParaRPr lang="ko-KR" altLang="en-US" sz="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49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F4AB17-5F73-4618-ADB4-BCC1E0B1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55C69F-285C-4517-B2A5-E7EB40A36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/>
              <a:t>In this paper, we presented the </a:t>
            </a:r>
            <a:r>
              <a:rPr lang="en-US" altLang="ko-KR" i="1" dirty="0">
                <a:latin typeface="Times New Roman" panose="02020603050405020304" pitchFamily="18" charset="0"/>
              </a:rPr>
              <a:t>POI-level cellular trajectory reconstruction problem </a:t>
            </a:r>
            <a:r>
              <a:rPr lang="en-US" altLang="ko-KR" dirty="0"/>
              <a:t>that can significantly benefit digital contact tracing for preventing the spread of infectious diseases.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A novel algorithm, </a:t>
            </a:r>
            <a:r>
              <a:rPr lang="en-US" altLang="ko-KR" i="1" dirty="0" err="1">
                <a:latin typeface="Times New Roman" panose="02020603050405020304" pitchFamily="18" charset="0"/>
              </a:rPr>
              <a:t>Pincette</a:t>
            </a:r>
            <a:r>
              <a:rPr lang="en-US" altLang="ko-KR" dirty="0"/>
              <a:t>, is proposed to incorporate the efficiency, periodicity, and popularity aspects in a sophisticated way to predict the visited POIs from a coarse-grained cellular trajectory.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Overall, we believe that </a:t>
            </a:r>
            <a:r>
              <a:rPr lang="en-US" altLang="ko-KR" i="1" dirty="0" err="1">
                <a:latin typeface="Times New Roman" panose="02020603050405020304" pitchFamily="18" charset="0"/>
              </a:rPr>
              <a:t>Pincette</a:t>
            </a:r>
            <a:r>
              <a:rPr lang="en-US" altLang="ko-KR" dirty="0"/>
              <a:t> will promote the usability of cellular network data in digital contact tracing for ever-emerging infectious diseases.</a:t>
            </a: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C8C8B93-F9CD-4E8D-BB2F-DAE6ABAE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338-FAD2-4B96-8CFE-5A3AC418108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113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9E57A1-B6F6-4382-9987-2BE27194C427}"/>
              </a:ext>
            </a:extLst>
          </p:cNvPr>
          <p:cNvSpPr txBox="1">
            <a:spLocks/>
          </p:cNvSpPr>
          <p:nvPr/>
        </p:nvSpPr>
        <p:spPr>
          <a:xfrm>
            <a:off x="461553" y="2139947"/>
            <a:ext cx="11268891" cy="25781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AppleSDGothicNeoEB00" panose="02000503000000000000" pitchFamily="2" charset="-127"/>
                <a:ea typeface="AppleSDGothicNeoEB00" panose="02000503000000000000" pitchFamily="2" charset="-127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altLang="ko-KR" sz="6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ppleSDGothicNeoH00" panose="02000503000000000000" pitchFamily="2" charset="-127"/>
                <a:ea typeface="AppleSDGothicNeoH00" panose="02000503000000000000" pitchFamily="2" charset="-127"/>
              </a:rPr>
              <a:t>Thank You!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339A4E3-8EC2-4317-A5C9-16D7EEA53BD0}"/>
              </a:ext>
            </a:extLst>
          </p:cNvPr>
          <p:cNvSpPr/>
          <p:nvPr/>
        </p:nvSpPr>
        <p:spPr>
          <a:xfrm>
            <a:off x="1778999" y="53987"/>
            <a:ext cx="86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22nd IEEE International Conference on Data Mining, Nov. 28 – Dec. 1, 2022, Orlando, FL, USA</a:t>
            </a:r>
            <a:br>
              <a:rPr lang="en-US" altLang="ko-KR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4" descr="IEEE International Conference on Data Mining 2022 (ICDM2022)">
            <a:extLst>
              <a:ext uri="{FF2B5EF4-FFF2-40B4-BE49-F238E27FC236}">
                <a16:creationId xmlns:a16="http://schemas.microsoft.com/office/drawing/2014/main" id="{93FC82CD-634F-4D35-84E7-450F8C43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29" y="138208"/>
            <a:ext cx="1335320" cy="13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5D4A80-EF95-4B44-9DDF-9ADCAE12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impact of infectious diseases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894D15-959E-46FB-8D05-610497B3C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/>
              <a:t>The emergence and spread of infectious diseases with pandemic potential, such as flu and COVID-19, </a:t>
            </a:r>
            <a:br>
              <a:rPr lang="en-US" altLang="ko-KR" dirty="0"/>
            </a:br>
            <a:r>
              <a:rPr lang="en-US" altLang="ko-KR" dirty="0"/>
              <a:t>have persistently occurred throughout the human history.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A global pandemic totally collapses public health and economic systems.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with COVID-19, the world has surpassed 6.6 million deaths.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858F28-2D58-457D-A878-DAA8C81B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338-FAD2-4B96-8CFE-5A3AC4181085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06089CF-D1AD-4B39-9FF4-2F56499CD4AD}"/>
              </a:ext>
            </a:extLst>
          </p:cNvPr>
          <p:cNvGrpSpPr/>
          <p:nvPr/>
        </p:nvGrpSpPr>
        <p:grpSpPr>
          <a:xfrm>
            <a:off x="2190802" y="3959793"/>
            <a:ext cx="7809625" cy="2350272"/>
            <a:chOff x="1800320" y="3894729"/>
            <a:chExt cx="8590588" cy="2585299"/>
          </a:xfrm>
        </p:grpSpPr>
        <p:pic>
          <p:nvPicPr>
            <p:cNvPr id="5126" name="Picture 6" descr="Free photos of Coronavirus">
              <a:extLst>
                <a:ext uri="{FF2B5EF4-FFF2-40B4-BE49-F238E27FC236}">
                  <a16:creationId xmlns:a16="http://schemas.microsoft.com/office/drawing/2014/main" id="{3ED060A6-DE66-42DC-8B66-B710CC93B0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09" t="22168" r="9140" b="9552"/>
            <a:stretch/>
          </p:blipFill>
          <p:spPr bwMode="auto">
            <a:xfrm>
              <a:off x="1800320" y="3895535"/>
              <a:ext cx="4488229" cy="2584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Free photos of Wallet">
              <a:extLst>
                <a:ext uri="{FF2B5EF4-FFF2-40B4-BE49-F238E27FC236}">
                  <a16:creationId xmlns:a16="http://schemas.microsoft.com/office/drawing/2014/main" id="{FC15DE60-8163-46C0-ABFA-490BCFF22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959" y="3894729"/>
              <a:ext cx="3877949" cy="2585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776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8B6A79-9C8B-4162-B4E4-36FB1CD80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86" y="1474347"/>
            <a:ext cx="11349228" cy="51349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Digital contact tracing is the process of identifying persons who may have contact with a confirmed case through an automated tracking system.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A typical approach is to download an app on the user’s mobile device which records the locations where the user visited using Bluetooth and GPS.</a:t>
            </a:r>
            <a:br>
              <a:rPr lang="en-US" altLang="ko-KR" dirty="0"/>
            </a:br>
            <a:r>
              <a:rPr lang="en-US" altLang="ko-KR" dirty="0"/>
              <a:t>→ </a:t>
            </a:r>
            <a:r>
              <a:rPr lang="en-US" altLang="ko-KR" b="1" dirty="0"/>
              <a:t>Low adoption rate </a:t>
            </a:r>
            <a:r>
              <a:rPr lang="en-US" altLang="ko-KR" dirty="0"/>
              <a:t>due to privacy concerns.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B185D20-C26A-4735-8BD5-C49ABAC65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Digital contact tracing to control infectious diseases</a:t>
            </a:r>
            <a:endParaRPr lang="ko-KR" altLang="en-US" b="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356DB73-6584-4351-BF66-4F95CF2296C4}"/>
              </a:ext>
            </a:extLst>
          </p:cNvPr>
          <p:cNvGrpSpPr/>
          <p:nvPr/>
        </p:nvGrpSpPr>
        <p:grpSpPr>
          <a:xfrm>
            <a:off x="2076874" y="4228472"/>
            <a:ext cx="8038251" cy="2127878"/>
            <a:chOff x="1929658" y="4321578"/>
            <a:chExt cx="8038251" cy="2127878"/>
          </a:xfrm>
        </p:grpSpPr>
        <p:pic>
          <p:nvPicPr>
            <p:cNvPr id="5124" name="Picture 4" descr="Cctv 감시 카메라의 무료 사진">
              <a:extLst>
                <a:ext uri="{FF2B5EF4-FFF2-40B4-BE49-F238E27FC236}">
                  <a16:creationId xmlns:a16="http://schemas.microsoft.com/office/drawing/2014/main" id="{FF5B8AA9-2BA4-4B3F-97D9-AA422A674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091" y="4321578"/>
              <a:ext cx="3191818" cy="212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내용 개체 틀 4">
              <a:extLst>
                <a:ext uri="{FF2B5EF4-FFF2-40B4-BE49-F238E27FC236}">
                  <a16:creationId xmlns:a16="http://schemas.microsoft.com/office/drawing/2014/main" id="{B718079A-5F03-4FDC-AB2C-CD934A5D5B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00" r="11680"/>
            <a:stretch/>
          </p:blipFill>
          <p:spPr>
            <a:xfrm>
              <a:off x="1929658" y="4321578"/>
              <a:ext cx="4613979" cy="2124149"/>
            </a:xfrm>
            <a:prstGeom prst="rect">
              <a:avLst/>
            </a:prstGeom>
          </p:spPr>
        </p:pic>
      </p:grp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075A72-D879-411D-8661-512F8C35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338-FAD2-4B96-8CFE-5A3AC418108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82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3A1BA2-B703-49F5-B763-E54CBC75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Cellular network data is free from the low adoption issue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C5F994-FB36-487B-A798-356699076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86" y="1487047"/>
            <a:ext cx="11349228" cy="47358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i="1" dirty="0">
                <a:latin typeface="Times New Roman" panose="02020603050405020304" pitchFamily="18" charset="0"/>
              </a:rPr>
              <a:t>Cellular network data</a:t>
            </a:r>
            <a:r>
              <a:rPr lang="en-US" altLang="ko-KR" dirty="0"/>
              <a:t>, which is generated by interactions between mobile devices and cell towers, has become a good alternative resource.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A large collection of cellular trajectories from mobile subscribers can be an out-of-the-box solution that is free from the low adoption issue</a:t>
            </a:r>
            <a:br>
              <a:rPr lang="en-US" altLang="ko-KR" dirty="0"/>
            </a:br>
            <a:r>
              <a:rPr lang="en-US" altLang="ko-KR" dirty="0"/>
              <a:t>→ However</a:t>
            </a:r>
            <a:r>
              <a:rPr lang="en-US" altLang="ko-KR" b="1" dirty="0"/>
              <a:t>,</a:t>
            </a:r>
            <a:r>
              <a:rPr lang="en-US" altLang="ko-KR" dirty="0"/>
              <a:t> it has been overlooked due to its </a:t>
            </a:r>
            <a:r>
              <a:rPr lang="en-US" altLang="ko-KR" b="1" dirty="0"/>
              <a:t>low spatial resolution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DE2FED8-9EC5-41D8-9DC2-8F0366C8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338-FAD2-4B96-8CFE-5A3AC4181085}" type="slidenum">
              <a:rPr lang="ko-KR" altLang="en-US" smtClean="0"/>
              <a:t>4</a:t>
            </a:fld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C5EEDA4-635D-45EA-A8BE-2B67F8EDC157}"/>
              </a:ext>
            </a:extLst>
          </p:cNvPr>
          <p:cNvGrpSpPr/>
          <p:nvPr/>
        </p:nvGrpSpPr>
        <p:grpSpPr>
          <a:xfrm>
            <a:off x="2390340" y="4195817"/>
            <a:ext cx="7411320" cy="2350272"/>
            <a:chOff x="2771196" y="4112845"/>
            <a:chExt cx="7411320" cy="2350272"/>
          </a:xfrm>
        </p:grpSpPr>
        <p:pic>
          <p:nvPicPr>
            <p:cNvPr id="6146" name="Picture 2" descr="Free photos of Cell tower">
              <a:extLst>
                <a:ext uri="{FF2B5EF4-FFF2-40B4-BE49-F238E27FC236}">
                  <a16:creationId xmlns:a16="http://schemas.microsoft.com/office/drawing/2014/main" id="{23F22D23-28EC-4547-A556-21FE4CBB0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196" y="4112845"/>
              <a:ext cx="3525408" cy="2350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Free photos of Iphone">
              <a:extLst>
                <a:ext uri="{FF2B5EF4-FFF2-40B4-BE49-F238E27FC236}">
                  <a16:creationId xmlns:a16="http://schemas.microsoft.com/office/drawing/2014/main" id="{68812040-5540-4705-B49A-B04521E605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108" y="4112845"/>
              <a:ext cx="3525408" cy="2350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819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3A1BA2-B703-49F5-B763-E54CBC75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problem: POI-level cellular trajectory reconstruction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C5F994-FB36-487B-A798-356699076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AppleSDGothicNeoH00" panose="02000503000000000000" pitchFamily="2" charset="-127"/>
                <a:ea typeface="AppleSDGothicNeoH00" panose="02000503000000000000" pitchFamily="2" charset="-127"/>
              </a:rPr>
              <a:t>Goal</a:t>
            </a:r>
            <a:r>
              <a:rPr lang="en-US" altLang="ko-KR" dirty="0"/>
              <a:t>: Estimating truly visited point-of-interests(POIs) from a cellular trajectory</a:t>
            </a:r>
          </a:p>
          <a:p>
            <a:endParaRPr lang="en-US" altLang="ko-KR" dirty="0"/>
          </a:p>
          <a:p>
            <a:r>
              <a:rPr lang="en-US" altLang="ko-KR" dirty="0">
                <a:latin typeface="AppleSDGothicNeoH00" panose="02000503000000000000" pitchFamily="2" charset="-127"/>
                <a:ea typeface="AppleSDGothicNeoH00" panose="02000503000000000000" pitchFamily="2" charset="-127"/>
              </a:rPr>
              <a:t>Challenges</a:t>
            </a:r>
          </a:p>
          <a:p>
            <a:pPr marL="457200" lvl="1" indent="0">
              <a:buNone/>
            </a:pPr>
            <a:r>
              <a:rPr lang="en-US" altLang="ko-KR" sz="2000" dirty="0"/>
              <a:t>1. Each user has a complex POI visiting pattern</a:t>
            </a:r>
          </a:p>
          <a:p>
            <a:pPr marL="0" indent="0">
              <a:buNone/>
            </a:pPr>
            <a:r>
              <a:rPr lang="en-US" altLang="ko-KR" dirty="0">
                <a:latin typeface="AppleSDGothicNeoEB00" panose="02000503000000000000" pitchFamily="2" charset="-127"/>
                <a:ea typeface="AppleSDGothicNeoEB00" panose="02000503000000000000" pitchFamily="2" charset="-127"/>
              </a:rPr>
              <a:t>	→ How to capture the complex POI visiting patterns?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sz="2000" dirty="0"/>
          </a:p>
          <a:p>
            <a:pPr marL="457200" lvl="1" indent="0">
              <a:buNone/>
            </a:pPr>
            <a:r>
              <a:rPr lang="en-US" altLang="ko-KR" sz="2000" dirty="0"/>
              <a:t>2. Low spatial resolution of a cellular trajectory</a:t>
            </a:r>
            <a:endParaRPr lang="en-US" altLang="ko-KR" sz="2000" dirty="0">
              <a:latin typeface="AppleSDGothicNeoH00" panose="02000503000000000000" pitchFamily="2" charset="-127"/>
              <a:ea typeface="AppleSDGothicNeoH00" panose="02000503000000000000" pitchFamily="2" charset="-127"/>
            </a:endParaRPr>
          </a:p>
          <a:p>
            <a:pPr marL="0" indent="0">
              <a:buNone/>
            </a:pPr>
            <a:r>
              <a:rPr lang="en-US" altLang="ko-KR" dirty="0"/>
              <a:t>	</a:t>
            </a:r>
            <a:r>
              <a:rPr lang="en-US" altLang="ko-KR" dirty="0">
                <a:latin typeface="AppleSDGothicNeoEB00" panose="02000503000000000000" pitchFamily="2" charset="-127"/>
                <a:ea typeface="AppleSDGothicNeoEB00" panose="02000503000000000000" pitchFamily="2" charset="-127"/>
              </a:rPr>
              <a:t>→ How to conduct fine-grained POI estimation?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⇒ </a:t>
            </a:r>
            <a:r>
              <a:rPr lang="en-US" altLang="ko-KR" dirty="0">
                <a:latin typeface="AppleSDGothicNeoEB00" panose="02000503000000000000" pitchFamily="2" charset="-127"/>
                <a:ea typeface="AppleSDGothicNeoEB00" panose="02000503000000000000" pitchFamily="2" charset="-127"/>
              </a:rPr>
              <a:t>Proposed Method</a:t>
            </a:r>
            <a:r>
              <a:rPr lang="en-US" altLang="ko-KR" dirty="0">
                <a:latin typeface="AppleSDGothicNeoH00" panose="02000503000000000000" pitchFamily="2" charset="-127"/>
                <a:ea typeface="AppleSDGothicNeoH00" panose="02000503000000000000" pitchFamily="2" charset="-127"/>
              </a:rPr>
              <a:t>: </a:t>
            </a:r>
            <a:r>
              <a:rPr lang="en-US" altLang="ko-KR" sz="2800" b="1" i="1" dirty="0" err="1">
                <a:latin typeface="Times New Roman" panose="02020603050405020304" pitchFamily="18" charset="0"/>
              </a:rPr>
              <a:t>Pincette</a:t>
            </a:r>
            <a:endParaRPr lang="en-US" altLang="ko-KR" dirty="0"/>
          </a:p>
          <a:p>
            <a:pPr marL="457200" lvl="1" indent="0">
              <a:buNone/>
            </a:pPr>
            <a:r>
              <a:rPr lang="en-US" altLang="ko-KR" sz="2000" dirty="0"/>
              <a:t>It comprises multi-view feature extraction and GCN-LSTM-based POI estimation</a:t>
            </a:r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4F9C3A-0932-43CB-BDEE-1BFCDF4E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338-FAD2-4B96-8CFE-5A3AC4181085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7170" name="Picture 2" descr="Free vector graphics of Location">
            <a:extLst>
              <a:ext uri="{FF2B5EF4-FFF2-40B4-BE49-F238E27FC236}">
                <a16:creationId xmlns:a16="http://schemas.microsoft.com/office/drawing/2014/main" id="{5F92F6E6-0E9F-44C3-AF95-CC8739A1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059" y="4068071"/>
            <a:ext cx="1231914" cy="11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ree illustrations of Gps">
            <a:extLst>
              <a:ext uri="{FF2B5EF4-FFF2-40B4-BE49-F238E27FC236}">
                <a16:creationId xmlns:a16="http://schemas.microsoft.com/office/drawing/2014/main" id="{831CCD41-26C4-40DD-A315-B467C313A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591" y="2229260"/>
            <a:ext cx="3877949" cy="23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7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3A1BA2-B703-49F5-B763-E54CBC75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Intuition of </a:t>
            </a:r>
            <a:r>
              <a:rPr lang="en-US" altLang="ko-KR" b="1" i="1" dirty="0" err="1">
                <a:latin typeface="Times New Roman" panose="02020603050405020304" pitchFamily="18" charset="0"/>
              </a:rPr>
              <a:t>Pincette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C5F994-FB36-487B-A798-356699076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Multi-view feature extraction</a:t>
            </a:r>
          </a:p>
          <a:p>
            <a:pPr lvl="1"/>
            <a:r>
              <a:rPr lang="en-US" altLang="ko-KR" i="1" dirty="0">
                <a:latin typeface="Times New Roman" panose="02020603050405020304" pitchFamily="18" charset="0"/>
              </a:rPr>
              <a:t>Efficiency-view</a:t>
            </a:r>
            <a:r>
              <a:rPr lang="en-US" altLang="ko-KR" dirty="0"/>
              <a:t>: People tend to take the most efficient path when they visit POIs</a:t>
            </a:r>
          </a:p>
          <a:p>
            <a:pPr lvl="1"/>
            <a:r>
              <a:rPr lang="en-US" altLang="ko-KR" i="1" dirty="0">
                <a:latin typeface="Times New Roman" panose="02020603050405020304" pitchFamily="18" charset="0"/>
              </a:rPr>
              <a:t>Periodicity-view</a:t>
            </a:r>
            <a:r>
              <a:rPr lang="en-US" altLang="ko-KR" dirty="0"/>
              <a:t>: People have </a:t>
            </a:r>
            <a:r>
              <a:rPr lang="en-US" altLang="ko-KR" dirty="0" err="1"/>
              <a:t>spatio</a:t>
            </a:r>
            <a:r>
              <a:rPr lang="en-US" altLang="ko-KR" dirty="0"/>
              <a:t>-temporal periodic patterns when they visit POIs</a:t>
            </a:r>
          </a:p>
          <a:p>
            <a:pPr lvl="1"/>
            <a:r>
              <a:rPr lang="en-US" altLang="ko-KR" i="1" dirty="0">
                <a:latin typeface="Times New Roman" panose="02020603050405020304" pitchFamily="18" charset="0"/>
              </a:rPr>
              <a:t>Popularity-view</a:t>
            </a:r>
            <a:r>
              <a:rPr lang="en-US" altLang="ko-KR" dirty="0"/>
              <a:t>: People tend to visit popular POIs more often than unpopular ones</a:t>
            </a:r>
            <a:endParaRPr lang="ko-KR" altLang="en-US" dirty="0"/>
          </a:p>
        </p:txBody>
      </p:sp>
      <p:graphicFrame>
        <p:nvGraphicFramePr>
          <p:cNvPr id="4" name="개체 3">
            <a:hlinkClick r:id="" action="ppaction://ole?verb=0"/>
            <a:extLst>
              <a:ext uri="{FF2B5EF4-FFF2-40B4-BE49-F238E27FC236}">
                <a16:creationId xmlns:a16="http://schemas.microsoft.com/office/drawing/2014/main" id="{A96E299D-CD06-48B5-85BF-4674090B5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03081"/>
              </p:ext>
            </p:extLst>
          </p:nvPr>
        </p:nvGraphicFramePr>
        <p:xfrm>
          <a:off x="977828" y="3429000"/>
          <a:ext cx="10236344" cy="283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" name="Presentation" r:id="rId4" imgW="8459808" imgH="2339559" progId="PowerPoint.Show.12">
                  <p:embed/>
                </p:oleObj>
              </mc:Choice>
              <mc:Fallback>
                <p:oleObj name="Presentation" r:id="rId4" imgW="8459808" imgH="233955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7828" y="3429000"/>
                        <a:ext cx="10236344" cy="2831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3123656D-18B3-42C5-942B-5FD77864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338-FAD2-4B96-8CFE-5A3AC418108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27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D1F9C2-25C5-4551-B529-F5E419593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Architecture of </a:t>
            </a:r>
            <a:r>
              <a:rPr lang="en-US" altLang="ko-KR" b="1" i="1" dirty="0" err="1">
                <a:latin typeface="Times New Roman" panose="02020603050405020304" pitchFamily="18" charset="0"/>
              </a:rPr>
              <a:t>Pincette</a:t>
            </a:r>
            <a:endParaRPr lang="ko-KR" altLang="en-US" i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A4A9D8-CF61-4179-B82B-932CEF14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296" y="1636295"/>
            <a:ext cx="4419318" cy="45739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/>
              <a:t>It comprises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/>
              <a:t>Multi-view feature extraction </a:t>
            </a:r>
          </a:p>
          <a:p>
            <a:pPr lvl="1">
              <a:lnSpc>
                <a:spcPct val="100000"/>
              </a:lnSpc>
            </a:pPr>
            <a:r>
              <a:rPr lang="en-US" altLang="ko-KR" sz="2000" dirty="0"/>
              <a:t>GCN-LSTM-based POI estimation</a:t>
            </a:r>
          </a:p>
          <a:p>
            <a:pPr lvl="2">
              <a:lnSpc>
                <a:spcPct val="100000"/>
              </a:lnSpc>
            </a:pPr>
            <a:r>
              <a:rPr lang="en-US" altLang="ko-KR" sz="1800" dirty="0"/>
              <a:t>Spatial encoder(SE)</a:t>
            </a:r>
          </a:p>
          <a:p>
            <a:pPr lvl="2">
              <a:lnSpc>
                <a:spcPct val="100000"/>
              </a:lnSpc>
            </a:pPr>
            <a:r>
              <a:rPr lang="en-US" altLang="ko-KR" sz="1800" dirty="0"/>
              <a:t>Temporal encoder(TE)</a:t>
            </a:r>
          </a:p>
          <a:p>
            <a:pPr lvl="2">
              <a:lnSpc>
                <a:spcPct val="100000"/>
              </a:lnSpc>
            </a:pPr>
            <a:r>
              <a:rPr lang="en-US" altLang="ko-KR" sz="1800" dirty="0"/>
              <a:t>Visit estimator(VE)</a:t>
            </a:r>
          </a:p>
          <a:p>
            <a:pPr lvl="2"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en-US" altLang="ko-KR" dirty="0"/>
              <a:t>Loss function for training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Binary cross entropy(BCE)</a:t>
            </a:r>
          </a:p>
        </p:txBody>
      </p:sp>
      <p:graphicFrame>
        <p:nvGraphicFramePr>
          <p:cNvPr id="5" name="개체 4">
            <a:hlinkClick r:id="" action="ppaction://ole?verb=0"/>
            <a:extLst>
              <a:ext uri="{FF2B5EF4-FFF2-40B4-BE49-F238E27FC236}">
                <a16:creationId xmlns:a16="http://schemas.microsoft.com/office/drawing/2014/main" id="{782B4F1F-FBBC-4A5D-9860-6AF569E6C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66526"/>
              </p:ext>
            </p:extLst>
          </p:nvPr>
        </p:nvGraphicFramePr>
        <p:xfrm>
          <a:off x="421386" y="1504108"/>
          <a:ext cx="6602182" cy="467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3" name="Presentation" r:id="rId4" imgW="4092181" imgH="2898753" progId="PowerPoint.Show.12">
                  <p:embed/>
                </p:oleObj>
              </mc:Choice>
              <mc:Fallback>
                <p:oleObj name="Presentation" r:id="rId4" imgW="4092181" imgH="2898753" progId="PowerPoint.Show.12">
                  <p:embed/>
                  <p:pic>
                    <p:nvPicPr>
                      <p:cNvPr id="5" name="개체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782B4F1F-FBBC-4A5D-9860-6AF569E6C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386" y="1504108"/>
                        <a:ext cx="6602182" cy="4676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901A4D5D-C8E1-42BC-8AC6-ED9F74E0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338-FAD2-4B96-8CFE-5A3AC418108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40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58E4BD-D76D-40A8-B881-344A46CB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Experiments: Data Collection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3F62C5-CB79-4193-BA9B-FAF67AD26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/>
              <a:t>Region I. Beijing (in China)</a:t>
            </a:r>
          </a:p>
          <a:p>
            <a:pPr lvl="1">
              <a:lnSpc>
                <a:spcPct val="100000"/>
              </a:lnSpc>
            </a:pPr>
            <a:r>
              <a:rPr lang="en-US" altLang="ko-KR" i="1" dirty="0" err="1">
                <a:latin typeface="Times New Roman" panose="02020603050405020304" pitchFamily="18" charset="0"/>
              </a:rPr>
              <a:t>GeoLife</a:t>
            </a:r>
            <a:r>
              <a:rPr lang="en-US" altLang="ko-KR" dirty="0"/>
              <a:t> : GPS trajectory dataset (17,621 trajectories of 182 users)</a:t>
            </a:r>
            <a:endParaRPr lang="en-US" altLang="ko-KR" dirty="0">
              <a:latin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altLang="ko-KR" i="1" dirty="0" err="1">
                <a:latin typeface="Times New Roman" panose="02020603050405020304" pitchFamily="18" charset="0"/>
              </a:rPr>
              <a:t>OpenCellID</a:t>
            </a:r>
            <a:r>
              <a:rPr lang="en-US" altLang="ko-KR" dirty="0"/>
              <a:t> : GPS coordinates and location IDs of cell towers in the world.</a:t>
            </a:r>
          </a:p>
          <a:p>
            <a:pPr lvl="1">
              <a:lnSpc>
                <a:spcPct val="100000"/>
              </a:lnSpc>
            </a:pPr>
            <a:r>
              <a:rPr lang="en-US" altLang="ko-KR" i="1" dirty="0">
                <a:latin typeface="Times New Roman" panose="02020603050405020304" pitchFamily="18" charset="0"/>
              </a:rPr>
              <a:t>OpenStreetMap</a:t>
            </a:r>
            <a:r>
              <a:rPr lang="en-US" altLang="ko-KR" dirty="0"/>
              <a:t> : Road network, bus and subway route, locations and size of the buildings.</a:t>
            </a:r>
          </a:p>
          <a:p>
            <a:pPr lvl="1">
              <a:lnSpc>
                <a:spcPct val="100000"/>
              </a:lnSpc>
            </a:pPr>
            <a:r>
              <a:rPr lang="en-US" altLang="ko-KR" i="1" dirty="0" err="1">
                <a:latin typeface="Times New Roman" panose="02020603050405020304" pitchFamily="18" charset="0"/>
              </a:rPr>
              <a:t>BaiduMaps</a:t>
            </a:r>
            <a:r>
              <a:rPr lang="en-US" altLang="ko-KR" dirty="0"/>
              <a:t> : locations, industry types, ratings, and comment counts of the POIs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Region II. Chania (in Greece)</a:t>
            </a:r>
          </a:p>
          <a:p>
            <a:pPr lvl="1">
              <a:lnSpc>
                <a:spcPct val="100000"/>
              </a:lnSpc>
            </a:pPr>
            <a:r>
              <a:rPr lang="en-US" altLang="ko-KR" i="1" dirty="0" err="1">
                <a:latin typeface="Times New Roman" panose="02020603050405020304" pitchFamily="18" charset="0"/>
              </a:rPr>
              <a:t>MySignals</a:t>
            </a:r>
            <a:r>
              <a:rPr lang="en-US" altLang="ko-KR" dirty="0"/>
              <a:t> : Cellular trajectory dataset with mapped GPS coordinates.</a:t>
            </a:r>
          </a:p>
          <a:p>
            <a:pPr lvl="1">
              <a:lnSpc>
                <a:spcPct val="100000"/>
              </a:lnSpc>
            </a:pPr>
            <a:r>
              <a:rPr lang="en-US" altLang="ko-KR" i="1" dirty="0">
                <a:latin typeface="Times New Roman" panose="02020603050405020304" pitchFamily="18" charset="0"/>
              </a:rPr>
              <a:t>OpenStreetMap</a:t>
            </a:r>
            <a:r>
              <a:rPr lang="en-US" altLang="ko-KR" dirty="0"/>
              <a:t> : Road network, bus and subway route, locations and size of the buildings.</a:t>
            </a:r>
          </a:p>
          <a:p>
            <a:pPr lvl="1">
              <a:lnSpc>
                <a:spcPct val="100000"/>
              </a:lnSpc>
            </a:pPr>
            <a:r>
              <a:rPr lang="en-US" altLang="ko-KR" i="1" dirty="0" err="1">
                <a:latin typeface="Times New Roman" panose="02020603050405020304" pitchFamily="18" charset="0"/>
              </a:rPr>
              <a:t>GoogleMaps</a:t>
            </a:r>
            <a:r>
              <a:rPr lang="en-US" altLang="ko-KR" dirty="0"/>
              <a:t> : locations, industry types, ratings, and comment counts of the POIs.</a:t>
            </a: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EF1ABB-71EB-491F-BEF0-276EA75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338-FAD2-4B96-8CFE-5A3AC418108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5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15E42A-78EE-4977-AFB1-14A48F02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73EAC6-F81B-45CA-80F5-34ACF0B23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/>
              <a:t>On two real data collections of two cities, </a:t>
            </a:r>
          </a:p>
          <a:p>
            <a:pPr lvl="1">
              <a:lnSpc>
                <a:spcPct val="150000"/>
              </a:lnSpc>
            </a:pPr>
            <a:r>
              <a:rPr lang="en-US" altLang="ko-KR" i="1" dirty="0" err="1">
                <a:latin typeface="Times New Roman" panose="02020603050405020304" pitchFamily="18" charset="0"/>
              </a:rPr>
              <a:t>Pincette</a:t>
            </a:r>
            <a:r>
              <a:rPr lang="en-US" altLang="ko-KR" i="1" dirty="0">
                <a:latin typeface="Times New Roman" panose="02020603050405020304" pitchFamily="18" charset="0"/>
              </a:rPr>
              <a:t> </a:t>
            </a:r>
            <a:r>
              <a:rPr lang="en-US" altLang="ko-KR" dirty="0"/>
              <a:t>outperforms baselines by up to 21.20% in Beijing</a:t>
            </a:r>
          </a:p>
          <a:p>
            <a:pPr lvl="1">
              <a:lnSpc>
                <a:spcPct val="150000"/>
              </a:lnSpc>
            </a:pPr>
            <a:r>
              <a:rPr lang="en-US" altLang="ko-KR" i="1" dirty="0" err="1">
                <a:latin typeface="Times New Roman" panose="02020603050405020304" pitchFamily="18" charset="0"/>
              </a:rPr>
              <a:t>Pincette</a:t>
            </a:r>
            <a:r>
              <a:rPr lang="en-US" altLang="ko-KR" i="1" dirty="0">
                <a:latin typeface="Times New Roman" panose="02020603050405020304" pitchFamily="18" charset="0"/>
              </a:rPr>
              <a:t> </a:t>
            </a:r>
            <a:r>
              <a:rPr lang="en-US" altLang="ko-KR" dirty="0"/>
              <a:t>outperforms baselines by up to 14.62% in Chania</a:t>
            </a:r>
          </a:p>
          <a:p>
            <a:pPr lvl="1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F5DFF28D-373F-465D-9852-1A2AE5C0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9338-FAD2-4B96-8CFE-5A3AC4181085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0465314-5622-49D4-B607-A184568B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0" y="3167963"/>
            <a:ext cx="11134739" cy="288061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06BE2A7-EDC1-464B-8A8C-34C7195179C7}"/>
              </a:ext>
            </a:extLst>
          </p:cNvPr>
          <p:cNvSpPr/>
          <p:nvPr/>
        </p:nvSpPr>
        <p:spPr>
          <a:xfrm>
            <a:off x="3770650" y="6048573"/>
            <a:ext cx="4650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TABLE. Overall accuracy comparison on two data collections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97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26410</TotalTime>
  <Words>1822</Words>
  <Application>Microsoft Office PowerPoint</Application>
  <PresentationFormat>와이드스크린</PresentationFormat>
  <Paragraphs>149</Paragraphs>
  <Slides>11</Slides>
  <Notes>11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1" baseType="lpstr">
      <vt:lpstr>AppleSDGothicNeoEB00</vt:lpstr>
      <vt:lpstr>AppleSDGothicNeoH00</vt:lpstr>
      <vt:lpstr>AppleSDGothicNeoM00</vt:lpstr>
      <vt:lpstr>AppleSDGothicNeoR00</vt:lpstr>
      <vt:lpstr>나눔스퀘어 ExtraBold</vt:lpstr>
      <vt:lpstr>맑은 고딕</vt:lpstr>
      <vt:lpstr>Arial</vt:lpstr>
      <vt:lpstr>Times New Roman</vt:lpstr>
      <vt:lpstr>Office 테마</vt:lpstr>
      <vt:lpstr>Presentation</vt:lpstr>
      <vt:lpstr>PowerPoint 프레젠테이션</vt:lpstr>
      <vt:lpstr>The impact of infectious diseases</vt:lpstr>
      <vt:lpstr>Digital contact tracing to control infectious diseases</vt:lpstr>
      <vt:lpstr>Cellular network data is free from the low adoption issue</vt:lpstr>
      <vt:lpstr>New problem: POI-level cellular trajectory reconstruction</vt:lpstr>
      <vt:lpstr>Intuition of Pincette</vt:lpstr>
      <vt:lpstr>Architecture of Pincette</vt:lpstr>
      <vt:lpstr>Experiments: Data Collection</vt:lpstr>
      <vt:lpstr>Results</vt:lpstr>
      <vt:lpstr>Conclusion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Junhyeok Kang</dc:creator>
  <cp:lastModifiedBy>Junhyeok Kang</cp:lastModifiedBy>
  <cp:revision>737</cp:revision>
  <dcterms:created xsi:type="dcterms:W3CDTF">2022-06-25T08:05:48Z</dcterms:created>
  <dcterms:modified xsi:type="dcterms:W3CDTF">2022-12-19T04:02:35Z</dcterms:modified>
</cp:coreProperties>
</file>