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2" r:id="rId1"/>
  </p:sldMasterIdLst>
  <p:sldIdLst>
    <p:sldId id="256" r:id="rId2"/>
    <p:sldId id="257" r:id="rId3"/>
    <p:sldId id="272" r:id="rId4"/>
    <p:sldId id="273" r:id="rId5"/>
    <p:sldId id="267" r:id="rId6"/>
    <p:sldId id="260" r:id="rId7"/>
    <p:sldId id="258" r:id="rId8"/>
    <p:sldId id="285" r:id="rId9"/>
    <p:sldId id="268" r:id="rId10"/>
    <p:sldId id="269" r:id="rId11"/>
    <p:sldId id="270" r:id="rId12"/>
    <p:sldId id="271" r:id="rId13"/>
    <p:sldId id="286" r:id="rId14"/>
    <p:sldId id="261" r:id="rId15"/>
    <p:sldId id="262" r:id="rId16"/>
    <p:sldId id="283" r:id="rId17"/>
    <p:sldId id="275" r:id="rId18"/>
    <p:sldId id="274" r:id="rId19"/>
    <p:sldId id="263" r:id="rId20"/>
    <p:sldId id="276" r:id="rId21"/>
    <p:sldId id="287" r:id="rId22"/>
    <p:sldId id="282" r:id="rId23"/>
    <p:sldId id="264" r:id="rId24"/>
    <p:sldId id="289" r:id="rId25"/>
    <p:sldId id="281" r:id="rId26"/>
    <p:sldId id="278" r:id="rId27"/>
    <p:sldId id="279" r:id="rId28"/>
    <p:sldId id="280" r:id="rId29"/>
    <p:sldId id="288" r:id="rId30"/>
    <p:sldId id="277" r:id="rId31"/>
    <p:sldId id="290" r:id="rId32"/>
    <p:sldId id="284" r:id="rId3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Tw Cen MT" panose="020B0602020104020603" pitchFamily="3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  <p:embeddedFont>
      <p:font typeface="맑은 고딕" panose="020B0503020000020004" pitchFamily="50" charset="-127"/>
      <p:regular r:id="rId40"/>
      <p:bold r:id="rId4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18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860" y="96"/>
      </p:cViewPr>
      <p:guideLst>
        <p:guide orient="horz" pos="3339"/>
        <p:guide pos="18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8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51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21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50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2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3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879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8DED5BB3-5507-4188-B1BE-943749FBB482}" type="datetimeFigureOut">
              <a:rPr lang="ko-KR" altLang="en-US" smtClean="0"/>
              <a:t>2014-09-02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/>
          <a:lstStyle/>
          <a:p>
            <a:fld id="{1442817C-DAC9-42E2-B1E1-90EA629182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5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199" y="6493933"/>
            <a:ext cx="839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09/03/2014                                                             </a:t>
            </a:r>
            <a:fld id="{9BF36698-6A9B-41B4-933C-F5BF772FC17E}" type="slidenum">
              <a:rPr lang="en-US" altLang="ko-KR" sz="14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                         Joins on Encoded and Partitioned Data</a:t>
            </a:r>
            <a:endParaRPr lang="ko-KR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5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32826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000" dirty="0"/>
              <a:t>Joins on Encoded and Partitioned </a:t>
            </a:r>
            <a:r>
              <a:rPr lang="en-US" altLang="ko-KR" sz="4000" dirty="0" smtClean="0"/>
              <a:t>Data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2000" dirty="0"/>
              <a:t>Jae-Gil Lee</a:t>
            </a:r>
            <a:r>
              <a:rPr lang="en-US" altLang="ko-KR" sz="2000" baseline="30000" dirty="0"/>
              <a:t>2*</a:t>
            </a:r>
            <a:r>
              <a:rPr lang="en-US" altLang="ko-KR" sz="2000" b="0" dirty="0"/>
              <a:t> </a:t>
            </a:r>
            <a:r>
              <a:rPr lang="en-US" altLang="ko-KR" sz="2000" b="0" dirty="0" err="1"/>
              <a:t>Gopi</a:t>
            </a:r>
            <a:r>
              <a:rPr lang="en-US" altLang="ko-KR" sz="2000" b="0" dirty="0"/>
              <a:t> Attaluri</a:t>
            </a:r>
            <a:r>
              <a:rPr lang="en-US" altLang="ko-KR" sz="2000" b="0" baseline="30000" dirty="0"/>
              <a:t>3</a:t>
            </a:r>
            <a:r>
              <a:rPr lang="en-US" altLang="ko-KR" sz="2000" b="0" dirty="0"/>
              <a:t> Ronald Barber</a:t>
            </a:r>
            <a:r>
              <a:rPr lang="en-US" altLang="ko-KR" sz="2000" b="0" baseline="30000" dirty="0"/>
              <a:t>1</a:t>
            </a:r>
            <a:r>
              <a:rPr lang="en-US" altLang="ko-KR" sz="2000" b="0" dirty="0"/>
              <a:t> </a:t>
            </a:r>
            <a:r>
              <a:rPr lang="en-US" altLang="ko-KR" sz="2000" b="0" dirty="0" err="1"/>
              <a:t>Naresh</a:t>
            </a:r>
            <a:r>
              <a:rPr lang="en-US" altLang="ko-KR" sz="2000" b="0" dirty="0"/>
              <a:t> Chainani</a:t>
            </a:r>
            <a:r>
              <a:rPr lang="en-US" altLang="ko-KR" sz="2000" b="0" baseline="30000" dirty="0"/>
              <a:t>3</a:t>
            </a:r>
            <a:r>
              <a:rPr lang="en-US" altLang="ko-KR" sz="2000" b="0" dirty="0"/>
              <a:t> Oliver Draese</a:t>
            </a:r>
            <a:r>
              <a:rPr lang="en-US" altLang="ko-KR" sz="2000" b="0" baseline="30000" dirty="0"/>
              <a:t>3</a:t>
            </a:r>
            <a:r>
              <a:rPr lang="en-US" altLang="ko-KR" sz="2000" b="0" dirty="0"/>
              <a:t> Frederick Ho</a:t>
            </a:r>
            <a:r>
              <a:rPr lang="en-US" altLang="ko-KR" sz="2000" b="0" baseline="30000" dirty="0"/>
              <a:t>5</a:t>
            </a:r>
            <a:r>
              <a:rPr lang="en-US" altLang="ko-KR" sz="2000" b="0" dirty="0"/>
              <a:t> </a:t>
            </a:r>
            <a:r>
              <a:rPr lang="en-US" altLang="ko-KR" sz="2000" b="0" dirty="0" err="1"/>
              <a:t>Stratos</a:t>
            </a:r>
            <a:r>
              <a:rPr lang="en-US" altLang="ko-KR" sz="2000" b="0" dirty="0"/>
              <a:t> Idreos</a:t>
            </a:r>
            <a:r>
              <a:rPr lang="en-US" altLang="ko-KR" sz="2000" b="0" baseline="30000" dirty="0"/>
              <a:t>4*</a:t>
            </a:r>
            <a:r>
              <a:rPr lang="en-US" altLang="ko-KR" sz="2000" b="0" dirty="0"/>
              <a:t> Min-Soo Kim</a:t>
            </a:r>
            <a:r>
              <a:rPr lang="en-US" altLang="ko-KR" sz="2000" b="0" baseline="30000" dirty="0"/>
              <a:t>6*</a:t>
            </a:r>
            <a:r>
              <a:rPr lang="en-US" altLang="ko-KR" sz="2000" b="0" dirty="0"/>
              <a:t> Sam Lightstone</a:t>
            </a:r>
            <a:r>
              <a:rPr lang="en-US" altLang="ko-KR" sz="2000" b="0" baseline="30000" dirty="0"/>
              <a:t>3</a:t>
            </a:r>
            <a:r>
              <a:rPr lang="en-US" altLang="ko-KR" sz="2000" b="0" dirty="0"/>
              <a:t> Guy Lohman</a:t>
            </a:r>
            <a:r>
              <a:rPr lang="en-US" altLang="ko-KR" sz="2000" b="0" baseline="30000" dirty="0"/>
              <a:t>1</a:t>
            </a:r>
            <a:r>
              <a:rPr lang="en-US" altLang="ko-KR" sz="2000" b="0" dirty="0"/>
              <a:t> Konstantinos Morfonios</a:t>
            </a:r>
            <a:r>
              <a:rPr lang="en-US" altLang="ko-KR" sz="2000" b="0" baseline="30000" dirty="0"/>
              <a:t>8*</a:t>
            </a:r>
            <a:r>
              <a:rPr lang="en-US" altLang="ko-KR" sz="2000" b="0" dirty="0"/>
              <a:t> </a:t>
            </a:r>
            <a:r>
              <a:rPr lang="en-US" altLang="ko-KR" sz="2000" b="0" dirty="0" err="1"/>
              <a:t>Keshava</a:t>
            </a:r>
            <a:r>
              <a:rPr lang="en-US" altLang="ko-KR" sz="2000" b="0" dirty="0"/>
              <a:t> </a:t>
            </a:r>
            <a:r>
              <a:rPr lang="en-US" altLang="ko-KR" sz="2000" b="0" dirty="0" smtClean="0"/>
              <a:t>Murthy</a:t>
            </a:r>
            <a:r>
              <a:rPr lang="en-US" altLang="ko-KR" sz="2000" b="0" baseline="30000" dirty="0" smtClean="0"/>
              <a:t>10*</a:t>
            </a:r>
            <a:r>
              <a:rPr lang="en-US" altLang="ko-KR" sz="2000" b="0" dirty="0"/>
              <a:t/>
            </a:r>
            <a:br>
              <a:rPr lang="en-US" altLang="ko-KR" sz="2000" b="0" dirty="0"/>
            </a:br>
            <a:r>
              <a:rPr lang="en-US" altLang="ko-KR" sz="2000" b="0" dirty="0" err="1"/>
              <a:t>Ippokratis</a:t>
            </a:r>
            <a:r>
              <a:rPr lang="en-US" altLang="ko-KR" sz="2000" b="0" dirty="0"/>
              <a:t> Pandis</a:t>
            </a:r>
            <a:r>
              <a:rPr lang="en-US" altLang="ko-KR" sz="2000" b="0" baseline="30000" dirty="0"/>
              <a:t>7*</a:t>
            </a:r>
            <a:r>
              <a:rPr lang="en-US" altLang="ko-KR" sz="2000" b="0" dirty="0"/>
              <a:t> Lin Qiao</a:t>
            </a:r>
            <a:r>
              <a:rPr lang="en-US" altLang="ko-KR" sz="2000" b="0" baseline="30000" dirty="0"/>
              <a:t>9*</a:t>
            </a:r>
            <a:r>
              <a:rPr lang="en-US" altLang="ko-KR" sz="2000" b="0" dirty="0"/>
              <a:t> </a:t>
            </a:r>
            <a:r>
              <a:rPr lang="en-US" altLang="ko-KR" sz="2000" b="0" dirty="0" err="1"/>
              <a:t>Vijayshankar</a:t>
            </a:r>
            <a:r>
              <a:rPr lang="en-US" altLang="ko-KR" sz="2000" b="0" dirty="0"/>
              <a:t> Raman</a:t>
            </a:r>
            <a:r>
              <a:rPr lang="en-US" altLang="ko-KR" sz="2000" b="0" baseline="30000" dirty="0"/>
              <a:t>1</a:t>
            </a:r>
            <a:r>
              <a:rPr lang="en-US" altLang="ko-KR" sz="2000" b="0" dirty="0"/>
              <a:t> Vincent </a:t>
            </a:r>
            <a:r>
              <a:rPr lang="en-US" altLang="ko-KR" sz="2000" b="0" dirty="0" err="1"/>
              <a:t>Kulandai</a:t>
            </a:r>
            <a:r>
              <a:rPr lang="en-US" altLang="ko-KR" sz="2000" b="0" dirty="0"/>
              <a:t> </a:t>
            </a:r>
            <a:r>
              <a:rPr lang="en-US" altLang="ko-KR" sz="2000" b="0" dirty="0" smtClean="0"/>
              <a:t>Samy</a:t>
            </a:r>
            <a:r>
              <a:rPr lang="en-US" altLang="ko-KR" sz="2000" b="0" baseline="30000" dirty="0" smtClean="0"/>
              <a:t>3</a:t>
            </a:r>
            <a:r>
              <a:rPr lang="en-US" altLang="ko-KR" sz="2000" b="0" dirty="0" smtClean="0"/>
              <a:t> </a:t>
            </a:r>
            <a:r>
              <a:rPr lang="en-US" altLang="ko-KR" sz="2000" b="0" dirty="0"/>
              <a:t>Richard Sidle</a:t>
            </a:r>
            <a:r>
              <a:rPr lang="en-US" altLang="ko-KR" sz="2000" b="0" baseline="30000" dirty="0"/>
              <a:t>1</a:t>
            </a:r>
            <a:r>
              <a:rPr lang="en-US" altLang="ko-KR" sz="2000" b="0" dirty="0"/>
              <a:t> Knut Stolze</a:t>
            </a:r>
            <a:r>
              <a:rPr lang="en-US" altLang="ko-KR" sz="2000" b="0" baseline="30000" dirty="0"/>
              <a:t>3</a:t>
            </a:r>
            <a:r>
              <a:rPr lang="en-US" altLang="ko-KR" sz="2000" b="0" dirty="0"/>
              <a:t> </a:t>
            </a:r>
            <a:r>
              <a:rPr lang="en-US" altLang="ko-KR" sz="2000" b="0" dirty="0" err="1"/>
              <a:t>Liping</a:t>
            </a:r>
            <a:r>
              <a:rPr lang="en-US" altLang="ko-KR" sz="2000" b="0" dirty="0"/>
              <a:t> Zhang</a:t>
            </a:r>
            <a:r>
              <a:rPr lang="en-US" altLang="ko-KR" sz="2000" b="0" baseline="30000" dirty="0"/>
              <a:t>3</a:t>
            </a:r>
            <a:r>
              <a:rPr lang="en-US" altLang="ko-KR" sz="2000" b="0" dirty="0"/>
              <a:t/>
            </a:r>
            <a:br>
              <a:rPr lang="en-US" altLang="ko-KR" sz="2000" b="0" dirty="0"/>
            </a:br>
            <a:r>
              <a:rPr lang="en-US" altLang="ko-KR" sz="2000" b="0" dirty="0"/>
              <a:t/>
            </a:r>
            <a:br>
              <a:rPr lang="en-US" altLang="ko-KR" sz="2000" b="0" dirty="0"/>
            </a:br>
            <a:r>
              <a:rPr lang="en-US" altLang="ko-KR" sz="1800" b="0" baseline="30000" dirty="0"/>
              <a:t>1</a:t>
            </a:r>
            <a:r>
              <a:rPr lang="en-US" altLang="ko-KR" sz="1800" b="0" dirty="0"/>
              <a:t>IBM </a:t>
            </a:r>
            <a:r>
              <a:rPr lang="en-US" altLang="ko-KR" sz="1800" b="0" dirty="0" err="1"/>
              <a:t>Almaden</a:t>
            </a:r>
            <a:r>
              <a:rPr lang="en-US" altLang="ko-KR" sz="1800" b="0" dirty="0"/>
              <a:t> Research Center </a:t>
            </a:r>
            <a:r>
              <a:rPr lang="en-US" altLang="ko-KR" sz="1800" b="0" baseline="30000" dirty="0"/>
              <a:t>2</a:t>
            </a:r>
            <a:r>
              <a:rPr lang="en-US" altLang="ko-KR" sz="1800" b="0" dirty="0"/>
              <a:t>KAIST, Korea </a:t>
            </a:r>
            <a:r>
              <a:rPr lang="en-US" altLang="ko-KR" sz="1800" b="0" baseline="30000" dirty="0"/>
              <a:t>3</a:t>
            </a:r>
            <a:r>
              <a:rPr lang="en-US" altLang="ko-KR" sz="1800" b="0" dirty="0"/>
              <a:t>IBM Software </a:t>
            </a:r>
            <a:r>
              <a:rPr lang="en-US" altLang="ko-KR" sz="1800" b="0" dirty="0" smtClean="0"/>
              <a:t>Group</a:t>
            </a:r>
            <a:br>
              <a:rPr lang="en-US" altLang="ko-KR" sz="1800" b="0" dirty="0" smtClean="0"/>
            </a:br>
            <a:r>
              <a:rPr lang="en-US" altLang="ko-KR" sz="1800" b="0" baseline="30000" dirty="0" smtClean="0"/>
              <a:t>4</a:t>
            </a:r>
            <a:r>
              <a:rPr lang="en-US" altLang="ko-KR" sz="1800" b="0" dirty="0" smtClean="0"/>
              <a:t>Harvard </a:t>
            </a:r>
            <a:r>
              <a:rPr lang="en-US" altLang="ko-KR" sz="1800" b="0" dirty="0"/>
              <a:t>University </a:t>
            </a:r>
            <a:r>
              <a:rPr lang="en-US" altLang="ko-KR" sz="1800" b="0" baseline="30000" dirty="0"/>
              <a:t>5</a:t>
            </a:r>
            <a:r>
              <a:rPr lang="en-US" altLang="ko-KR" sz="1800" b="0" dirty="0"/>
              <a:t>IBM Informix </a:t>
            </a:r>
            <a:r>
              <a:rPr lang="en-US" altLang="ko-KR" sz="1800" b="0" baseline="30000" dirty="0"/>
              <a:t>6</a:t>
            </a:r>
            <a:r>
              <a:rPr lang="en-US" altLang="ko-KR" sz="1800" b="0" dirty="0"/>
              <a:t>DGIST, Korea </a:t>
            </a:r>
            <a:r>
              <a:rPr lang="en-US" altLang="ko-KR" sz="1800" b="0" baseline="30000" dirty="0"/>
              <a:t>7</a:t>
            </a:r>
            <a:r>
              <a:rPr lang="en-US" altLang="ko-KR" sz="1800" b="0" dirty="0"/>
              <a:t>Cloudera </a:t>
            </a:r>
            <a:r>
              <a:rPr lang="en-US" altLang="ko-KR" sz="1800" b="0" baseline="30000" dirty="0"/>
              <a:t>8</a:t>
            </a:r>
            <a:r>
              <a:rPr lang="en-US" altLang="ko-KR" sz="1800" b="0" dirty="0"/>
              <a:t>Oracle </a:t>
            </a:r>
            <a:r>
              <a:rPr lang="en-US" altLang="ko-KR" sz="1800" b="0" baseline="30000" dirty="0" smtClean="0"/>
              <a:t>9</a:t>
            </a:r>
            <a:r>
              <a:rPr lang="en-US" altLang="ko-KR" sz="1800" b="0" dirty="0" smtClean="0"/>
              <a:t>LinkedIn </a:t>
            </a:r>
            <a:r>
              <a:rPr lang="en-US" altLang="ko-KR" sz="1800" b="0" baseline="30000" dirty="0" smtClean="0"/>
              <a:t>10</a:t>
            </a:r>
            <a:r>
              <a:rPr lang="en-US" altLang="ko-KR" sz="1800" b="0" dirty="0" smtClean="0"/>
              <a:t>MapR</a:t>
            </a:r>
            <a:br>
              <a:rPr lang="en-US" altLang="ko-KR" sz="1800" b="0" dirty="0" smtClean="0"/>
            </a:br>
            <a:r>
              <a:rPr lang="en-US" altLang="ko-KR" sz="2000" b="0" dirty="0" smtClean="0"/>
              <a:t>* Work was done while the author was with IBM </a:t>
            </a:r>
            <a:r>
              <a:rPr lang="en-US" altLang="ko-KR" sz="2000" b="0" dirty="0" err="1" smtClean="0"/>
              <a:t>Almaden</a:t>
            </a:r>
            <a:r>
              <a:rPr lang="en-US" altLang="ko-KR" sz="2000" b="0" dirty="0" smtClean="0"/>
              <a:t> Research Center</a:t>
            </a:r>
            <a:endParaRPr lang="en-US" altLang="ko-KR" sz="2000" b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VLDB 2014 Industrial Track</a:t>
            </a:r>
            <a:endParaRPr lang="ko-KR" altLang="en-US"/>
          </a:p>
        </p:txBody>
      </p:sp>
      <p:pic>
        <p:nvPicPr>
          <p:cNvPr id="4" name="Picture 8" descr="Almaden RC log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88"/>
            <a:ext cx="3906838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Frequency Partitioning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Achieving </a:t>
            </a:r>
            <a:r>
              <a:rPr lang="en-US" altLang="ko-KR" b="1" dirty="0" smtClean="0">
                <a:solidFill>
                  <a:srgbClr val="0070C0"/>
                </a:solidFill>
              </a:rPr>
              <a:t>better compression</a:t>
            </a:r>
            <a:r>
              <a:rPr lang="en-US" altLang="ko-KR" dirty="0" smtClean="0">
                <a:solidFill>
                  <a:srgbClr val="0070C0"/>
                </a:solidFill>
              </a:rPr>
              <a:t>: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approximate Huffman</a:t>
            </a:r>
          </a:p>
          <a:p>
            <a:r>
              <a:rPr lang="en-US" altLang="ko-KR" dirty="0" smtClean="0"/>
              <a:t>Defining </a:t>
            </a:r>
            <a:r>
              <a:rPr lang="en-US" altLang="ko-KR" b="1" dirty="0" smtClean="0">
                <a:solidFill>
                  <a:srgbClr val="0070C0"/>
                </a:solidFill>
              </a:rPr>
              <a:t>fixed-length </a:t>
            </a:r>
            <a:r>
              <a:rPr lang="en-US" altLang="ko-KR" dirty="0" smtClean="0"/>
              <a:t>codes within a partition</a:t>
            </a:r>
          </a:p>
          <a:p>
            <a:pPr lvl="1"/>
            <a:r>
              <a:rPr lang="en-US" altLang="ko-KR" dirty="0" smtClean="0"/>
              <a:t>Example</a:t>
            </a:r>
          </a:p>
          <a:p>
            <a:pPr marL="446088" lvl="1" indent="0" defTabSz="719138">
              <a:buNone/>
            </a:pPr>
            <a:r>
              <a:rPr lang="en-US" altLang="ko-KR" sz="1800" dirty="0"/>
              <a:t>	</a:t>
            </a:r>
            <a:endParaRPr lang="en-US" altLang="ko-KR" sz="1800" dirty="0" smtClean="0"/>
          </a:p>
          <a:p>
            <a:pPr marL="446088" lvl="1" indent="0" defTabSz="719138">
              <a:buNone/>
            </a:pPr>
            <a:r>
              <a:rPr lang="en-US" altLang="ko-KR" sz="1800" dirty="0"/>
              <a:t>	</a:t>
            </a:r>
            <a:endParaRPr lang="en-US" altLang="ko-KR" sz="1800" dirty="0" smtClean="0"/>
          </a:p>
        </p:txBody>
      </p:sp>
      <p:sp>
        <p:nvSpPr>
          <p:cNvPr id="44" name="직사각형 43"/>
          <p:cNvSpPr/>
          <p:nvPr/>
        </p:nvSpPr>
        <p:spPr bwMode="auto">
          <a:xfrm>
            <a:off x="5899290" y="4404964"/>
            <a:ext cx="609600" cy="81721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6543615" y="4404963"/>
            <a:ext cx="560388" cy="8219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7147065" y="4404964"/>
            <a:ext cx="1190625" cy="8172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5899290" y="5245324"/>
            <a:ext cx="609600" cy="112677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6543615" y="5245324"/>
            <a:ext cx="560388" cy="11267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7147065" y="5245324"/>
            <a:ext cx="1190625" cy="1126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918090" y="4388737"/>
            <a:ext cx="14478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pPr algn="ctr" eaLnBrk="1" hangingPunct="1"/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Top 64 </a:t>
            </a:r>
            <a:b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traded goods</a:t>
            </a:r>
            <a:b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–6 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bit code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918090" y="5226937"/>
            <a:ext cx="6858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pPr algn="ctr" eaLnBrk="1" hangingPunct="1"/>
            <a:r>
              <a:rPr lang="en-US" altLang="ko-KR" sz="1600" b="1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Rest</a:t>
            </a:r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6508890" y="2555174"/>
            <a:ext cx="0" cy="381000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>
            <a:off x="7118490" y="2555174"/>
            <a:ext cx="0" cy="381000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8337690" y="2555174"/>
            <a:ext cx="0" cy="381000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3689490" y="5226937"/>
            <a:ext cx="485933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3689490" y="6369937"/>
            <a:ext cx="485933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>
            <a:off x="3689490" y="4388737"/>
            <a:ext cx="485933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6791904" y="4066474"/>
            <a:ext cx="710322" cy="33849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376" tIns="45688" rIns="91376" bIns="45688">
            <a:spAutoFit/>
          </a:bodyPr>
          <a:lstStyle/>
          <a:p>
            <a:pPr algn="ctr" eaLnBrk="1" hangingPunct="1"/>
            <a:r>
              <a:rPr lang="en-US" altLang="ko-KR" sz="1600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origin</a:t>
            </a:r>
            <a:endParaRPr lang="en-US" altLang="ko-KR" sz="1600" b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 rot="16200000">
            <a:off x="4747559" y="5215030"/>
            <a:ext cx="1860550" cy="350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45688" tIns="45688" rIns="45688" bIns="45688">
            <a:spAutoFit/>
          </a:bodyPr>
          <a:lstStyle/>
          <a:p>
            <a:pPr algn="ctr" eaLnBrk="1" hangingPunct="1"/>
            <a:r>
              <a:rPr lang="en-US" altLang="ko-KR" sz="1600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product</a:t>
            </a:r>
            <a:endParaRPr lang="en-US" altLang="ko-KR" sz="1600" b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60" name="Line 93"/>
          <p:cNvSpPr>
            <a:spLocks noChangeShapeType="1"/>
          </p:cNvSpPr>
          <p:nvPr/>
        </p:nvSpPr>
        <p:spPr bwMode="auto">
          <a:xfrm rot="5400000">
            <a:off x="2853671" y="5453156"/>
            <a:ext cx="2128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94"/>
          <p:cNvSpPr>
            <a:spLocks noChangeShapeType="1"/>
          </p:cNvSpPr>
          <p:nvPr/>
        </p:nvSpPr>
        <p:spPr bwMode="auto">
          <a:xfrm rot="5400000" flipV="1">
            <a:off x="4756290" y="3550537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Line 95"/>
          <p:cNvSpPr>
            <a:spLocks noChangeShapeType="1"/>
          </p:cNvSpPr>
          <p:nvPr/>
        </p:nvSpPr>
        <p:spPr bwMode="auto">
          <a:xfrm rot="5400000" flipV="1">
            <a:off x="4821774" y="5448790"/>
            <a:ext cx="2128838" cy="873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96"/>
          <p:cNvSpPr>
            <a:spLocks noChangeShapeType="1"/>
          </p:cNvSpPr>
          <p:nvPr/>
        </p:nvSpPr>
        <p:spPr bwMode="auto">
          <a:xfrm rot="5400000" flipV="1">
            <a:off x="7215329" y="3055238"/>
            <a:ext cx="0" cy="26670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00"/>
          <p:cNvSpPr>
            <a:spLocks noChangeArrowheads="1"/>
          </p:cNvSpPr>
          <p:nvPr/>
        </p:nvSpPr>
        <p:spPr bwMode="auto">
          <a:xfrm>
            <a:off x="5899290" y="2950462"/>
            <a:ext cx="609600" cy="10525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pPr algn="ctr" eaLnBrk="1" hangingPunct="1"/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China</a:t>
            </a:r>
            <a:b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USA</a:t>
            </a:r>
          </a:p>
        </p:txBody>
      </p:sp>
      <p:sp>
        <p:nvSpPr>
          <p:cNvPr id="65" name="Rectangle 101"/>
          <p:cNvSpPr>
            <a:spLocks noChangeArrowheads="1"/>
          </p:cNvSpPr>
          <p:nvPr/>
        </p:nvSpPr>
        <p:spPr bwMode="auto">
          <a:xfrm>
            <a:off x="6508890" y="3240974"/>
            <a:ext cx="6096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pPr algn="ctr" eaLnBrk="1" hangingPunct="1"/>
            <a:r>
              <a:rPr lang="en-US" altLang="ko-KR" sz="160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GER,</a:t>
            </a:r>
            <a:br>
              <a:rPr lang="en-US" altLang="ko-KR" sz="160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en-US" altLang="ko-KR" sz="160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FRA,</a:t>
            </a:r>
            <a:br>
              <a:rPr lang="en-US" altLang="ko-KR" sz="160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</a:br>
            <a:r>
              <a:rPr lang="en-US" altLang="ko-KR" sz="160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…</a:t>
            </a:r>
          </a:p>
        </p:txBody>
      </p:sp>
      <p:sp>
        <p:nvSpPr>
          <p:cNvPr id="66" name="Rectangle 102"/>
          <p:cNvSpPr>
            <a:spLocks noChangeArrowheads="1"/>
          </p:cNvSpPr>
          <p:nvPr/>
        </p:nvSpPr>
        <p:spPr bwMode="auto">
          <a:xfrm>
            <a:off x="7118490" y="3780724"/>
            <a:ext cx="1219200" cy="222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pPr algn="ctr" eaLnBrk="1" hangingPunct="1"/>
            <a:r>
              <a:rPr lang="en-US" altLang="ko-KR" sz="1600" b="1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Rest</a:t>
            </a:r>
          </a:p>
        </p:txBody>
      </p:sp>
      <p:sp>
        <p:nvSpPr>
          <p:cNvPr id="67" name="Line 103"/>
          <p:cNvSpPr>
            <a:spLocks noChangeShapeType="1"/>
          </p:cNvSpPr>
          <p:nvPr/>
        </p:nvSpPr>
        <p:spPr bwMode="auto">
          <a:xfrm>
            <a:off x="5899290" y="4002974"/>
            <a:ext cx="2649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Line 104"/>
          <p:cNvSpPr>
            <a:spLocks noChangeShapeType="1"/>
          </p:cNvSpPr>
          <p:nvPr/>
        </p:nvSpPr>
        <p:spPr bwMode="auto">
          <a:xfrm flipV="1">
            <a:off x="5899290" y="2783774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105"/>
          <p:cNvSpPr>
            <a:spLocks noChangeShapeType="1"/>
          </p:cNvSpPr>
          <p:nvPr/>
        </p:nvSpPr>
        <p:spPr bwMode="auto">
          <a:xfrm>
            <a:off x="5899290" y="2839337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Line 106"/>
          <p:cNvSpPr>
            <a:spLocks noChangeShapeType="1"/>
          </p:cNvSpPr>
          <p:nvPr/>
        </p:nvSpPr>
        <p:spPr bwMode="auto">
          <a:xfrm>
            <a:off x="6508890" y="2839337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107"/>
          <p:cNvSpPr>
            <a:spLocks noChangeShapeType="1"/>
          </p:cNvSpPr>
          <p:nvPr/>
        </p:nvSpPr>
        <p:spPr bwMode="auto">
          <a:xfrm>
            <a:off x="7118490" y="2839337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10"/>
          <p:cNvSpPr>
            <a:spLocks noChangeArrowheads="1"/>
          </p:cNvSpPr>
          <p:nvPr/>
        </p:nvSpPr>
        <p:spPr bwMode="auto">
          <a:xfrm>
            <a:off x="6092363" y="2555174"/>
            <a:ext cx="2245327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1376" tIns="45688" rIns="91376" bIns="45688" anchor="ctr"/>
          <a:lstStyle/>
          <a:p>
            <a:pPr algn="ctr" eaLnBrk="1" hangingPunct="1"/>
            <a:r>
              <a:rPr lang="en-US" altLang="ko-KR" sz="1600" dirty="0">
                <a:latin typeface="Times New Roman" pitchFamily="18" charset="0"/>
                <a:ea typeface="굴림" charset="-127"/>
                <a:cs typeface="Times New Roman" pitchFamily="18" charset="0"/>
              </a:rPr>
              <a:t>Column </a:t>
            </a:r>
            <a:r>
              <a:rPr lang="en-US" altLang="ko-KR" sz="1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partitions</a:t>
            </a:r>
            <a:endParaRPr lang="en-US" altLang="ko-KR" sz="16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73" name="Text Box 115"/>
          <p:cNvSpPr txBox="1">
            <a:spLocks noChangeArrowheads="1"/>
          </p:cNvSpPr>
          <p:nvPr/>
        </p:nvSpPr>
        <p:spPr bwMode="auto">
          <a:xfrm>
            <a:off x="7291528" y="4603049"/>
            <a:ext cx="831850" cy="3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30" tIns="41015" rIns="82030" bIns="410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09575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20738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230313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641475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09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555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01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47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1600" dirty="0">
                <a:latin typeface="Times New Roman" pitchFamily="18" charset="0"/>
                <a:ea typeface="굴림" charset="-127"/>
                <a:cs typeface="Times New Roman" pitchFamily="18" charset="0"/>
              </a:rPr>
              <a:t>Cell 4</a:t>
            </a:r>
          </a:p>
        </p:txBody>
      </p:sp>
      <p:sp>
        <p:nvSpPr>
          <p:cNvPr id="74" name="Text Box 116"/>
          <p:cNvSpPr txBox="1">
            <a:spLocks noChangeArrowheads="1"/>
          </p:cNvSpPr>
          <p:nvPr/>
        </p:nvSpPr>
        <p:spPr bwMode="auto">
          <a:xfrm>
            <a:off x="5837378" y="4603049"/>
            <a:ext cx="699264" cy="3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30" tIns="41015" rIns="82030" bIns="410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09575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20738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230313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641475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09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555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01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47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Cell 1</a:t>
            </a:r>
          </a:p>
        </p:txBody>
      </p:sp>
      <p:sp>
        <p:nvSpPr>
          <p:cNvPr id="75" name="Text Box 117"/>
          <p:cNvSpPr txBox="1">
            <a:spLocks noChangeArrowheads="1"/>
          </p:cNvSpPr>
          <p:nvPr/>
        </p:nvSpPr>
        <p:spPr bwMode="auto">
          <a:xfrm>
            <a:off x="5837378" y="5578922"/>
            <a:ext cx="692150" cy="3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30" tIns="41015" rIns="82030" bIns="410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09575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20738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230313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641475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09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555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01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47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Cell 2</a:t>
            </a:r>
          </a:p>
        </p:txBody>
      </p:sp>
      <p:sp>
        <p:nvSpPr>
          <p:cNvPr id="76" name="Text Box 118"/>
          <p:cNvSpPr txBox="1">
            <a:spLocks noChangeArrowheads="1"/>
          </p:cNvSpPr>
          <p:nvPr/>
        </p:nvSpPr>
        <p:spPr bwMode="auto">
          <a:xfrm>
            <a:off x="6459678" y="4603049"/>
            <a:ext cx="693737" cy="3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30" tIns="41015" rIns="82030" bIns="410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09575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20738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230313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641475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09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555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01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47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1600" dirty="0">
                <a:latin typeface="Times New Roman" pitchFamily="18" charset="0"/>
                <a:ea typeface="굴림" charset="-127"/>
                <a:cs typeface="Times New Roman" pitchFamily="18" charset="0"/>
              </a:rPr>
              <a:t>Cell 3</a:t>
            </a:r>
          </a:p>
        </p:txBody>
      </p:sp>
      <p:sp>
        <p:nvSpPr>
          <p:cNvPr id="77" name="Text Box 119"/>
          <p:cNvSpPr txBox="1">
            <a:spLocks noChangeArrowheads="1"/>
          </p:cNvSpPr>
          <p:nvPr/>
        </p:nvSpPr>
        <p:spPr bwMode="auto">
          <a:xfrm>
            <a:off x="6459678" y="5578922"/>
            <a:ext cx="693737" cy="3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30" tIns="41015" rIns="82030" bIns="410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09575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20738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230313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641475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09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555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01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47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1600" dirty="0">
                <a:latin typeface="Times New Roman" pitchFamily="18" charset="0"/>
                <a:ea typeface="굴림" charset="-127"/>
                <a:cs typeface="Times New Roman" pitchFamily="18" charset="0"/>
              </a:rPr>
              <a:t>Cell 5</a:t>
            </a:r>
          </a:p>
        </p:txBody>
      </p:sp>
      <p:sp>
        <p:nvSpPr>
          <p:cNvPr id="78" name="Text Box 120"/>
          <p:cNvSpPr txBox="1">
            <a:spLocks noChangeArrowheads="1"/>
          </p:cNvSpPr>
          <p:nvPr/>
        </p:nvSpPr>
        <p:spPr bwMode="auto">
          <a:xfrm>
            <a:off x="7188140" y="5578922"/>
            <a:ext cx="1038225" cy="3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30" tIns="41015" rIns="82030" bIns="41015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09575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20738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230313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641475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09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555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013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47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ko-KR" sz="1600" dirty="0">
                <a:latin typeface="Times New Roman" pitchFamily="18" charset="0"/>
                <a:ea typeface="굴림" charset="-127"/>
                <a:cs typeface="Times New Roman" pitchFamily="18" charset="0"/>
              </a:rPr>
              <a:t>Cell 6</a:t>
            </a: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3803790" y="2671062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6" tIns="45688" rIns="91376" bIns="45688">
            <a:spAutoFit/>
          </a:bodyPr>
          <a:lstStyle/>
          <a:p>
            <a:pPr algn="l" eaLnBrk="1" hangingPunct="1"/>
            <a:r>
              <a:rPr lang="en-US" altLang="ko-KR" sz="1600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Sales</a:t>
            </a:r>
            <a:endParaRPr lang="en-US" altLang="ko-KR" sz="1600" b="1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80" name="오른쪽 화살표 79"/>
          <p:cNvSpPr/>
          <p:nvPr/>
        </p:nvSpPr>
        <p:spPr bwMode="auto">
          <a:xfrm rot="5400000">
            <a:off x="4421724" y="4054967"/>
            <a:ext cx="363538" cy="30400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오른쪽 화살표 80"/>
          <p:cNvSpPr/>
          <p:nvPr/>
        </p:nvSpPr>
        <p:spPr bwMode="auto">
          <a:xfrm>
            <a:off x="5547709" y="3450103"/>
            <a:ext cx="363538" cy="30400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10007"/>
              </p:ext>
            </p:extLst>
          </p:nvPr>
        </p:nvGraphicFramePr>
        <p:xfrm>
          <a:off x="3795109" y="2970637"/>
          <a:ext cx="1752600" cy="1035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609600"/>
                <a:gridCol w="685800"/>
              </a:tblGrid>
              <a:tr h="2758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vol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origin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770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5" name="직선 화살표 연결선 84"/>
          <p:cNvCxnSpPr/>
          <p:nvPr/>
        </p:nvCxnSpPr>
        <p:spPr>
          <a:xfrm>
            <a:off x="2873829" y="3621974"/>
            <a:ext cx="233943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42329" y="3081524"/>
            <a:ext cx="39366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China, </a:t>
            </a:r>
            <a:r>
              <a:rPr lang="en-US" altLang="ko-KR" dirty="0" smtClean="0"/>
              <a:t>USA: 1bit</a:t>
            </a:r>
            <a:endParaRPr lang="en-US" altLang="ko-KR" dirty="0"/>
          </a:p>
          <a:p>
            <a:r>
              <a:rPr lang="en-US" altLang="ko-KR" dirty="0" smtClean="0"/>
              <a:t>EU: </a:t>
            </a:r>
            <a:r>
              <a:rPr lang="en-US" altLang="ko-KR" dirty="0"/>
              <a:t>5bits</a:t>
            </a:r>
          </a:p>
          <a:p>
            <a:r>
              <a:rPr lang="en-US" altLang="ko-KR" dirty="0" smtClean="0"/>
              <a:t>Rest: </a:t>
            </a:r>
            <a:r>
              <a:rPr lang="en-US" altLang="ko-KR" dirty="0"/>
              <a:t>8bits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1M, 100K, 10K occurrences</a:t>
            </a:r>
          </a:p>
          <a:p>
            <a:r>
              <a:rPr lang="en-US" altLang="ko-KR" dirty="0" smtClean="0"/>
              <a:t>of each group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Frequency </a:t>
            </a:r>
            <a:r>
              <a:rPr lang="en-US" altLang="ko-KR" dirty="0"/>
              <a:t>partitioning</a:t>
            </a:r>
            <a:r>
              <a:rPr lang="en-US" altLang="ko-KR" dirty="0" smtClean="0"/>
              <a:t>=</a:t>
            </a:r>
            <a:endParaRPr lang="en-US" altLang="ko-KR" b="1" dirty="0">
              <a:solidFill>
                <a:srgbClr val="C00000"/>
              </a:solidFill>
            </a:endParaRPr>
          </a:p>
          <a:p>
            <a:r>
              <a:rPr lang="en-US" altLang="ko-KR" dirty="0"/>
              <a:t>8bits for all </a:t>
            </a:r>
            <a:r>
              <a:rPr lang="en-US" altLang="ko-KR" dirty="0" smtClean="0"/>
              <a:t>countries=</a:t>
            </a:r>
            <a:endParaRPr lang="ko-KR" altLang="en-US" b="1">
              <a:solidFill>
                <a:srgbClr val="0070C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70025" y="4970834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C00000"/>
                </a:solidFill>
              </a:rPr>
              <a:t>1.58Mbits</a:t>
            </a:r>
            <a:endParaRPr lang="ko-KR" altLang="en-US" sz="2000"/>
          </a:p>
        </p:txBody>
      </p:sp>
      <p:sp>
        <p:nvSpPr>
          <p:cNvPr id="5" name="직사각형 4"/>
          <p:cNvSpPr/>
          <p:nvPr/>
        </p:nvSpPr>
        <p:spPr>
          <a:xfrm>
            <a:off x="2422768" y="5250887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70C0"/>
                </a:solidFill>
              </a:rPr>
              <a:t>8.88Mbits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0568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Catch-All Cell (1/2)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3528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>
                    <a:solidFill>
                      <a:srgbClr val="7030A0"/>
                    </a:solidFill>
                  </a:rPr>
                  <a:t>Cell</a:t>
                </a:r>
                <a:r>
                  <a:rPr lang="en-US" altLang="ko-KR" dirty="0"/>
                  <a:t>: </a:t>
                </a:r>
                <a:r>
                  <a:rPr lang="en-US" altLang="ko-KR" dirty="0" smtClean="0"/>
                  <a:t>an intersection of the partitions for each column</a:t>
                </a:r>
              </a:p>
              <a:p>
                <a:pPr lvl="1"/>
                <a:r>
                  <a:rPr lang="en-US" altLang="ko-KR" dirty="0" smtClean="0"/>
                  <a:t>The </a:t>
                </a:r>
                <a:r>
                  <a:rPr lang="en-US" altLang="ko-KR" dirty="0"/>
                  <a:t>rows having one of the </a:t>
                </a:r>
                <a:r>
                  <a:rPr lang="en-US" altLang="ko-KR" dirty="0" smtClean="0"/>
                  <a:t>values from </a:t>
                </a:r>
                <a:r>
                  <a:rPr lang="en-US" altLang="ko-KR" dirty="0"/>
                  <a:t>each corresponding </a:t>
                </a:r>
                <a:r>
                  <a:rPr lang="en-US" altLang="ko-KR" dirty="0" smtClean="0"/>
                  <a:t>partition, where each </a:t>
                </a:r>
                <a:r>
                  <a:rPr lang="en-US" altLang="ko-KR" dirty="0"/>
                  <a:t>row is </a:t>
                </a:r>
                <a:r>
                  <a:rPr lang="en-US" altLang="ko-KR" dirty="0" smtClean="0"/>
                  <a:t>formed by </a:t>
                </a:r>
                <a:r>
                  <a:rPr lang="en-US" altLang="ko-KR" dirty="0"/>
                  <a:t>concatenating the fixed-length code for each of its </a:t>
                </a:r>
                <a:r>
                  <a:rPr lang="en-US" altLang="ko-KR" dirty="0" smtClean="0"/>
                  <a:t>columns</a:t>
                </a:r>
              </a:p>
              <a:p>
                <a:pPr lvl="1"/>
                <a:r>
                  <a:rPr lang="en-US" altLang="ko-KR" dirty="0" smtClean="0"/>
                  <a:t>Potential problem: proliferation of cells</a:t>
                </a:r>
              </a:p>
              <a:p>
                <a:pPr lvl="2"/>
                <a:r>
                  <a:rPr lang="en-US" altLang="ko-KR" dirty="0" smtClean="0"/>
                  <a:t>e.g., 2 partitions for each column (one for encoded, one for </a:t>
                </a:r>
                <a:r>
                  <a:rPr lang="en-US" altLang="ko-KR" dirty="0" err="1" smtClean="0"/>
                  <a:t>unencoded</a:t>
                </a:r>
                <a:r>
                  <a:rPr lang="en-US" altLang="ko-KR" dirty="0" smtClean="0"/>
                  <a:t>)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dirty="0" smtClean="0"/>
                  <a:t> is the number of columns</a:t>
                </a:r>
              </a:p>
              <a:p>
                <a:pPr lvl="2"/>
                <a:endParaRPr lang="en-US" altLang="ko-KR" b="1" dirty="0" smtClean="0">
                  <a:solidFill>
                    <a:srgbClr val="7030A0"/>
                  </a:solidFill>
                </a:endParaRPr>
              </a:p>
              <a:p>
                <a:r>
                  <a:rPr lang="en-US" altLang="ko-KR" b="1" dirty="0" smtClean="0">
                    <a:solidFill>
                      <a:srgbClr val="7030A0"/>
                    </a:solidFill>
                  </a:rPr>
                  <a:t>Catch-all cell</a:t>
                </a:r>
                <a:r>
                  <a:rPr lang="en-US" altLang="ko-KR" dirty="0" smtClean="0"/>
                  <a:t>: a special cell for </a:t>
                </a:r>
                <a:r>
                  <a:rPr lang="en-US" altLang="ko-KR" b="1" dirty="0" err="1" smtClean="0">
                    <a:solidFill>
                      <a:srgbClr val="0070C0"/>
                    </a:solidFill>
                  </a:rPr>
                  <a:t>unencoded</a:t>
                </a:r>
                <a:r>
                  <a:rPr lang="en-US" altLang="ko-KR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ko-KR" dirty="0" smtClean="0"/>
                  <a:t>values</a:t>
                </a:r>
              </a:p>
              <a:p>
                <a:pPr lvl="1"/>
                <a:r>
                  <a:rPr lang="en-US" altLang="ko-KR" dirty="0" smtClean="0"/>
                  <a:t>Any rows containing an </a:t>
                </a:r>
                <a:r>
                  <a:rPr lang="en-US" altLang="ko-KR" dirty="0" err="1" smtClean="0"/>
                  <a:t>unencoded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value </a:t>
                </a:r>
                <a:r>
                  <a:rPr lang="en-US" altLang="ko-KR" dirty="0" smtClean="0"/>
                  <a:t>in any column</a:t>
                </a:r>
              </a:p>
              <a:p>
                <a:pPr lvl="1"/>
                <a:r>
                  <a:rPr lang="en-US" altLang="ko-KR" dirty="0" smtClean="0"/>
                  <a:t>Benefit: minimizing the number of cells for </a:t>
                </a:r>
                <a:r>
                  <a:rPr lang="en-US" altLang="ko-KR" dirty="0" err="1" smtClean="0"/>
                  <a:t>unencoded</a:t>
                </a:r>
                <a:r>
                  <a:rPr lang="en-US" altLang="ko-KR" dirty="0" smtClean="0"/>
                  <a:t> values</a:t>
                </a:r>
                <a:endParaRPr lang="ko-KR" altLang="en-US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35286"/>
              </a:xfrm>
              <a:blipFill rotWithShape="0">
                <a:blip r:embed="rId2"/>
                <a:stretch>
                  <a:fillRect l="-1111" t="-1418" r="-8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Catch-All Cell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Example</a:t>
            </a:r>
          </a:p>
          <a:p>
            <a:pPr lvl="2"/>
            <a:r>
              <a:rPr lang="en-US" altLang="ko-KR" dirty="0" smtClean="0"/>
              <a:t>Containing the 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and 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rows in </a:t>
            </a:r>
            <a:r>
              <a:rPr lang="en-US" altLang="ko-KR" dirty="0" err="1" smtClean="0"/>
              <a:t>unencoded</a:t>
            </a:r>
            <a:r>
              <a:rPr lang="en-US" altLang="ko-KR" dirty="0" smtClean="0"/>
              <a:t> form</a:t>
            </a:r>
            <a:endParaRPr lang="ko-KR" altLang="en-US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584802" y="3167048"/>
            <a:ext cx="2209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584802" y="3395648"/>
            <a:ext cx="2209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1584802" y="3624248"/>
            <a:ext cx="2209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1584802" y="3852848"/>
            <a:ext cx="2209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584802" y="4081448"/>
            <a:ext cx="22098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1584802" y="4310048"/>
            <a:ext cx="22098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84802" y="2511410"/>
            <a:ext cx="182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LINEITEM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84802" y="2786048"/>
            <a:ext cx="1143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84802" y="2786048"/>
            <a:ext cx="2209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727802" y="2786048"/>
            <a:ext cx="1066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3947002" y="342581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dirty="0">
                <a:latin typeface="Times New Roman" pitchFamily="18" charset="0"/>
                <a:ea typeface="굴림" charset="-127"/>
              </a:rPr>
              <a:t>Encoding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889602" y="3243248"/>
            <a:ext cx="609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200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300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400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50027" y="3243248"/>
            <a:ext cx="990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8/2/2010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9/4/2010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9/4/2010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8/2/2010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5/1/2010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8/2/2010</a:t>
            </a:r>
          </a:p>
        </p:txBody>
      </p: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5318602" y="2511410"/>
            <a:ext cx="18018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Cell 0: </a:t>
            </a:r>
            <a:r>
              <a:rPr lang="en-US" altLang="ko-KR" b="1" dirty="0" smtClean="0">
                <a:latin typeface="Times New Roman" pitchFamily="18" charset="0"/>
                <a:ea typeface="굴림" charset="-127"/>
              </a:rPr>
              <a:t>K0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X </a:t>
            </a:r>
            <a:r>
              <a:rPr lang="en-US" altLang="ko-KR" b="1" dirty="0" smtClean="0">
                <a:latin typeface="Times New Roman" pitchFamily="18" charset="0"/>
                <a:ea typeface="굴림" charset="-127"/>
              </a:rPr>
              <a:t>D0</a:t>
            </a:r>
            <a:endParaRPr lang="en-US" altLang="ko-KR" b="1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5318602" y="3365485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Cell 1: </a:t>
            </a:r>
            <a:r>
              <a:rPr lang="en-US" altLang="ko-KR" b="1" dirty="0" smtClean="0">
                <a:latin typeface="Times New Roman" pitchFamily="18" charset="0"/>
                <a:ea typeface="굴림" charset="-127"/>
              </a:rPr>
              <a:t>K1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X </a:t>
            </a:r>
            <a:r>
              <a:rPr lang="en-US" altLang="ko-KR" b="1" dirty="0" smtClean="0">
                <a:latin typeface="Times New Roman" pitchFamily="18" charset="0"/>
                <a:ea typeface="굴림" charset="-127"/>
              </a:rPr>
              <a:t>D0</a:t>
            </a:r>
            <a:endParaRPr lang="en-US" altLang="ko-KR" b="1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5318602" y="4051285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Catch-All Cell</a:t>
            </a:r>
          </a:p>
        </p:txBody>
      </p:sp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5318602" y="2984485"/>
            <a:ext cx="2209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5318602" y="3213085"/>
            <a:ext cx="2209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5753577" y="3060685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6864827" y="3060685"/>
            <a:ext cx="5111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24" name="Rectangle 63"/>
          <p:cNvSpPr>
            <a:spLocks noChangeArrowheads="1"/>
          </p:cNvSpPr>
          <p:nvPr/>
        </p:nvSpPr>
        <p:spPr bwMode="auto">
          <a:xfrm>
            <a:off x="5318602" y="4356085"/>
            <a:ext cx="22098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5" name="Rectangle 64"/>
          <p:cNvSpPr>
            <a:spLocks noChangeArrowheads="1"/>
          </p:cNvSpPr>
          <p:nvPr/>
        </p:nvSpPr>
        <p:spPr bwMode="auto">
          <a:xfrm>
            <a:off x="5318602" y="4584685"/>
            <a:ext cx="22098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6" name="Rectangle 65"/>
          <p:cNvSpPr>
            <a:spLocks noChangeArrowheads="1"/>
          </p:cNvSpPr>
          <p:nvPr/>
        </p:nvSpPr>
        <p:spPr bwMode="auto">
          <a:xfrm>
            <a:off x="5318602" y="3670285"/>
            <a:ext cx="2209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5318602" y="3898885"/>
            <a:ext cx="2209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8" name="Text Box 67"/>
          <p:cNvSpPr txBox="1">
            <a:spLocks noChangeArrowheads="1"/>
          </p:cNvSpPr>
          <p:nvPr/>
        </p:nvSpPr>
        <p:spPr bwMode="auto">
          <a:xfrm>
            <a:off x="5753577" y="3746485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6864827" y="3746485"/>
            <a:ext cx="5111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30" name="Text Box 61"/>
          <p:cNvSpPr txBox="1">
            <a:spLocks noChangeArrowheads="1"/>
          </p:cNvSpPr>
          <p:nvPr/>
        </p:nvSpPr>
        <p:spPr bwMode="auto">
          <a:xfrm>
            <a:off x="5623402" y="4432285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400</a:t>
            </a:r>
          </a:p>
        </p:txBody>
      </p:sp>
      <p:sp>
        <p:nvSpPr>
          <p:cNvPr id="31" name="Text Box 62"/>
          <p:cNvSpPr txBox="1">
            <a:spLocks noChangeArrowheads="1"/>
          </p:cNvSpPr>
          <p:nvPr/>
        </p:nvSpPr>
        <p:spPr bwMode="auto">
          <a:xfrm>
            <a:off x="6483827" y="4432285"/>
            <a:ext cx="990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5/1/2010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8/2/2010</a:t>
            </a:r>
          </a:p>
        </p:txBody>
      </p:sp>
      <p:sp>
        <p:nvSpPr>
          <p:cNvPr id="32" name="Rectangle 70"/>
          <p:cNvSpPr>
            <a:spLocks noChangeArrowheads="1"/>
          </p:cNvSpPr>
          <p:nvPr/>
        </p:nvSpPr>
        <p:spPr bwMode="auto">
          <a:xfrm>
            <a:off x="5318602" y="4356085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3" name="Rectangle 71"/>
          <p:cNvSpPr>
            <a:spLocks noChangeArrowheads="1"/>
          </p:cNvSpPr>
          <p:nvPr/>
        </p:nvSpPr>
        <p:spPr bwMode="auto">
          <a:xfrm>
            <a:off x="6461602" y="4356085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6461602" y="3670285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5" name="Rectangle 73"/>
          <p:cNvSpPr>
            <a:spLocks noChangeArrowheads="1"/>
          </p:cNvSpPr>
          <p:nvPr/>
        </p:nvSpPr>
        <p:spPr bwMode="auto">
          <a:xfrm>
            <a:off x="6461602" y="2984485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6" name="Rectangle 74"/>
          <p:cNvSpPr>
            <a:spLocks noChangeArrowheads="1"/>
          </p:cNvSpPr>
          <p:nvPr/>
        </p:nvSpPr>
        <p:spPr bwMode="auto">
          <a:xfrm>
            <a:off x="5318602" y="3670285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7" name="Rectangle 75"/>
          <p:cNvSpPr>
            <a:spLocks noChangeArrowheads="1"/>
          </p:cNvSpPr>
          <p:nvPr/>
        </p:nvSpPr>
        <p:spPr bwMode="auto">
          <a:xfrm>
            <a:off x="5318602" y="2755886"/>
            <a:ext cx="1143000" cy="68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8" name="Text Box 100"/>
          <p:cNvSpPr txBox="1">
            <a:spLocks noChangeArrowheads="1"/>
          </p:cNvSpPr>
          <p:nvPr/>
        </p:nvSpPr>
        <p:spPr bwMode="auto">
          <a:xfrm>
            <a:off x="1584802" y="4645010"/>
            <a:ext cx="3733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Dictionary of LINEITEM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49535" y="4973996"/>
            <a:ext cx="22974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L_OrderKey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K0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100</a:t>
            </a: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K1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200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300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직사각형 39"/>
          <p:cNvSpPr/>
          <p:nvPr/>
        </p:nvSpPr>
        <p:spPr bwMode="auto">
          <a:xfrm>
            <a:off x="1584802" y="4949810"/>
            <a:ext cx="56388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1584802" y="4949810"/>
            <a:ext cx="56388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5527" y="4973996"/>
            <a:ext cx="3276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L_ShipDate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Partition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D0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 8/2/2010  9/4/2010</a:t>
            </a:r>
          </a:p>
        </p:txBody>
      </p:sp>
      <p:sp>
        <p:nvSpPr>
          <p:cNvPr id="43" name="직사각형 42"/>
          <p:cNvSpPr/>
          <p:nvPr/>
        </p:nvSpPr>
        <p:spPr bwMode="auto">
          <a:xfrm>
            <a:off x="5236161" y="5366411"/>
            <a:ext cx="941742" cy="3231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6177903" y="5366411"/>
            <a:ext cx="941742" cy="3231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1584802" y="4949811"/>
            <a:ext cx="2274425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2979658" y="5366411"/>
            <a:ext cx="392469" cy="3231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직사각형 46"/>
          <p:cNvSpPr/>
          <p:nvPr/>
        </p:nvSpPr>
        <p:spPr bwMode="auto">
          <a:xfrm>
            <a:off x="2985393" y="5693436"/>
            <a:ext cx="386734" cy="3231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직사각형 47"/>
          <p:cNvSpPr/>
          <p:nvPr/>
        </p:nvSpPr>
        <p:spPr bwMode="auto">
          <a:xfrm>
            <a:off x="3366393" y="5693436"/>
            <a:ext cx="386734" cy="3231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5318602" y="2755885"/>
            <a:ext cx="2209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383227" y="2716860"/>
            <a:ext cx="2145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L_OrderKey</a:t>
            </a: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 </a:t>
            </a: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L_ShipDate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649427" y="2816210"/>
            <a:ext cx="2145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L_OrderKey</a:t>
            </a: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 </a:t>
            </a: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L_ShipDate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873727" y="4300146"/>
            <a:ext cx="548835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2743677" y="4079860"/>
            <a:ext cx="990600" cy="228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3962328" y="41975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unencodable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직선 화살표 연결선 55"/>
          <p:cNvCxnSpPr>
            <a:stCxn id="54" idx="1"/>
            <a:endCxn id="53" idx="3"/>
          </p:cNvCxnSpPr>
          <p:nvPr/>
        </p:nvCxnSpPr>
        <p:spPr>
          <a:xfrm flipH="1" flipV="1">
            <a:off x="3734277" y="4194160"/>
            <a:ext cx="228051" cy="188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stCxn id="54" idx="1"/>
            <a:endCxn id="52" idx="3"/>
          </p:cNvCxnSpPr>
          <p:nvPr/>
        </p:nvCxnSpPr>
        <p:spPr>
          <a:xfrm flipH="1">
            <a:off x="2422562" y="4382219"/>
            <a:ext cx="1539766" cy="322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623402" y="3003361"/>
            <a:ext cx="554501" cy="43219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5623402" y="4356084"/>
            <a:ext cx="554501" cy="2422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5443" y="3678515"/>
            <a:ext cx="121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value</a:t>
            </a:r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직선 화살표 연결선 60"/>
          <p:cNvCxnSpPr>
            <a:stCxn id="60" idx="1"/>
          </p:cNvCxnSpPr>
          <p:nvPr/>
        </p:nvCxnSpPr>
        <p:spPr>
          <a:xfrm flipH="1">
            <a:off x="6171799" y="3863181"/>
            <a:ext cx="1453644" cy="6080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60" idx="1"/>
          </p:cNvCxnSpPr>
          <p:nvPr/>
        </p:nvCxnSpPr>
        <p:spPr>
          <a:xfrm flipH="1" flipV="1">
            <a:off x="6219509" y="3242269"/>
            <a:ext cx="1405934" cy="6209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of 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Partitioning Column Domains</a:t>
            </a:r>
            <a:endParaRPr lang="en-US" altLang="ko-KR" dirty="0"/>
          </a:p>
          <a:p>
            <a:r>
              <a:rPr lang="en-US" altLang="ko-KR" dirty="0"/>
              <a:t>Encoding 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Encoding </a:t>
            </a:r>
            <a:r>
              <a:rPr lang="en-US" altLang="ko-KR" dirty="0"/>
              <a:t>Non-Join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Experiment Results</a:t>
            </a:r>
          </a:p>
          <a:p>
            <a:r>
              <a:rPr lang="en-US" altLang="ko-KR" dirty="0" smtClean="0"/>
              <a:t>Conclusions</a:t>
            </a:r>
            <a:endParaRPr lang="en-US" altLang="ko-KR" dirty="0"/>
          </a:p>
        </p:txBody>
      </p:sp>
      <p:sp>
        <p:nvSpPr>
          <p:cNvPr id="4" name="왼쪽 화살표 3"/>
          <p:cNvSpPr/>
          <p:nvPr/>
        </p:nvSpPr>
        <p:spPr>
          <a:xfrm>
            <a:off x="4180113" y="2769326"/>
            <a:ext cx="1097281" cy="322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4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Joins on Encoded Values (1/2)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76161" cy="4525963"/>
              </a:xfrm>
            </p:spPr>
            <p:txBody>
              <a:bodyPr/>
              <a:lstStyle/>
              <a:p>
                <a:r>
                  <a:rPr lang="en-US" altLang="ko-KR" sz="2400" b="1" dirty="0" smtClean="0"/>
                  <a:t>Option 1</a:t>
                </a:r>
                <a:r>
                  <a:rPr lang="en-US" altLang="ko-KR" sz="2400" dirty="0" smtClean="0"/>
                  <a:t>: </a:t>
                </a:r>
                <a:r>
                  <a:rPr lang="en-US" altLang="ko-KR" sz="2400" b="1" dirty="0" smtClean="0">
                    <a:solidFill>
                      <a:srgbClr val="7030A0"/>
                    </a:solidFill>
                  </a:rPr>
                  <a:t>per-domain encoding</a:t>
                </a:r>
                <a:endParaRPr lang="en-US" altLang="ko-KR" sz="2400" dirty="0" smtClean="0"/>
              </a:p>
              <a:p>
                <a:pPr lvl="1"/>
                <a:r>
                  <a:rPr lang="en-US" altLang="ko-KR" sz="2000" dirty="0" smtClean="0"/>
                  <a:t>Encoding </a:t>
                </a:r>
                <a:r>
                  <a:rPr lang="en-US" altLang="ko-KR" sz="2000" dirty="0"/>
                  <a:t>join columns identically on disk</a:t>
                </a:r>
                <a:endParaRPr lang="en-US" altLang="ko-KR" sz="20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ko-KR" sz="2000" dirty="0" smtClean="0"/>
                  <a:t> is an encoding scheme</a:t>
                </a:r>
              </a:p>
              <a:p>
                <a:pPr lvl="1"/>
                <a:r>
                  <a:rPr lang="en-US" altLang="ko-KR" sz="2000" dirty="0" smtClean="0"/>
                  <a:t>Not clear which column’s distribution should be picked up</a:t>
                </a:r>
              </a:p>
              <a:p>
                <a:pPr lvl="1"/>
                <a:endParaRPr lang="en-US" altLang="ko-KR" b="1" dirty="0" smtClean="0"/>
              </a:p>
              <a:p>
                <a:pPr lvl="2"/>
                <a:endParaRPr lang="en-US" altLang="ko-KR" sz="1600" b="1" dirty="0"/>
              </a:p>
              <a:p>
                <a:pPr lvl="2"/>
                <a:endParaRPr lang="en-US" altLang="ko-KR" sz="1600" b="1" dirty="0" smtClean="0"/>
              </a:p>
              <a:p>
                <a:r>
                  <a:rPr lang="en-US" altLang="ko-KR" sz="2400" b="1" dirty="0" smtClean="0"/>
                  <a:t>Option 2</a:t>
                </a:r>
                <a:r>
                  <a:rPr lang="en-US" altLang="ko-KR" sz="2400" dirty="0" smtClean="0"/>
                  <a:t>: translation to common code </a:t>
                </a:r>
              </a:p>
              <a:p>
                <a:pPr lvl="1"/>
                <a:r>
                  <a:rPr lang="en-US" altLang="ko-KR" sz="2000" dirty="0" smtClean="0"/>
                  <a:t>Translating both join </a:t>
                </a:r>
                <a:r>
                  <a:rPr lang="en-US" altLang="ko-KR" sz="2000" dirty="0"/>
                  <a:t>columns to a </a:t>
                </a:r>
                <a:r>
                  <a:rPr lang="en-US" altLang="ko-KR" sz="2000" dirty="0" smtClean="0"/>
                  <a:t>new common encoding at runtime</a:t>
                </a:r>
              </a:p>
              <a:p>
                <a:pPr lvl="1"/>
                <a:r>
                  <a:rPr lang="en-US" altLang="ko-KR" sz="2000" dirty="0" smtClean="0"/>
                  <a:t>Incurring the CPU cost of decoding and re-encoding both columns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76161" cy="4525963"/>
              </a:xfrm>
              <a:blipFill rotWithShape="0">
                <a:blip r:embed="rId2"/>
                <a:stretch>
                  <a:fillRect l="-820" t="-10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/>
          <p:cNvSpPr/>
          <p:nvPr/>
        </p:nvSpPr>
        <p:spPr>
          <a:xfrm>
            <a:off x="4921333" y="5494529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754091" y="5494529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568537" y="5494529"/>
            <a:ext cx="269174" cy="73033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045036" y="5494528"/>
            <a:ext cx="269174" cy="73033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021278" y="5494530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854036" y="5494530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668482" y="5494530"/>
            <a:ext cx="269174" cy="7303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144981" y="5494529"/>
            <a:ext cx="269174" cy="7303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980707" y="3342904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813465" y="3342904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663538" y="3342903"/>
            <a:ext cx="269174" cy="7303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104410" y="3342903"/>
            <a:ext cx="269174" cy="7303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4289960" y="5562810"/>
            <a:ext cx="564079" cy="59376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56265" y="3569569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⊳⊲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265" y="3569569"/>
                <a:ext cx="457200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20093" y="5714358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⊳⊲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93" y="5714358"/>
                <a:ext cx="457200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90954" y="5725092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⊳⊲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54" y="5725092"/>
                <a:ext cx="457200" cy="276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350330" y="3365350"/>
            <a:ext cx="195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Encoded using the same scheme</a:t>
            </a:r>
            <a:endParaRPr lang="ko-KR" altLang="en-US" sz="2000"/>
          </a:p>
        </p:txBody>
      </p:sp>
      <p:sp>
        <p:nvSpPr>
          <p:cNvPr id="34" name="자유형 33"/>
          <p:cNvSpPr/>
          <p:nvPr/>
        </p:nvSpPr>
        <p:spPr>
          <a:xfrm>
            <a:off x="3829792" y="3098778"/>
            <a:ext cx="3372592" cy="297565"/>
          </a:xfrm>
          <a:custGeom>
            <a:avLst/>
            <a:gdLst>
              <a:gd name="connsiteX0" fmla="*/ 3372592 w 3372592"/>
              <a:gd name="connsiteY0" fmla="*/ 297565 h 297565"/>
              <a:gd name="connsiteX1" fmla="*/ 1810987 w 3372592"/>
              <a:gd name="connsiteY1" fmla="*/ 682 h 297565"/>
              <a:gd name="connsiteX2" fmla="*/ 0 w 3372592"/>
              <a:gd name="connsiteY2" fmla="*/ 232251 h 2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2592" h="297565">
                <a:moveTo>
                  <a:pt x="3372592" y="297565"/>
                </a:moveTo>
                <a:cubicBezTo>
                  <a:pt x="2872839" y="154566"/>
                  <a:pt x="2373086" y="11568"/>
                  <a:pt x="1810987" y="682"/>
                </a:cubicBezTo>
                <a:cubicBezTo>
                  <a:pt x="1248888" y="-10204"/>
                  <a:pt x="624444" y="111023"/>
                  <a:pt x="0" y="232251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 34"/>
          <p:cNvSpPr/>
          <p:nvPr/>
        </p:nvSpPr>
        <p:spPr>
          <a:xfrm>
            <a:off x="5231081" y="3215409"/>
            <a:ext cx="1947553" cy="180934"/>
          </a:xfrm>
          <a:custGeom>
            <a:avLst/>
            <a:gdLst>
              <a:gd name="connsiteX0" fmla="*/ 1947553 w 1947553"/>
              <a:gd name="connsiteY0" fmla="*/ 190436 h 190436"/>
              <a:gd name="connsiteX1" fmla="*/ 665018 w 1947553"/>
              <a:gd name="connsiteY1" fmla="*/ 431 h 190436"/>
              <a:gd name="connsiteX2" fmla="*/ 0 w 1947553"/>
              <a:gd name="connsiteY2" fmla="*/ 148872 h 19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7553" h="190436">
                <a:moveTo>
                  <a:pt x="1947553" y="190436"/>
                </a:moveTo>
                <a:cubicBezTo>
                  <a:pt x="1468581" y="98897"/>
                  <a:pt x="989610" y="7358"/>
                  <a:pt x="665018" y="431"/>
                </a:cubicBezTo>
                <a:cubicBezTo>
                  <a:pt x="340426" y="-6496"/>
                  <a:pt x="170213" y="71188"/>
                  <a:pt x="0" y="148872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Joins on Encoded Values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 smtClean="0"/>
                  <a:t>Option 3</a:t>
                </a:r>
                <a:r>
                  <a:rPr lang="en-US" altLang="ko-KR" dirty="0"/>
                  <a:t>: </a:t>
                </a:r>
                <a:r>
                  <a:rPr lang="en-US" altLang="ko-KR" b="1" dirty="0">
                    <a:solidFill>
                      <a:srgbClr val="7030A0"/>
                    </a:solidFill>
                  </a:rPr>
                  <a:t>per-column </a:t>
                </a:r>
                <a:r>
                  <a:rPr lang="en-US" altLang="ko-KR" b="1" dirty="0" smtClean="0">
                    <a:solidFill>
                      <a:srgbClr val="7030A0"/>
                    </a:solidFill>
                  </a:rPr>
                  <a:t>encoding </a:t>
                </a:r>
                <a:r>
                  <a:rPr lang="en-US" altLang="ko-KR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 </a:t>
                </a:r>
                <a:r>
                  <a:rPr lang="en-US" altLang="ko-KR" b="1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our approach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Encoding </a:t>
                </a:r>
                <a:r>
                  <a:rPr lang="en-US" altLang="ko-KR" dirty="0"/>
                  <a:t>join columns independently </a:t>
                </a:r>
                <a:r>
                  <a:rPr lang="en-US" altLang="ko-KR" dirty="0" smtClean="0"/>
                  <a:t>on disk</a:t>
                </a:r>
              </a:p>
              <a:p>
                <a:pPr lvl="1"/>
                <a:r>
                  <a:rPr lang="en-US" altLang="ko-KR" dirty="0" smtClean="0"/>
                  <a:t>Translating only one join </a:t>
                </a:r>
                <a:r>
                  <a:rPr lang="en-US" altLang="ko-KR" dirty="0"/>
                  <a:t>column to the encoding of the other at </a:t>
                </a:r>
                <a:r>
                  <a:rPr lang="en-US" altLang="ko-KR" dirty="0" smtClean="0"/>
                  <a:t>runtime</a:t>
                </a:r>
              </a:p>
              <a:p>
                <a:pPr lvl="1"/>
                <a:r>
                  <a:rPr lang="en-US" altLang="ko-KR" b="1" dirty="0" smtClean="0">
                    <a:solidFill>
                      <a:srgbClr val="7030A0"/>
                    </a:solidFill>
                  </a:rPr>
                  <a:t>Encoding translation</a:t>
                </a:r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𝐹𝐾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𝑃𝐾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𝑃𝐾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Typically, translating from </a:t>
                </a:r>
                <a:r>
                  <a:rPr lang="en-US" altLang="ko-KR" dirty="0"/>
                  <a:t>the </a:t>
                </a:r>
                <a:r>
                  <a:rPr lang="en-US" altLang="ko-KR" dirty="0" smtClean="0"/>
                  <a:t>encoding of </a:t>
                </a:r>
                <a:r>
                  <a:rPr lang="en-US" altLang="ko-KR" dirty="0"/>
                  <a:t>the build side to the encoding of the probe side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617" r="-17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4927266" y="4866980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760024" y="4866980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574470" y="4866980"/>
            <a:ext cx="269174" cy="7303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050969" y="4866979"/>
            <a:ext cx="269174" cy="7303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27211" y="4866981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59969" y="4866981"/>
            <a:ext cx="1365663" cy="7303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674415" y="4866981"/>
            <a:ext cx="269174" cy="73033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150914" y="4866980"/>
            <a:ext cx="269174" cy="7303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295893" y="4935261"/>
            <a:ext cx="564079" cy="59376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26026" y="5086809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⊳⊲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026" y="5086809"/>
                <a:ext cx="457200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96887" y="5097543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⊳⊲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87" y="5097543"/>
                <a:ext cx="457200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18060" y="5629612"/>
            <a:ext cx="21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Encoding Translation</a:t>
            </a: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449967" y="4497647"/>
            <a:ext cx="647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build                     probe                        build                      probe</a:t>
            </a:r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아래쪽 화살표 17"/>
          <p:cNvSpPr/>
          <p:nvPr/>
        </p:nvSpPr>
        <p:spPr>
          <a:xfrm rot="19190097">
            <a:off x="668543" y="1177351"/>
            <a:ext cx="407651" cy="5364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Advantages of Per-Column </a:t>
            </a:r>
            <a:r>
              <a:rPr lang="en-US" altLang="ko-KR" dirty="0"/>
              <a:t>Encoding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Better compression</a:t>
            </a:r>
          </a:p>
          <a:p>
            <a:pPr lvl="1"/>
            <a:r>
              <a:rPr lang="en-US" altLang="ko-KR" dirty="0"/>
              <a:t>The ideal encoding for one column may </a:t>
            </a:r>
            <a:r>
              <a:rPr lang="en-US" altLang="ko-KR" b="1" dirty="0"/>
              <a:t>not</a:t>
            </a:r>
            <a:r>
              <a:rPr lang="en-US" altLang="ko-KR" dirty="0"/>
              <a:t> be ideal for the </a:t>
            </a:r>
            <a:r>
              <a:rPr lang="en-US" altLang="ko-KR" dirty="0" smtClean="0"/>
              <a:t>other (see next page)</a:t>
            </a:r>
            <a:r>
              <a:rPr lang="en-US" altLang="ko-KR" dirty="0" smtClean="0">
                <a:sym typeface="Symbol" panose="05050102010706020507" pitchFamily="18" charset="2"/>
              </a:rPr>
              <a:t> </a:t>
            </a:r>
            <a:endParaRPr lang="ko-KR" altLang="en-US"/>
          </a:p>
          <a:p>
            <a:pPr lvl="2"/>
            <a:endParaRPr lang="en-US" altLang="ko-KR" dirty="0" smtClean="0"/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Flexible reorganization</a:t>
            </a:r>
          </a:p>
          <a:p>
            <a:pPr lvl="1"/>
            <a:r>
              <a:rPr lang="en-US" altLang="ko-KR" dirty="0" smtClean="0"/>
              <a:t>Any </a:t>
            </a:r>
            <a:r>
              <a:rPr lang="en-US" altLang="ko-KR" dirty="0"/>
              <a:t>tables sharing a </a:t>
            </a:r>
            <a:r>
              <a:rPr lang="en-US" altLang="ko-KR" dirty="0" smtClean="0"/>
              <a:t>common dictionary </a:t>
            </a:r>
            <a:r>
              <a:rPr lang="en-US" altLang="ko-KR" dirty="0"/>
              <a:t>are inextricably </a:t>
            </a:r>
            <a:r>
              <a:rPr lang="en-US" altLang="ko-KR" b="1" dirty="0" smtClean="0"/>
              <a:t>linked</a:t>
            </a:r>
          </a:p>
          <a:p>
            <a:pPr lvl="2"/>
            <a:endParaRPr lang="en-US" altLang="ko-KR" dirty="0"/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Ad hoc querying</a:t>
            </a:r>
          </a:p>
          <a:p>
            <a:pPr lvl="1"/>
            <a:r>
              <a:rPr lang="en-US" altLang="ko-KR" dirty="0" smtClean="0"/>
              <a:t>Which </a:t>
            </a:r>
            <a:r>
              <a:rPr lang="en-US" altLang="ko-KR" dirty="0"/>
              <a:t>columns might be joined in a query may </a:t>
            </a:r>
            <a:r>
              <a:rPr lang="en-US" altLang="ko-KR" b="1" dirty="0"/>
              <a:t>not</a:t>
            </a:r>
            <a:r>
              <a:rPr lang="en-US" altLang="ko-KR" dirty="0"/>
              <a:t> be </a:t>
            </a:r>
            <a:r>
              <a:rPr lang="en-US" altLang="ko-KR" dirty="0" smtClean="0"/>
              <a:t>known when </a:t>
            </a:r>
            <a:r>
              <a:rPr lang="en-US" altLang="ko-KR" dirty="0"/>
              <a:t>the data is encoded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169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Better Compression of Skewed Data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44" y="2365936"/>
            <a:ext cx="6316912" cy="3472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715" y="4139147"/>
            <a:ext cx="122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33~50% gain</a:t>
            </a:r>
            <a:endParaRPr lang="ko-KR" altLang="en-US" sz="1400"/>
          </a:p>
        </p:txBody>
      </p:sp>
      <p:sp>
        <p:nvSpPr>
          <p:cNvPr id="7" name="오른쪽 중괄호 6"/>
          <p:cNvSpPr/>
          <p:nvPr/>
        </p:nvSpPr>
        <p:spPr>
          <a:xfrm>
            <a:off x="7730456" y="3280665"/>
            <a:ext cx="196323" cy="2024743"/>
          </a:xfrm>
          <a:prstGeom prst="rightBrace">
            <a:avLst>
              <a:gd name="adj1" fmla="val 50675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37715" y="5530516"/>
            <a:ext cx="122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21% gain</a:t>
            </a:r>
            <a:endParaRPr lang="ko-KR" altLang="en-US" sz="1400"/>
          </a:p>
        </p:txBody>
      </p:sp>
      <p:cxnSp>
        <p:nvCxnSpPr>
          <p:cNvPr id="10" name="직선 화살표 연결선 9"/>
          <p:cNvCxnSpPr>
            <a:stCxn id="8" idx="1"/>
          </p:cNvCxnSpPr>
          <p:nvPr/>
        </p:nvCxnSpPr>
        <p:spPr>
          <a:xfrm flipH="1" flipV="1">
            <a:off x="7698372" y="5679481"/>
            <a:ext cx="139343" cy="49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45133" y="1885671"/>
            <a:ext cx="3331028" cy="37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per-column        per-domain</a:t>
            </a:r>
            <a:endParaRPr lang="ko-KR" altLang="en-US">
              <a:solidFill>
                <a:srgbClr val="0070C0"/>
              </a:solidFill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5416331" y="2177235"/>
            <a:ext cx="10692" cy="2265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6940331" y="2177235"/>
            <a:ext cx="10692" cy="2265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9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Encoding Translation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189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Challenge</a:t>
            </a:r>
          </a:p>
          <a:p>
            <a:pPr lvl="1"/>
            <a:r>
              <a:rPr lang="en-US" altLang="ko-KR" dirty="0" smtClean="0"/>
              <a:t>Dealing with the </a:t>
            </a:r>
            <a:r>
              <a:rPr lang="en-US" altLang="ko-KR" b="1" dirty="0" smtClean="0">
                <a:solidFill>
                  <a:srgbClr val="0070C0"/>
                </a:solidFill>
              </a:rPr>
              <a:t>multiple representations </a:t>
            </a:r>
            <a:br>
              <a:rPr lang="en-US" altLang="ko-KR" b="1" dirty="0" smtClean="0">
                <a:solidFill>
                  <a:srgbClr val="0070C0"/>
                </a:solidFill>
              </a:rPr>
            </a:br>
            <a:r>
              <a:rPr lang="en-US" altLang="ko-KR" b="1" dirty="0" smtClean="0">
                <a:solidFill>
                  <a:srgbClr val="0070C0"/>
                </a:solidFill>
              </a:rPr>
              <a:t>of the same value </a:t>
            </a:r>
            <a:r>
              <a:rPr lang="en-US" altLang="ko-KR" dirty="0" smtClean="0"/>
              <a:t>caused by the catch-all cell</a:t>
            </a:r>
          </a:p>
          <a:p>
            <a:pPr lvl="2"/>
            <a:r>
              <a:rPr lang="en-US" altLang="ko-KR" dirty="0" smtClean="0"/>
              <a:t>At least, one encoded and one </a:t>
            </a:r>
            <a:r>
              <a:rPr lang="en-US" altLang="ko-KR" dirty="0" err="1" smtClean="0"/>
              <a:t>unencoded</a:t>
            </a:r>
            <a:endParaRPr lang="en-US" altLang="ko-KR" dirty="0" smtClean="0"/>
          </a:p>
          <a:p>
            <a:r>
              <a:rPr lang="en-US" altLang="ko-KR" dirty="0" smtClean="0"/>
              <a:t>Two variants</a:t>
            </a:r>
          </a:p>
          <a:p>
            <a:pPr lvl="1"/>
            <a:r>
              <a:rPr lang="en-US" altLang="ko-KR" b="1" dirty="0" smtClean="0">
                <a:solidFill>
                  <a:srgbClr val="7030A0"/>
                </a:solidFill>
              </a:rPr>
              <a:t>DTRANS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D</a:t>
            </a:r>
            <a:r>
              <a:rPr lang="en-US" altLang="ko-KR" dirty="0" smtClean="0"/>
              <a:t>imension </a:t>
            </a:r>
            <a:r>
              <a:rPr lang="en-US" altLang="ko-KR" b="1" dirty="0" err="1" smtClean="0"/>
              <a:t>TRANS</a:t>
            </a:r>
            <a:r>
              <a:rPr lang="en-US" altLang="ko-KR" dirty="0" err="1" smtClean="0"/>
              <a:t>lation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Resolving the </a:t>
            </a:r>
            <a:r>
              <a:rPr lang="en-US" altLang="ko-KR" dirty="0"/>
              <a:t>multiple representations </a:t>
            </a:r>
            <a:r>
              <a:rPr lang="en-US" altLang="ko-KR" dirty="0" smtClean="0"/>
              <a:t>in the </a:t>
            </a:r>
            <a:r>
              <a:rPr lang="en-US" altLang="ko-KR" b="1" dirty="0">
                <a:solidFill>
                  <a:srgbClr val="0070C0"/>
                </a:solidFill>
              </a:rPr>
              <a:t>dimension</a:t>
            </a:r>
            <a:r>
              <a:rPr lang="en-US" altLang="ko-KR" dirty="0"/>
              <a:t>-table </a:t>
            </a:r>
            <a:r>
              <a:rPr lang="en-US" altLang="ko-KR" dirty="0" smtClean="0"/>
              <a:t>scan</a:t>
            </a:r>
          </a:p>
          <a:p>
            <a:pPr lvl="2"/>
            <a:r>
              <a:rPr lang="en-US" altLang="ko-KR" dirty="0" smtClean="0"/>
              <a:t>Reducing the overhead of the probe phase</a:t>
            </a:r>
          </a:p>
          <a:p>
            <a:pPr lvl="1"/>
            <a:r>
              <a:rPr lang="en-US" altLang="ko-KR" b="1" dirty="0" smtClean="0">
                <a:solidFill>
                  <a:srgbClr val="7030A0"/>
                </a:solidFill>
              </a:rPr>
              <a:t>FTRANS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F</a:t>
            </a:r>
            <a:r>
              <a:rPr lang="en-US" altLang="ko-KR" dirty="0" smtClean="0"/>
              <a:t>act </a:t>
            </a:r>
            <a:r>
              <a:rPr lang="en-US" altLang="ko-KR" b="1" dirty="0" err="1" smtClean="0"/>
              <a:t>TRANS</a:t>
            </a:r>
            <a:r>
              <a:rPr lang="en-US" altLang="ko-KR" dirty="0" err="1" smtClean="0"/>
              <a:t>lation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/>
              <a:t>R</a:t>
            </a:r>
            <a:r>
              <a:rPr lang="en-US" altLang="ko-KR" dirty="0" smtClean="0"/>
              <a:t>esolving </a:t>
            </a:r>
            <a:r>
              <a:rPr lang="en-US" altLang="ko-KR" dirty="0"/>
              <a:t>the multiple representations </a:t>
            </a:r>
            <a:r>
              <a:rPr lang="en-US" altLang="ko-KR" dirty="0" smtClean="0"/>
              <a:t>during </a:t>
            </a:r>
            <a:r>
              <a:rPr lang="en-US" altLang="ko-KR" dirty="0"/>
              <a:t>the </a:t>
            </a:r>
            <a:r>
              <a:rPr lang="en-US" altLang="ko-KR" b="1" dirty="0" smtClean="0">
                <a:solidFill>
                  <a:srgbClr val="0070C0"/>
                </a:solidFill>
              </a:rPr>
              <a:t>fact</a:t>
            </a:r>
            <a:r>
              <a:rPr lang="en-US" altLang="ko-KR" dirty="0" smtClean="0"/>
              <a:t>-table scan</a:t>
            </a:r>
          </a:p>
          <a:p>
            <a:pPr lvl="2"/>
            <a:r>
              <a:rPr lang="en-US" altLang="ko-KR" dirty="0" smtClean="0"/>
              <a:t>Reducing the overhead of the build phase</a:t>
            </a:r>
            <a:endParaRPr lang="ko-KR" altLang="en-US"/>
          </a:p>
        </p:txBody>
      </p:sp>
      <p:pic>
        <p:nvPicPr>
          <p:cNvPr id="1026" name="Picture 2" descr="This picture was fascinating as when I first looked at it, it looks like to different sides of a person. But, upon further inspection you see that it is another person's side. I liked it because it shows how one person can be two at the same time and not even realize it. In final, I liked the message it gives me, that I can be a multitude of persons, but it's finding the balance that help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26" y="1684867"/>
            <a:ext cx="1033574" cy="15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Encoding Translation: </a:t>
            </a:r>
            <a:r>
              <a:rPr lang="en-US" altLang="ko-KR" b="1" dirty="0" smtClean="0"/>
              <a:t>DTRANS</a:t>
            </a:r>
            <a:endParaRPr lang="ko-KR" altLang="en-US" b="1" dirty="0"/>
          </a:p>
        </p:txBody>
      </p:sp>
      <p:sp>
        <p:nvSpPr>
          <p:cNvPr id="130" name="Text Box 4"/>
          <p:cNvSpPr txBox="1">
            <a:spLocks noChangeArrowheads="1"/>
          </p:cNvSpPr>
          <p:nvPr/>
        </p:nvSpPr>
        <p:spPr bwMode="auto">
          <a:xfrm>
            <a:off x="2961682" y="3772215"/>
            <a:ext cx="838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Partition 0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2961682" y="439769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Partition 1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32" name="Text Box 6"/>
          <p:cNvSpPr txBox="1">
            <a:spLocks noChangeArrowheads="1"/>
          </p:cNvSpPr>
          <p:nvPr/>
        </p:nvSpPr>
        <p:spPr bwMode="auto">
          <a:xfrm>
            <a:off x="2961682" y="508349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>
                <a:latin typeface="Times New Roman" pitchFamily="18" charset="0"/>
                <a:ea typeface="굴림" charset="-127"/>
              </a:rPr>
              <a:t>Catch-All </a:t>
            </a: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Cell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2961682" y="3973827"/>
            <a:ext cx="1143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2961682" y="4202427"/>
            <a:ext cx="1143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5" name="Text Box 9"/>
          <p:cNvSpPr txBox="1">
            <a:spLocks noChangeArrowheads="1"/>
          </p:cNvSpPr>
          <p:nvPr/>
        </p:nvSpPr>
        <p:spPr bwMode="auto">
          <a:xfrm>
            <a:off x="3396657" y="4050027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136" name="Rectangle 11"/>
          <p:cNvSpPr>
            <a:spLocks noChangeArrowheads="1"/>
          </p:cNvSpPr>
          <p:nvPr/>
        </p:nvSpPr>
        <p:spPr bwMode="auto">
          <a:xfrm>
            <a:off x="2961682" y="5345427"/>
            <a:ext cx="1143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7" name="Rectangle 12"/>
          <p:cNvSpPr>
            <a:spLocks noChangeArrowheads="1"/>
          </p:cNvSpPr>
          <p:nvPr/>
        </p:nvSpPr>
        <p:spPr bwMode="auto">
          <a:xfrm>
            <a:off x="2961682" y="5574027"/>
            <a:ext cx="1143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8" name="Rectangle 13"/>
          <p:cNvSpPr>
            <a:spLocks noChangeArrowheads="1"/>
          </p:cNvSpPr>
          <p:nvPr/>
        </p:nvSpPr>
        <p:spPr bwMode="auto">
          <a:xfrm>
            <a:off x="2961682" y="4659627"/>
            <a:ext cx="11430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2961682" y="4888227"/>
            <a:ext cx="11430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40" name="Text Box 15"/>
          <p:cNvSpPr txBox="1">
            <a:spLocks noChangeArrowheads="1"/>
          </p:cNvSpPr>
          <p:nvPr/>
        </p:nvSpPr>
        <p:spPr bwMode="auto">
          <a:xfrm>
            <a:off x="3396657" y="4735827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141" name="Text Box 17"/>
          <p:cNvSpPr txBox="1">
            <a:spLocks noChangeArrowheads="1"/>
          </p:cNvSpPr>
          <p:nvPr/>
        </p:nvSpPr>
        <p:spPr bwMode="auto">
          <a:xfrm>
            <a:off x="3266482" y="5421627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400</a:t>
            </a: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2961682" y="5345427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43" name="Rectangle 23"/>
          <p:cNvSpPr>
            <a:spLocks noChangeArrowheads="1"/>
          </p:cNvSpPr>
          <p:nvPr/>
        </p:nvSpPr>
        <p:spPr bwMode="auto">
          <a:xfrm>
            <a:off x="2961682" y="4659627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44" name="Rectangle 24"/>
          <p:cNvSpPr>
            <a:spLocks noChangeArrowheads="1"/>
          </p:cNvSpPr>
          <p:nvPr/>
        </p:nvSpPr>
        <p:spPr bwMode="auto">
          <a:xfrm>
            <a:off x="2961682" y="3973827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45" name="Text Box 25"/>
          <p:cNvSpPr txBox="1">
            <a:spLocks noChangeArrowheads="1"/>
          </p:cNvSpPr>
          <p:nvPr/>
        </p:nvSpPr>
        <p:spPr bwMode="auto">
          <a:xfrm>
            <a:off x="4485682" y="4100827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HT[0]         HT[1]        HT[2]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46" name="Text Box 28"/>
          <p:cNvSpPr txBox="1">
            <a:spLocks noChangeArrowheads="1"/>
          </p:cNvSpPr>
          <p:nvPr/>
        </p:nvSpPr>
        <p:spPr bwMode="auto">
          <a:xfrm>
            <a:off x="4790482" y="4451665"/>
            <a:ext cx="609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147" name="Text Box 29"/>
          <p:cNvSpPr txBox="1">
            <a:spLocks noChangeArrowheads="1"/>
          </p:cNvSpPr>
          <p:nvPr/>
        </p:nvSpPr>
        <p:spPr bwMode="auto">
          <a:xfrm>
            <a:off x="5628682" y="4451665"/>
            <a:ext cx="609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148" name="Text Box 30"/>
          <p:cNvSpPr txBox="1">
            <a:spLocks noChangeArrowheads="1"/>
          </p:cNvSpPr>
          <p:nvPr/>
        </p:nvSpPr>
        <p:spPr bwMode="auto">
          <a:xfrm>
            <a:off x="6314482" y="4451665"/>
            <a:ext cx="60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200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300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400</a:t>
            </a:r>
          </a:p>
        </p:txBody>
      </p:sp>
      <p:sp>
        <p:nvSpPr>
          <p:cNvPr id="149" name="Rectangle 31"/>
          <p:cNvSpPr>
            <a:spLocks noChangeArrowheads="1"/>
          </p:cNvSpPr>
          <p:nvPr/>
        </p:nvSpPr>
        <p:spPr bwMode="auto">
          <a:xfrm>
            <a:off x="6238282" y="4375465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0" name="Rectangle 32"/>
          <p:cNvSpPr>
            <a:spLocks noChangeArrowheads="1"/>
          </p:cNvSpPr>
          <p:nvPr/>
        </p:nvSpPr>
        <p:spPr bwMode="auto">
          <a:xfrm>
            <a:off x="6238282" y="4604065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1" name="Rectangle 33"/>
          <p:cNvSpPr>
            <a:spLocks noChangeArrowheads="1"/>
          </p:cNvSpPr>
          <p:nvPr/>
        </p:nvSpPr>
        <p:spPr bwMode="auto">
          <a:xfrm>
            <a:off x="6238282" y="4832665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2" name="Rectangle 34"/>
          <p:cNvSpPr>
            <a:spLocks noChangeArrowheads="1"/>
          </p:cNvSpPr>
          <p:nvPr/>
        </p:nvSpPr>
        <p:spPr bwMode="auto">
          <a:xfrm>
            <a:off x="6238282" y="5061265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3" name="Rectangle 35"/>
          <p:cNvSpPr>
            <a:spLocks noChangeArrowheads="1"/>
          </p:cNvSpPr>
          <p:nvPr/>
        </p:nvSpPr>
        <p:spPr bwMode="auto">
          <a:xfrm>
            <a:off x="5400082" y="4375465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4" name="Rectangle 36"/>
          <p:cNvSpPr>
            <a:spLocks noChangeArrowheads="1"/>
          </p:cNvSpPr>
          <p:nvPr/>
        </p:nvSpPr>
        <p:spPr bwMode="auto">
          <a:xfrm>
            <a:off x="5400082" y="4604065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5" name="Rectangle 37"/>
          <p:cNvSpPr>
            <a:spLocks noChangeArrowheads="1"/>
          </p:cNvSpPr>
          <p:nvPr/>
        </p:nvSpPr>
        <p:spPr bwMode="auto">
          <a:xfrm>
            <a:off x="4561882" y="4375465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6" name="Text Box 38"/>
          <p:cNvSpPr txBox="1">
            <a:spLocks noChangeArrowheads="1"/>
          </p:cNvSpPr>
          <p:nvPr/>
        </p:nvSpPr>
        <p:spPr bwMode="auto">
          <a:xfrm>
            <a:off x="5019082" y="5421627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Hash Tables</a:t>
            </a:r>
          </a:p>
        </p:txBody>
      </p:sp>
      <p:sp>
        <p:nvSpPr>
          <p:cNvPr id="157" name="Line 40"/>
          <p:cNvSpPr>
            <a:spLocks noChangeShapeType="1"/>
          </p:cNvSpPr>
          <p:nvPr/>
        </p:nvSpPr>
        <p:spPr bwMode="auto">
          <a:xfrm>
            <a:off x="3723682" y="4126227"/>
            <a:ext cx="11430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8" name="Oval 42"/>
          <p:cNvSpPr>
            <a:spLocks noChangeArrowheads="1"/>
          </p:cNvSpPr>
          <p:nvPr/>
        </p:nvSpPr>
        <p:spPr bwMode="auto">
          <a:xfrm>
            <a:off x="3342682" y="3973827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9" name="Oval 43"/>
          <p:cNvSpPr>
            <a:spLocks noChangeArrowheads="1"/>
          </p:cNvSpPr>
          <p:nvPr/>
        </p:nvSpPr>
        <p:spPr bwMode="auto">
          <a:xfrm>
            <a:off x="3342682" y="4202427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60" name="Oval 44"/>
          <p:cNvSpPr>
            <a:spLocks noChangeArrowheads="1"/>
          </p:cNvSpPr>
          <p:nvPr/>
        </p:nvSpPr>
        <p:spPr bwMode="auto">
          <a:xfrm>
            <a:off x="3342682" y="4659627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61" name="Oval 45"/>
          <p:cNvSpPr>
            <a:spLocks noChangeArrowheads="1"/>
          </p:cNvSpPr>
          <p:nvPr/>
        </p:nvSpPr>
        <p:spPr bwMode="auto">
          <a:xfrm>
            <a:off x="3342682" y="4888227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62" name="Oval 46"/>
          <p:cNvSpPr>
            <a:spLocks noChangeArrowheads="1"/>
          </p:cNvSpPr>
          <p:nvPr/>
        </p:nvSpPr>
        <p:spPr bwMode="auto">
          <a:xfrm>
            <a:off x="3266482" y="5345427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63" name="Oval 47"/>
          <p:cNvSpPr>
            <a:spLocks noChangeArrowheads="1"/>
          </p:cNvSpPr>
          <p:nvPr/>
        </p:nvSpPr>
        <p:spPr bwMode="auto">
          <a:xfrm>
            <a:off x="3266482" y="5574027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64" name="Line 48"/>
          <p:cNvSpPr>
            <a:spLocks noChangeShapeType="1"/>
          </p:cNvSpPr>
          <p:nvPr/>
        </p:nvSpPr>
        <p:spPr bwMode="auto">
          <a:xfrm>
            <a:off x="3723682" y="4354827"/>
            <a:ext cx="1143000" cy="152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5" name="Line 49"/>
          <p:cNvSpPr>
            <a:spLocks noChangeShapeType="1"/>
          </p:cNvSpPr>
          <p:nvPr/>
        </p:nvSpPr>
        <p:spPr bwMode="auto">
          <a:xfrm flipV="1">
            <a:off x="3723682" y="4507227"/>
            <a:ext cx="198120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6" name="Line 50"/>
          <p:cNvSpPr>
            <a:spLocks noChangeShapeType="1"/>
          </p:cNvSpPr>
          <p:nvPr/>
        </p:nvSpPr>
        <p:spPr bwMode="auto">
          <a:xfrm flipV="1">
            <a:off x="3723682" y="4735827"/>
            <a:ext cx="198120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7" name="Freeform 52"/>
          <p:cNvSpPr>
            <a:spLocks/>
          </p:cNvSpPr>
          <p:nvPr/>
        </p:nvSpPr>
        <p:spPr bwMode="auto">
          <a:xfrm>
            <a:off x="3799882" y="4507227"/>
            <a:ext cx="2590800" cy="990600"/>
          </a:xfrm>
          <a:custGeom>
            <a:avLst/>
            <a:gdLst>
              <a:gd name="T0" fmla="*/ 0 w 1680"/>
              <a:gd name="T1" fmla="*/ 990600 h 624"/>
              <a:gd name="T2" fmla="*/ 1850571 w 1680"/>
              <a:gd name="T3" fmla="*/ 609600 h 624"/>
              <a:gd name="T4" fmla="*/ 2590800 w 168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624">
                <a:moveTo>
                  <a:pt x="0" y="624"/>
                </a:moveTo>
                <a:cubicBezTo>
                  <a:pt x="460" y="556"/>
                  <a:pt x="920" y="488"/>
                  <a:pt x="1200" y="384"/>
                </a:cubicBezTo>
                <a:cubicBezTo>
                  <a:pt x="1480" y="280"/>
                  <a:pt x="1580" y="140"/>
                  <a:pt x="1680" y="0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8" name="Line 53"/>
          <p:cNvSpPr>
            <a:spLocks noChangeShapeType="1"/>
          </p:cNvSpPr>
          <p:nvPr/>
        </p:nvSpPr>
        <p:spPr bwMode="auto">
          <a:xfrm flipV="1">
            <a:off x="3799882" y="5193027"/>
            <a:ext cx="2590800" cy="533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9" name="Text Box 54"/>
          <p:cNvSpPr txBox="1">
            <a:spLocks noChangeArrowheads="1"/>
          </p:cNvSpPr>
          <p:nvPr/>
        </p:nvSpPr>
        <p:spPr bwMode="auto">
          <a:xfrm>
            <a:off x="4257082" y="4812027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Times New Roman" pitchFamily="18" charset="0"/>
                <a:ea typeface="굴림" charset="-127"/>
              </a:rPr>
              <a:t>Direct Probes</a:t>
            </a:r>
          </a:p>
        </p:txBody>
      </p:sp>
      <p:sp>
        <p:nvSpPr>
          <p:cNvPr id="170" name="Text Box 127"/>
          <p:cNvSpPr txBox="1">
            <a:spLocks noChangeArrowheads="1"/>
          </p:cNvSpPr>
          <p:nvPr/>
        </p:nvSpPr>
        <p:spPr bwMode="auto">
          <a:xfrm>
            <a:off x="3266482" y="5802627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Data</a:t>
            </a:r>
          </a:p>
        </p:txBody>
      </p:sp>
      <p:sp>
        <p:nvSpPr>
          <p:cNvPr id="171" name="Text Box 4"/>
          <p:cNvSpPr txBox="1">
            <a:spLocks noChangeArrowheads="1"/>
          </p:cNvSpPr>
          <p:nvPr/>
        </p:nvSpPr>
        <p:spPr bwMode="auto">
          <a:xfrm>
            <a:off x="2055999" y="1886739"/>
            <a:ext cx="182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ORDERS</a:t>
            </a:r>
          </a:p>
        </p:txBody>
      </p:sp>
      <p:sp>
        <p:nvSpPr>
          <p:cNvPr id="172" name="Rectangle 5"/>
          <p:cNvSpPr>
            <a:spLocks noChangeArrowheads="1"/>
          </p:cNvSpPr>
          <p:nvPr/>
        </p:nvSpPr>
        <p:spPr bwMode="auto">
          <a:xfrm>
            <a:off x="2055999" y="2512214"/>
            <a:ext cx="11430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73" name="Rectangle 6"/>
          <p:cNvSpPr>
            <a:spLocks noChangeArrowheads="1"/>
          </p:cNvSpPr>
          <p:nvPr/>
        </p:nvSpPr>
        <p:spPr bwMode="auto">
          <a:xfrm>
            <a:off x="2055999" y="2740814"/>
            <a:ext cx="11430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74" name="Rectangle 7"/>
          <p:cNvSpPr>
            <a:spLocks noChangeArrowheads="1"/>
          </p:cNvSpPr>
          <p:nvPr/>
        </p:nvSpPr>
        <p:spPr bwMode="auto">
          <a:xfrm>
            <a:off x="2055999" y="2969414"/>
            <a:ext cx="11430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75" name="Rectangle 8"/>
          <p:cNvSpPr>
            <a:spLocks noChangeArrowheads="1"/>
          </p:cNvSpPr>
          <p:nvPr/>
        </p:nvSpPr>
        <p:spPr bwMode="auto">
          <a:xfrm>
            <a:off x="2055999" y="3198014"/>
            <a:ext cx="11430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76" name="Rectangle 9"/>
          <p:cNvSpPr>
            <a:spLocks noChangeArrowheads="1"/>
          </p:cNvSpPr>
          <p:nvPr/>
        </p:nvSpPr>
        <p:spPr bwMode="auto">
          <a:xfrm>
            <a:off x="2055999" y="2131214"/>
            <a:ext cx="1143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77" name="Text Box 10"/>
          <p:cNvSpPr txBox="1">
            <a:spLocks noChangeArrowheads="1"/>
          </p:cNvSpPr>
          <p:nvPr/>
        </p:nvSpPr>
        <p:spPr bwMode="auto">
          <a:xfrm>
            <a:off x="2055999" y="2172489"/>
            <a:ext cx="2514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</a:t>
            </a: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O_OrderKey</a:t>
            </a: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  </a:t>
            </a: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O_OrderStatus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78" name="Rectangle 11"/>
          <p:cNvSpPr>
            <a:spLocks noChangeArrowheads="1"/>
          </p:cNvSpPr>
          <p:nvPr/>
        </p:nvSpPr>
        <p:spPr bwMode="auto">
          <a:xfrm>
            <a:off x="2055999" y="2131214"/>
            <a:ext cx="2514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79" name="Text Box 12"/>
          <p:cNvSpPr txBox="1">
            <a:spLocks noChangeArrowheads="1"/>
          </p:cNvSpPr>
          <p:nvPr/>
        </p:nvSpPr>
        <p:spPr bwMode="auto">
          <a:xfrm>
            <a:off x="3602224" y="2588414"/>
            <a:ext cx="5873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S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S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S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S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R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"</a:t>
            </a:r>
          </a:p>
        </p:txBody>
      </p:sp>
      <p:sp>
        <p:nvSpPr>
          <p:cNvPr id="180" name="Rectangle 13"/>
          <p:cNvSpPr>
            <a:spLocks noChangeArrowheads="1"/>
          </p:cNvSpPr>
          <p:nvPr/>
        </p:nvSpPr>
        <p:spPr bwMode="auto">
          <a:xfrm>
            <a:off x="3198999" y="2131214"/>
            <a:ext cx="1371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1" name="Text Box 14"/>
          <p:cNvSpPr txBox="1">
            <a:spLocks noChangeArrowheads="1"/>
          </p:cNvSpPr>
          <p:nvPr/>
        </p:nvSpPr>
        <p:spPr bwMode="auto">
          <a:xfrm>
            <a:off x="2360799" y="2588414"/>
            <a:ext cx="60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200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300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400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500</a:t>
            </a:r>
          </a:p>
        </p:txBody>
      </p:sp>
      <p:sp>
        <p:nvSpPr>
          <p:cNvPr id="182" name="Text Box 18"/>
          <p:cNvSpPr txBox="1">
            <a:spLocks noChangeArrowheads="1"/>
          </p:cNvSpPr>
          <p:nvPr/>
        </p:nvSpPr>
        <p:spPr bwMode="auto">
          <a:xfrm>
            <a:off x="5637399" y="2456652"/>
            <a:ext cx="609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183" name="Text Box 19"/>
          <p:cNvSpPr txBox="1">
            <a:spLocks noChangeArrowheads="1"/>
          </p:cNvSpPr>
          <p:nvPr/>
        </p:nvSpPr>
        <p:spPr bwMode="auto">
          <a:xfrm>
            <a:off x="6475599" y="2456652"/>
            <a:ext cx="609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184" name="Text Box 20"/>
          <p:cNvSpPr txBox="1">
            <a:spLocks noChangeArrowheads="1"/>
          </p:cNvSpPr>
          <p:nvPr/>
        </p:nvSpPr>
        <p:spPr bwMode="auto">
          <a:xfrm>
            <a:off x="7161399" y="2456652"/>
            <a:ext cx="60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200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300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400</a:t>
            </a:r>
          </a:p>
        </p:txBody>
      </p:sp>
      <p:sp>
        <p:nvSpPr>
          <p:cNvPr id="185" name="Rectangle 21"/>
          <p:cNvSpPr>
            <a:spLocks noChangeArrowheads="1"/>
          </p:cNvSpPr>
          <p:nvPr/>
        </p:nvSpPr>
        <p:spPr bwMode="auto">
          <a:xfrm>
            <a:off x="7085199" y="238045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6" name="Rectangle 22"/>
          <p:cNvSpPr>
            <a:spLocks noChangeArrowheads="1"/>
          </p:cNvSpPr>
          <p:nvPr/>
        </p:nvSpPr>
        <p:spPr bwMode="auto">
          <a:xfrm>
            <a:off x="7085199" y="260905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7" name="Rectangle 23"/>
          <p:cNvSpPr>
            <a:spLocks noChangeArrowheads="1"/>
          </p:cNvSpPr>
          <p:nvPr/>
        </p:nvSpPr>
        <p:spPr bwMode="auto">
          <a:xfrm>
            <a:off x="7085199" y="283765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8" name="Rectangle 24"/>
          <p:cNvSpPr>
            <a:spLocks noChangeArrowheads="1"/>
          </p:cNvSpPr>
          <p:nvPr/>
        </p:nvSpPr>
        <p:spPr bwMode="auto">
          <a:xfrm>
            <a:off x="7085199" y="306625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9" name="Rectangle 25"/>
          <p:cNvSpPr>
            <a:spLocks noChangeArrowheads="1"/>
          </p:cNvSpPr>
          <p:nvPr/>
        </p:nvSpPr>
        <p:spPr bwMode="auto">
          <a:xfrm>
            <a:off x="6246999" y="238045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90" name="Rectangle 26"/>
          <p:cNvSpPr>
            <a:spLocks noChangeArrowheads="1"/>
          </p:cNvSpPr>
          <p:nvPr/>
        </p:nvSpPr>
        <p:spPr bwMode="auto">
          <a:xfrm>
            <a:off x="6246999" y="260905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91" name="Rectangle 27"/>
          <p:cNvSpPr>
            <a:spLocks noChangeArrowheads="1"/>
          </p:cNvSpPr>
          <p:nvPr/>
        </p:nvSpPr>
        <p:spPr bwMode="auto">
          <a:xfrm>
            <a:off x="5408799" y="238045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92" name="AutoShape 28"/>
          <p:cNvSpPr>
            <a:spLocks noChangeArrowheads="1"/>
          </p:cNvSpPr>
          <p:nvPr/>
        </p:nvSpPr>
        <p:spPr bwMode="auto">
          <a:xfrm>
            <a:off x="4722999" y="2740814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93" name="Text Box 29"/>
          <p:cNvSpPr txBox="1">
            <a:spLocks noChangeArrowheads="1"/>
          </p:cNvSpPr>
          <p:nvPr/>
        </p:nvSpPr>
        <p:spPr bwMode="auto">
          <a:xfrm>
            <a:off x="5865999" y="3274214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Hash Tables</a:t>
            </a:r>
          </a:p>
        </p:txBody>
      </p:sp>
      <p:sp>
        <p:nvSpPr>
          <p:cNvPr id="194" name="Text Box 25"/>
          <p:cNvSpPr txBox="1">
            <a:spLocks noChangeArrowheads="1"/>
          </p:cNvSpPr>
          <p:nvPr/>
        </p:nvSpPr>
        <p:spPr bwMode="auto">
          <a:xfrm>
            <a:off x="5332599" y="2104581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HT[0]         HT[1]        HT[2]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78412" y="2700526"/>
            <a:ext cx="1493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Build</a:t>
            </a:r>
            <a:r>
              <a:rPr lang="en-US" altLang="ko-KR" sz="2000" dirty="0" smtClean="0"/>
              <a:t> Phase: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4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b="1" dirty="0" smtClean="0"/>
              <a:t>Probe</a:t>
            </a:r>
            <a:r>
              <a:rPr lang="en-US" altLang="ko-KR" sz="2000" dirty="0" smtClean="0"/>
              <a:t> Phase:</a:t>
            </a:r>
            <a:endParaRPr lang="en-US" altLang="ko-KR" sz="2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6551799" y="3520269"/>
            <a:ext cx="25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Having </a:t>
            </a:r>
            <a:r>
              <a:rPr lang="en-US" altLang="ko-KR" b="1" dirty="0" smtClean="0">
                <a:solidFill>
                  <a:srgbClr val="0070C0"/>
                </a:solidFill>
              </a:rPr>
              <a:t>all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qualifying key values in </a:t>
            </a:r>
            <a:r>
              <a:rPr lang="en-US" altLang="ko-KR" dirty="0" err="1" smtClean="0">
                <a:solidFill>
                  <a:srgbClr val="0070C0"/>
                </a:solidFill>
              </a:rPr>
              <a:t>unencoded</a:t>
            </a:r>
            <a:r>
              <a:rPr lang="en-US" altLang="ko-KR" dirty="0" smtClean="0">
                <a:solidFill>
                  <a:srgbClr val="0070C0"/>
                </a:solidFill>
              </a:rPr>
              <a:t> form</a:t>
            </a:r>
            <a:endParaRPr lang="ko-KR" altLang="en-US">
              <a:solidFill>
                <a:srgbClr val="0070C0"/>
              </a:solidFill>
            </a:endParaRPr>
          </a:p>
        </p:txBody>
      </p:sp>
      <p:cxnSp>
        <p:nvCxnSpPr>
          <p:cNvPr id="199" name="직선 화살표 연결선 198"/>
          <p:cNvCxnSpPr>
            <a:stCxn id="197" idx="0"/>
            <a:endCxn id="184" idx="2"/>
          </p:cNvCxnSpPr>
          <p:nvPr/>
        </p:nvCxnSpPr>
        <p:spPr>
          <a:xfrm flipH="1" flipV="1">
            <a:off x="7466199" y="3325014"/>
            <a:ext cx="369726" cy="19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4789781" y="1558114"/>
            <a:ext cx="358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1 hash table per fact-table partition</a:t>
            </a:r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201" name="오른쪽 중괄호 200"/>
          <p:cNvSpPr/>
          <p:nvPr/>
        </p:nvSpPr>
        <p:spPr>
          <a:xfrm rot="16200000">
            <a:off x="6467901" y="812780"/>
            <a:ext cx="244329" cy="2491722"/>
          </a:xfrm>
          <a:prstGeom prst="rightBrace">
            <a:avLst>
              <a:gd name="adj1" fmla="val 18468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줄무늬가 있는 오른쪽 화살표 201"/>
          <p:cNvSpPr/>
          <p:nvPr/>
        </p:nvSpPr>
        <p:spPr>
          <a:xfrm rot="5400000">
            <a:off x="746434" y="3566254"/>
            <a:ext cx="1185142" cy="547213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1360270" y="5255107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Encodable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en-US" altLang="ko-KR" dirty="0" err="1" smtClean="0">
                <a:solidFill>
                  <a:srgbClr val="0070C0"/>
                </a:solidFill>
              </a:rPr>
              <a:t>Unencodable</a:t>
            </a:r>
            <a:endParaRPr lang="en-US" altLang="ko-KR" dirty="0" smtClean="0">
              <a:solidFill>
                <a:srgbClr val="0070C0"/>
              </a:solidFill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2535208" y="5461001"/>
            <a:ext cx="800659" cy="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flipV="1">
            <a:off x="2662638" y="5691609"/>
            <a:ext cx="673229" cy="1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of 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Partitioning Column Domains</a:t>
            </a:r>
            <a:endParaRPr lang="en-US" altLang="ko-KR" dirty="0"/>
          </a:p>
          <a:p>
            <a:r>
              <a:rPr lang="en-US" altLang="ko-KR" dirty="0"/>
              <a:t>Encoding 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Encoding </a:t>
            </a:r>
            <a:r>
              <a:rPr lang="en-US" altLang="ko-KR" dirty="0"/>
              <a:t>Non-Join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Experiment Results</a:t>
            </a:r>
          </a:p>
          <a:p>
            <a:r>
              <a:rPr lang="en-US" altLang="ko-KR" dirty="0" smtClean="0"/>
              <a:t>Conclusions</a:t>
            </a:r>
            <a:endParaRPr lang="en-US" altLang="ko-KR" dirty="0"/>
          </a:p>
        </p:txBody>
      </p:sp>
      <p:sp>
        <p:nvSpPr>
          <p:cNvPr id="4" name="왼쪽 화살표 3"/>
          <p:cNvSpPr/>
          <p:nvPr/>
        </p:nvSpPr>
        <p:spPr>
          <a:xfrm>
            <a:off x="2786742" y="1715589"/>
            <a:ext cx="1097281" cy="322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3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Encoding Translation: </a:t>
            </a:r>
            <a:r>
              <a:rPr lang="en-US" altLang="ko-KR" b="1" dirty="0" smtClean="0"/>
              <a:t>FTRANS</a:t>
            </a:r>
            <a:endParaRPr lang="ko-KR" altLang="en-US" b="1" dirty="0"/>
          </a:p>
        </p:txBody>
      </p:sp>
      <p:sp>
        <p:nvSpPr>
          <p:cNvPr id="4" name="AutoShape 123"/>
          <p:cNvSpPr>
            <a:spLocks noChangeArrowheads="1"/>
          </p:cNvSpPr>
          <p:nvPr/>
        </p:nvSpPr>
        <p:spPr bwMode="auto">
          <a:xfrm>
            <a:off x="4185595" y="5124311"/>
            <a:ext cx="457200" cy="906633"/>
          </a:xfrm>
          <a:prstGeom prst="rightArrow">
            <a:avLst>
              <a:gd name="adj1" fmla="val 44521"/>
              <a:gd name="adj2" fmla="val 84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2966395" y="3780762"/>
            <a:ext cx="838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Partition 0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2966395" y="4406237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Partition 1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2966395" y="5092037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>
                <a:latin typeface="Times New Roman" pitchFamily="18" charset="0"/>
                <a:ea typeface="굴림" charset="-127"/>
              </a:rPr>
              <a:t>Catch-All </a:t>
            </a: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Cell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2966395" y="3982374"/>
            <a:ext cx="1143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2966395" y="4210974"/>
            <a:ext cx="1143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3401370" y="4058574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11" name="Rectangle 81"/>
          <p:cNvSpPr>
            <a:spLocks noChangeArrowheads="1"/>
          </p:cNvSpPr>
          <p:nvPr/>
        </p:nvSpPr>
        <p:spPr bwMode="auto">
          <a:xfrm>
            <a:off x="2966395" y="5353974"/>
            <a:ext cx="1143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2" name="Rectangle 82"/>
          <p:cNvSpPr>
            <a:spLocks noChangeArrowheads="1"/>
          </p:cNvSpPr>
          <p:nvPr/>
        </p:nvSpPr>
        <p:spPr bwMode="auto">
          <a:xfrm>
            <a:off x="2966395" y="5582574"/>
            <a:ext cx="1143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3" name="Rectangle 83"/>
          <p:cNvSpPr>
            <a:spLocks noChangeArrowheads="1"/>
          </p:cNvSpPr>
          <p:nvPr/>
        </p:nvSpPr>
        <p:spPr bwMode="auto">
          <a:xfrm>
            <a:off x="2966395" y="4668174"/>
            <a:ext cx="11430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4" name="Rectangle 84"/>
          <p:cNvSpPr>
            <a:spLocks noChangeArrowheads="1"/>
          </p:cNvSpPr>
          <p:nvPr/>
        </p:nvSpPr>
        <p:spPr bwMode="auto">
          <a:xfrm>
            <a:off x="2966395" y="4896774"/>
            <a:ext cx="11430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3401370" y="4744374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16" name="Text Box 86"/>
          <p:cNvSpPr txBox="1">
            <a:spLocks noChangeArrowheads="1"/>
          </p:cNvSpPr>
          <p:nvPr/>
        </p:nvSpPr>
        <p:spPr bwMode="auto">
          <a:xfrm>
            <a:off x="3271195" y="5430174"/>
            <a:ext cx="60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400</a:t>
            </a:r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2966395" y="5353974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8" name="Rectangle 88"/>
          <p:cNvSpPr>
            <a:spLocks noChangeArrowheads="1"/>
          </p:cNvSpPr>
          <p:nvPr/>
        </p:nvSpPr>
        <p:spPr bwMode="auto">
          <a:xfrm>
            <a:off x="2966395" y="4668174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19" name="Rectangle 89"/>
          <p:cNvSpPr>
            <a:spLocks noChangeArrowheads="1"/>
          </p:cNvSpPr>
          <p:nvPr/>
        </p:nvSpPr>
        <p:spPr bwMode="auto">
          <a:xfrm>
            <a:off x="2966395" y="3982374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0" name="Text Box 100"/>
          <p:cNvSpPr txBox="1">
            <a:spLocks noChangeArrowheads="1"/>
          </p:cNvSpPr>
          <p:nvPr/>
        </p:nvSpPr>
        <p:spPr bwMode="auto">
          <a:xfrm>
            <a:off x="4490395" y="5430174"/>
            <a:ext cx="1219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     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i="1" dirty="0" smtClean="0">
                <a:latin typeface="Times New Roman" pitchFamily="18" charset="0"/>
                <a:ea typeface="굴림" charset="-127"/>
              </a:rPr>
              <a:t>Fail</a:t>
            </a:r>
            <a:r>
              <a:rPr lang="en-US" altLang="ko-KR" dirty="0" smtClean="0">
                <a:latin typeface="Times New Roman" pitchFamily="18" charset="0"/>
                <a:ea typeface="굴림" charset="-127"/>
              </a:rPr>
              <a:t>:</a:t>
            </a:r>
            <a:r>
              <a:rPr lang="en-US" altLang="ko-KR" i="1" dirty="0" smtClean="0">
                <a:latin typeface="Times New Roman" pitchFamily="18" charset="0"/>
                <a:ea typeface="굴림" charset="-127"/>
              </a:rPr>
              <a:t> </a:t>
            </a:r>
            <a:r>
              <a:rPr lang="en-US" altLang="ko-KR" dirty="0">
                <a:latin typeface="Times New Roman" pitchFamily="18" charset="0"/>
                <a:ea typeface="굴림" charset="-127"/>
              </a:rPr>
              <a:t>400</a:t>
            </a:r>
          </a:p>
        </p:txBody>
      </p:sp>
      <p:sp>
        <p:nvSpPr>
          <p:cNvPr id="21" name="Oval 114"/>
          <p:cNvSpPr>
            <a:spLocks noChangeArrowheads="1"/>
          </p:cNvSpPr>
          <p:nvPr/>
        </p:nvSpPr>
        <p:spPr bwMode="auto">
          <a:xfrm>
            <a:off x="4718995" y="5347624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2" name="Oval 122"/>
          <p:cNvSpPr>
            <a:spLocks noChangeArrowheads="1"/>
          </p:cNvSpPr>
          <p:nvPr/>
        </p:nvSpPr>
        <p:spPr bwMode="auto">
          <a:xfrm>
            <a:off x="5023795" y="5576224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3" name="Text Box 126"/>
          <p:cNvSpPr txBox="1">
            <a:spLocks noChangeArrowheads="1"/>
          </p:cNvSpPr>
          <p:nvPr/>
        </p:nvSpPr>
        <p:spPr bwMode="auto">
          <a:xfrm>
            <a:off x="3271195" y="5804824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Data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795195" y="4453862"/>
            <a:ext cx="609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633395" y="4453862"/>
            <a:ext cx="609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319195" y="4453862"/>
            <a:ext cx="609600" cy="2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</a:rPr>
              <a:t>400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242995" y="437766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404795" y="437766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5404795" y="460626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4566595" y="4377662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568849" y="5456945"/>
            <a:ext cx="137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Times New Roman" pitchFamily="18" charset="0"/>
                <a:ea typeface="굴림" charset="-127"/>
              </a:rPr>
              <a:t>Hash Tables</a:t>
            </a: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3728395" y="4128424"/>
            <a:ext cx="11430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" name="Oval 42"/>
          <p:cNvSpPr>
            <a:spLocks noChangeArrowheads="1"/>
          </p:cNvSpPr>
          <p:nvPr/>
        </p:nvSpPr>
        <p:spPr bwMode="auto">
          <a:xfrm>
            <a:off x="3347395" y="3976024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4" name="Oval 43"/>
          <p:cNvSpPr>
            <a:spLocks noChangeArrowheads="1"/>
          </p:cNvSpPr>
          <p:nvPr/>
        </p:nvSpPr>
        <p:spPr bwMode="auto">
          <a:xfrm>
            <a:off x="3347395" y="4204624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5" name="Oval 44"/>
          <p:cNvSpPr>
            <a:spLocks noChangeArrowheads="1"/>
          </p:cNvSpPr>
          <p:nvPr/>
        </p:nvSpPr>
        <p:spPr bwMode="auto">
          <a:xfrm>
            <a:off x="3347395" y="4661824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6" name="Oval 45"/>
          <p:cNvSpPr>
            <a:spLocks noChangeArrowheads="1"/>
          </p:cNvSpPr>
          <p:nvPr/>
        </p:nvSpPr>
        <p:spPr bwMode="auto">
          <a:xfrm>
            <a:off x="3347395" y="4890424"/>
            <a:ext cx="381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auto">
          <a:xfrm>
            <a:off x="3728395" y="4357024"/>
            <a:ext cx="1143000" cy="152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 flipV="1">
            <a:off x="3728395" y="4509424"/>
            <a:ext cx="1981200" cy="304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 flipV="1">
            <a:off x="3728395" y="4738024"/>
            <a:ext cx="198120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V="1">
            <a:off x="5557195" y="4545141"/>
            <a:ext cx="990600" cy="10906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flipV="1">
            <a:off x="4909495" y="4561388"/>
            <a:ext cx="38100" cy="79258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4490395" y="409912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HT[0]         HT[1]        HT[2]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4989" y="5251537"/>
            <a:ext cx="369332" cy="6974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Encoding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2053038" y="1868089"/>
            <a:ext cx="182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ORDERS</a:t>
            </a:r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053038" y="2493564"/>
            <a:ext cx="1143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46" name="Rectangle 32"/>
          <p:cNvSpPr>
            <a:spLocks noChangeArrowheads="1"/>
          </p:cNvSpPr>
          <p:nvPr/>
        </p:nvSpPr>
        <p:spPr bwMode="auto">
          <a:xfrm>
            <a:off x="2053038" y="2722164"/>
            <a:ext cx="11430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053038" y="2950764"/>
            <a:ext cx="11430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2053038" y="3179364"/>
            <a:ext cx="1143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2053038" y="2112564"/>
            <a:ext cx="1143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2053038" y="2112564"/>
            <a:ext cx="2514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3599263" y="2569764"/>
            <a:ext cx="587375" cy="113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</a:rPr>
              <a:t>"S"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</a:rPr>
              <a:t>"S"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</a:rPr>
              <a:t>"S"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</a:rPr>
              <a:t>"S"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</a:rPr>
              <a:t>"R"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196038" y="2112564"/>
            <a:ext cx="1371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2357838" y="2569764"/>
            <a:ext cx="6096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200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300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400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500</a:t>
            </a:r>
          </a:p>
        </p:txBody>
      </p:sp>
      <p:sp>
        <p:nvSpPr>
          <p:cNvPr id="54" name="AutoShape 54"/>
          <p:cNvSpPr>
            <a:spLocks noChangeArrowheads="1"/>
          </p:cNvSpPr>
          <p:nvPr/>
        </p:nvSpPr>
        <p:spPr bwMode="auto">
          <a:xfrm>
            <a:off x="4720038" y="2722164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634438" y="2468164"/>
            <a:ext cx="609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6472638" y="2468164"/>
            <a:ext cx="609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0</a:t>
            </a:r>
          </a:p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1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7158438" y="2468164"/>
            <a:ext cx="609600" cy="2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3000"/>
              </a:lnSpc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</a:rPr>
              <a:t>400</a:t>
            </a:r>
            <a:endParaRPr lang="en-US" altLang="ko-KR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7082238" y="2391964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6244038" y="2391964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6244038" y="2620564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5405838" y="2391964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>
              <a:ea typeface="굴림" charset="-127"/>
            </a:endParaRP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5863038" y="3285726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itchFamily="18" charset="0"/>
                <a:ea typeface="굴림" charset="-127"/>
              </a:rPr>
              <a:t>Hash Tables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5329638" y="212121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HT[0]         HT[1]        HT[2]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2053038" y="2139749"/>
            <a:ext cx="2514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</a:t>
            </a: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O_OrderKey</a:t>
            </a:r>
            <a:r>
              <a:rPr lang="en-US" altLang="ko-KR" sz="1400" dirty="0" smtClean="0">
                <a:latin typeface="Times New Roman" pitchFamily="18" charset="0"/>
                <a:ea typeface="굴림" charset="-127"/>
              </a:rPr>
              <a:t>     </a:t>
            </a:r>
            <a:r>
              <a:rPr lang="en-US" altLang="ko-KR" sz="1400" dirty="0" err="1" smtClean="0">
                <a:latin typeface="Times New Roman" pitchFamily="18" charset="0"/>
                <a:ea typeface="굴림" charset="-127"/>
              </a:rPr>
              <a:t>O_OrderStatus</a:t>
            </a:r>
            <a:endParaRPr lang="en-US" altLang="ko-KR" sz="1400" dirty="0">
              <a:latin typeface="Times New Roman" pitchFamily="18" charset="0"/>
              <a:ea typeface="굴림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8412" y="2700526"/>
            <a:ext cx="1493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Build</a:t>
            </a:r>
            <a:r>
              <a:rPr lang="en-US" altLang="ko-KR" sz="2000" dirty="0" smtClean="0"/>
              <a:t> Phase: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4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b="1" dirty="0" smtClean="0"/>
              <a:t>Probe</a:t>
            </a:r>
            <a:r>
              <a:rPr lang="en-US" altLang="ko-KR" sz="2000" dirty="0" smtClean="0"/>
              <a:t> Phase:</a:t>
            </a:r>
            <a:endParaRPr lang="en-US" altLang="ko-KR" sz="2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4909495" y="5938296"/>
            <a:ext cx="25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Testing </a:t>
            </a:r>
            <a:r>
              <a:rPr lang="en-US" altLang="ko-KR" dirty="0" err="1" smtClean="0">
                <a:solidFill>
                  <a:srgbClr val="0070C0"/>
                </a:solidFill>
              </a:rPr>
              <a:t>encodability</a:t>
            </a:r>
            <a:endParaRPr lang="ko-KR" altLang="en-US">
              <a:solidFill>
                <a:srgbClr val="0070C0"/>
              </a:solidFill>
            </a:endParaRPr>
          </a:p>
        </p:txBody>
      </p:sp>
      <p:cxnSp>
        <p:nvCxnSpPr>
          <p:cNvPr id="134" name="직선 화살표 연결선 133"/>
          <p:cNvCxnSpPr>
            <a:stCxn id="133" idx="1"/>
          </p:cNvCxnSpPr>
          <p:nvPr/>
        </p:nvCxnSpPr>
        <p:spPr>
          <a:xfrm flipH="1" flipV="1">
            <a:off x="4478538" y="5859597"/>
            <a:ext cx="430957" cy="26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오른쪽 중괄호 136"/>
          <p:cNvSpPr/>
          <p:nvPr/>
        </p:nvSpPr>
        <p:spPr>
          <a:xfrm rot="16200000">
            <a:off x="6467901" y="812780"/>
            <a:ext cx="244329" cy="2491722"/>
          </a:xfrm>
          <a:prstGeom prst="rightBrace">
            <a:avLst>
              <a:gd name="adj1" fmla="val 18468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TextBox 137"/>
          <p:cNvSpPr txBox="1"/>
          <p:nvPr/>
        </p:nvSpPr>
        <p:spPr>
          <a:xfrm>
            <a:off x="6777438" y="3490690"/>
            <a:ext cx="236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Having </a:t>
            </a:r>
            <a:r>
              <a:rPr lang="en-US" altLang="ko-KR" b="1" dirty="0" smtClean="0">
                <a:solidFill>
                  <a:srgbClr val="0070C0"/>
                </a:solidFill>
              </a:rPr>
              <a:t>only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 err="1" smtClean="0">
                <a:solidFill>
                  <a:srgbClr val="0070C0"/>
                </a:solidFill>
              </a:rPr>
              <a:t>unencodable</a:t>
            </a:r>
            <a:r>
              <a:rPr lang="en-US" altLang="ko-KR" dirty="0" smtClean="0">
                <a:solidFill>
                  <a:srgbClr val="0070C0"/>
                </a:solidFill>
              </a:rPr>
              <a:t> key values</a:t>
            </a:r>
            <a:endParaRPr lang="ko-KR" altLang="en-US">
              <a:solidFill>
                <a:srgbClr val="0070C0"/>
              </a:solidFill>
            </a:endParaRPr>
          </a:p>
        </p:txBody>
      </p:sp>
      <p:cxnSp>
        <p:nvCxnSpPr>
          <p:cNvPr id="139" name="직선 화살표 연결선 138"/>
          <p:cNvCxnSpPr>
            <a:stCxn id="138" idx="0"/>
            <a:endCxn id="57" idx="2"/>
          </p:cNvCxnSpPr>
          <p:nvPr/>
        </p:nvCxnSpPr>
        <p:spPr>
          <a:xfrm flipH="1" flipV="1">
            <a:off x="7463238" y="2683223"/>
            <a:ext cx="497481" cy="807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줄무늬가 있는 오른쪽 화살표 148"/>
          <p:cNvSpPr/>
          <p:nvPr/>
        </p:nvSpPr>
        <p:spPr>
          <a:xfrm rot="5400000">
            <a:off x="746434" y="3566254"/>
            <a:ext cx="1185142" cy="547213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4789781" y="1558114"/>
            <a:ext cx="358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1 hash table per fact-table partition</a:t>
            </a:r>
            <a:endParaRPr lang="ko-KR" altLang="en-US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0270" y="5255107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Encodable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r>
              <a:rPr lang="en-US" altLang="ko-KR" dirty="0" err="1" smtClean="0">
                <a:solidFill>
                  <a:srgbClr val="0070C0"/>
                </a:solidFill>
              </a:rPr>
              <a:t>Unencodable</a:t>
            </a:r>
            <a:endParaRPr lang="en-US" altLang="ko-KR" dirty="0" smtClean="0">
              <a:solidFill>
                <a:srgbClr val="0070C0"/>
              </a:solidFill>
            </a:endParaRPr>
          </a:p>
        </p:txBody>
      </p:sp>
      <p:cxnSp>
        <p:nvCxnSpPr>
          <p:cNvPr id="66" name="직선 화살표 연결선 65"/>
          <p:cNvCxnSpPr/>
          <p:nvPr/>
        </p:nvCxnSpPr>
        <p:spPr>
          <a:xfrm flipV="1">
            <a:off x="2535208" y="5461001"/>
            <a:ext cx="800659" cy="3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 flipV="1">
            <a:off x="2662638" y="5691609"/>
            <a:ext cx="673229" cy="14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of 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Partitioning Column Domains</a:t>
            </a:r>
            <a:endParaRPr lang="en-US" altLang="ko-KR" dirty="0"/>
          </a:p>
          <a:p>
            <a:r>
              <a:rPr lang="en-US" altLang="ko-KR" dirty="0"/>
              <a:t>Encoding 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Encoding </a:t>
            </a:r>
            <a:r>
              <a:rPr lang="en-US" altLang="ko-KR" dirty="0"/>
              <a:t>Non-Join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Experiment Results</a:t>
            </a:r>
          </a:p>
          <a:p>
            <a:r>
              <a:rPr lang="en-US" altLang="ko-KR" dirty="0" smtClean="0"/>
              <a:t>Conclusions</a:t>
            </a:r>
            <a:endParaRPr lang="en-US" altLang="ko-KR" dirty="0"/>
          </a:p>
        </p:txBody>
      </p:sp>
      <p:sp>
        <p:nvSpPr>
          <p:cNvPr id="4" name="왼쪽 화살표 3"/>
          <p:cNvSpPr/>
          <p:nvPr/>
        </p:nvSpPr>
        <p:spPr>
          <a:xfrm>
            <a:off x="4955176" y="3267891"/>
            <a:ext cx="1097281" cy="322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7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On-the-Fly(OTF) Encoding (1/2)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5267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Reasons for encoding </a:t>
            </a:r>
            <a:r>
              <a:rPr lang="en-US" altLang="ko-KR" b="1" dirty="0" smtClean="0">
                <a:solidFill>
                  <a:srgbClr val="0070C0"/>
                </a:solidFill>
              </a:rPr>
              <a:t>payload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columns</a:t>
            </a:r>
          </a:p>
          <a:p>
            <a:pPr lvl="1"/>
            <a:r>
              <a:rPr lang="en-US" altLang="ko-KR" dirty="0" smtClean="0"/>
              <a:t>The join key </a:t>
            </a:r>
            <a:r>
              <a:rPr lang="en-US" altLang="ko-KR" dirty="0"/>
              <a:t>is usually just an </a:t>
            </a:r>
            <a:r>
              <a:rPr lang="en-US" altLang="ko-KR" b="1" dirty="0">
                <a:solidFill>
                  <a:srgbClr val="0070C0"/>
                </a:solidFill>
              </a:rPr>
              <a:t>integer</a:t>
            </a:r>
            <a:r>
              <a:rPr lang="en-US" altLang="ko-KR" dirty="0"/>
              <a:t>, whereas the payloads are often </a:t>
            </a:r>
            <a:r>
              <a:rPr lang="en-US" altLang="ko-KR" b="1" dirty="0" smtClean="0">
                <a:solidFill>
                  <a:srgbClr val="0070C0"/>
                </a:solidFill>
              </a:rPr>
              <a:t>wider strings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higher impact of compression</a:t>
            </a:r>
            <a:endParaRPr lang="en-US" altLang="ko-KR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r>
              <a:rPr lang="en-US" altLang="ko-KR" dirty="0" smtClean="0"/>
              <a:t>Benefits of the </a:t>
            </a:r>
            <a:r>
              <a:rPr lang="en-US" altLang="ko-KR" b="1" dirty="0" smtClean="0">
                <a:solidFill>
                  <a:srgbClr val="7030A0"/>
                </a:solidFill>
              </a:rPr>
              <a:t>on-the-fly(OTF)</a:t>
            </a:r>
            <a:r>
              <a:rPr lang="en-US" altLang="ko-KR" dirty="0" smtClean="0"/>
              <a:t> encoding</a:t>
            </a:r>
          </a:p>
          <a:p>
            <a:pPr lvl="1"/>
            <a:r>
              <a:rPr lang="en-US" altLang="ko-KR" b="1" dirty="0" smtClean="0"/>
              <a:t>Updates</a:t>
            </a:r>
            <a:r>
              <a:rPr lang="en-US" altLang="ko-KR" dirty="0" smtClean="0"/>
              <a:t>: a mixture of encoded and </a:t>
            </a:r>
            <a:r>
              <a:rPr lang="en-US" altLang="ko-KR" dirty="0" err="1" smtClean="0"/>
              <a:t>unencoded</a:t>
            </a:r>
            <a:r>
              <a:rPr lang="en-US" altLang="ko-KR" dirty="0" smtClean="0"/>
              <a:t> payloads are hard to maintain using hash tables</a:t>
            </a:r>
          </a:p>
          <a:p>
            <a:pPr lvl="1"/>
            <a:r>
              <a:rPr lang="en-US" altLang="ko-KR" b="1" dirty="0" smtClean="0"/>
              <a:t>Expressions</a:t>
            </a:r>
            <a:r>
              <a:rPr lang="en-US" altLang="ko-KR" dirty="0" smtClean="0"/>
              <a:t>: the results of an expression, e.g.,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MONTH(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ShipDate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ko-KR" dirty="0" smtClean="0"/>
              <a:t>, can be encoded very compactly</a:t>
            </a:r>
          </a:p>
          <a:p>
            <a:pPr lvl="1"/>
            <a:r>
              <a:rPr lang="en-US" altLang="ko-KR" b="1" dirty="0" smtClean="0"/>
              <a:t>Correlation</a:t>
            </a:r>
            <a:r>
              <a:rPr lang="en-US" altLang="ko-KR" dirty="0" smtClean="0"/>
              <a:t>: correlated columns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/>
              <a:t>in a query</a:t>
            </a:r>
            <a:r>
              <a:rPr lang="en-US" altLang="ko-KR" dirty="0"/>
              <a:t>, e.g.,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State,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ZIPCode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en-US" altLang="ko-KR" dirty="0" smtClean="0"/>
              <a:t>, can be used to create a tighter code </a:t>
            </a:r>
          </a:p>
          <a:p>
            <a:pPr lvl="1"/>
            <a:r>
              <a:rPr lang="en-US" altLang="ko-KR" b="1" dirty="0" smtClean="0"/>
              <a:t>Predicates</a:t>
            </a:r>
            <a:r>
              <a:rPr lang="en-US" altLang="ko-KR" dirty="0" smtClean="0"/>
              <a:t>: local/join predicates will likely reduce the cardinality of each column, allowing a more compact representation</a:t>
            </a:r>
          </a:p>
          <a:p>
            <a:pPr lvl="1"/>
            <a:endParaRPr lang="en-US" altLang="ko-KR" dirty="0" err="1" smtClean="0"/>
          </a:p>
        </p:txBody>
      </p:sp>
    </p:spTree>
    <p:extLst>
      <p:ext uri="{BB962C8B-B14F-4D97-AF65-F5344CB8AC3E}">
        <p14:creationId xmlns:p14="http://schemas.microsoft.com/office/powerpoint/2010/main" val="5309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On-the-Fly(OTF) Encoding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Mechanism</a:t>
            </a:r>
          </a:p>
          <a:p>
            <a:pPr lvl="1"/>
            <a:r>
              <a:rPr lang="en-US" altLang="ko-KR" dirty="0" smtClean="0"/>
              <a:t>Use a mapping table that consists of a list of hash tables</a:t>
            </a:r>
          </a:p>
          <a:p>
            <a:pPr lvl="1"/>
            <a:r>
              <a:rPr lang="en-US" altLang="ko-KR" dirty="0" smtClean="0"/>
              <a:t>Return an index into the bucket where the value was inserted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smtClean="0"/>
              <a:t>an </a:t>
            </a:r>
            <a:r>
              <a:rPr lang="en-US" altLang="ko-KR" b="1" dirty="0" smtClean="0">
                <a:solidFill>
                  <a:srgbClr val="7030A0"/>
                </a:solidFill>
              </a:rPr>
              <a:t>OTF code</a:t>
            </a:r>
          </a:p>
          <a:p>
            <a:pPr lvl="2"/>
            <a:r>
              <a:rPr lang="en-US" altLang="ko-KR" dirty="0" smtClean="0"/>
              <a:t>The </a:t>
            </a:r>
            <a:r>
              <a:rPr lang="en-US" altLang="ko-KR" dirty="0"/>
              <a:t>OTF code </a:t>
            </a:r>
            <a:r>
              <a:rPr lang="en-US" altLang="ko-KR" dirty="0" smtClean="0"/>
              <a:t>is </a:t>
            </a:r>
            <a:r>
              <a:rPr lang="en-US" altLang="ko-KR" b="1" dirty="0"/>
              <a:t>not</a:t>
            </a:r>
            <a:r>
              <a:rPr lang="en-US" altLang="ko-KR" dirty="0"/>
              <a:t> changed, even if the hash table is </a:t>
            </a:r>
            <a:r>
              <a:rPr lang="en-US" altLang="ko-KR" dirty="0" smtClean="0"/>
              <a:t>resized</a:t>
            </a:r>
          </a:p>
          <a:p>
            <a:pPr lvl="1"/>
            <a:r>
              <a:rPr lang="en-US" altLang="ko-KR" dirty="0" smtClean="0"/>
              <a:t>Example</a:t>
            </a:r>
          </a:p>
          <a:p>
            <a:pPr lvl="2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</a:rPr>
              <a:t>600</a:t>
            </a:r>
            <a:r>
              <a:rPr lang="en-US" altLang="ko-KR" dirty="0" smtClean="0"/>
              <a:t>+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</a:rPr>
              <a:t>1024</a:t>
            </a:r>
            <a:r>
              <a:rPr lang="en-US" altLang="ko-KR" dirty="0" smtClean="0"/>
              <a:t>+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2048</a:t>
            </a:r>
            <a:r>
              <a:rPr lang="en-US" altLang="ko-KR" dirty="0" smtClean="0"/>
              <a:t>+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  <a:r>
              <a:rPr lang="en-US" altLang="ko-KR" dirty="0" smtClean="0"/>
              <a:t>=</a:t>
            </a:r>
            <a:r>
              <a:rPr lang="en-US" altLang="ko-KR" b="1" dirty="0" smtClean="0">
                <a:solidFill>
                  <a:srgbClr val="C00000"/>
                </a:solidFill>
              </a:rPr>
              <a:t>3712</a:t>
            </a:r>
          </a:p>
          <a:p>
            <a:pPr marL="914400" lvl="2" indent="0">
              <a:buNone/>
            </a:pPr>
            <a:endParaRPr lang="en-US" altLang="ko-KR" b="1" dirty="0" smtClean="0">
              <a:solidFill>
                <a:srgbClr val="C00000"/>
              </a:solidFill>
            </a:endParaRPr>
          </a:p>
          <a:p>
            <a:pPr lvl="1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005670" y="5373686"/>
            <a:ext cx="1075266" cy="4656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17536" y="4908020"/>
            <a:ext cx="1075266" cy="931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629402" y="3982510"/>
            <a:ext cx="1075266" cy="18568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005670" y="5373687"/>
            <a:ext cx="482598" cy="4656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중괄호 19"/>
          <p:cNvSpPr/>
          <p:nvPr/>
        </p:nvSpPr>
        <p:spPr>
          <a:xfrm>
            <a:off x="4089404" y="5373686"/>
            <a:ext cx="220129" cy="465666"/>
          </a:xfrm>
          <a:prstGeom prst="rightBrace">
            <a:avLst>
              <a:gd name="adj1" fmla="val 21154"/>
              <a:gd name="adj2" fmla="val 4818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3437467" y="5841998"/>
            <a:ext cx="1896533" cy="242621"/>
          </a:xfrm>
          <a:custGeom>
            <a:avLst/>
            <a:gdLst>
              <a:gd name="connsiteX0" fmla="*/ 0 w 1896533"/>
              <a:gd name="connsiteY0" fmla="*/ 0 h 242621"/>
              <a:gd name="connsiteX1" fmla="*/ 736600 w 1896533"/>
              <a:gd name="connsiteY1" fmla="*/ 211667 h 242621"/>
              <a:gd name="connsiteX2" fmla="*/ 1193800 w 1896533"/>
              <a:gd name="connsiteY2" fmla="*/ 220133 h 242621"/>
              <a:gd name="connsiteX3" fmla="*/ 1896533 w 1896533"/>
              <a:gd name="connsiteY3" fmla="*/ 8467 h 24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533" h="242621">
                <a:moveTo>
                  <a:pt x="0" y="0"/>
                </a:moveTo>
                <a:cubicBezTo>
                  <a:pt x="268816" y="87489"/>
                  <a:pt x="537633" y="174978"/>
                  <a:pt x="736600" y="211667"/>
                </a:cubicBezTo>
                <a:cubicBezTo>
                  <a:pt x="935567" y="248356"/>
                  <a:pt x="1000478" y="254000"/>
                  <a:pt x="1193800" y="220133"/>
                </a:cubicBezTo>
                <a:cubicBezTo>
                  <a:pt x="1387122" y="186266"/>
                  <a:pt x="1641827" y="97366"/>
                  <a:pt x="1896533" y="8467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5384800" y="5841998"/>
            <a:ext cx="1896533" cy="242621"/>
          </a:xfrm>
          <a:custGeom>
            <a:avLst/>
            <a:gdLst>
              <a:gd name="connsiteX0" fmla="*/ 0 w 1896533"/>
              <a:gd name="connsiteY0" fmla="*/ 0 h 242621"/>
              <a:gd name="connsiteX1" fmla="*/ 736600 w 1896533"/>
              <a:gd name="connsiteY1" fmla="*/ 211667 h 242621"/>
              <a:gd name="connsiteX2" fmla="*/ 1193800 w 1896533"/>
              <a:gd name="connsiteY2" fmla="*/ 220133 h 242621"/>
              <a:gd name="connsiteX3" fmla="*/ 1896533 w 1896533"/>
              <a:gd name="connsiteY3" fmla="*/ 8467 h 24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533" h="242621">
                <a:moveTo>
                  <a:pt x="0" y="0"/>
                </a:moveTo>
                <a:cubicBezTo>
                  <a:pt x="268816" y="87489"/>
                  <a:pt x="537633" y="174978"/>
                  <a:pt x="736600" y="211667"/>
                </a:cubicBezTo>
                <a:cubicBezTo>
                  <a:pt x="935567" y="248356"/>
                  <a:pt x="1000478" y="254000"/>
                  <a:pt x="1193800" y="220133"/>
                </a:cubicBezTo>
                <a:cubicBezTo>
                  <a:pt x="1387122" y="186266"/>
                  <a:pt x="1641827" y="97366"/>
                  <a:pt x="1896533" y="8467"/>
                </a:cubicBez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중괄호 22"/>
          <p:cNvSpPr/>
          <p:nvPr/>
        </p:nvSpPr>
        <p:spPr>
          <a:xfrm>
            <a:off x="5892805" y="4908020"/>
            <a:ext cx="220129" cy="931332"/>
          </a:xfrm>
          <a:prstGeom prst="rightBrace">
            <a:avLst>
              <a:gd name="adj1" fmla="val 21154"/>
              <a:gd name="adj2" fmla="val 4818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중괄호 23"/>
          <p:cNvSpPr/>
          <p:nvPr/>
        </p:nvSpPr>
        <p:spPr>
          <a:xfrm>
            <a:off x="7713132" y="3971968"/>
            <a:ext cx="220129" cy="1867384"/>
          </a:xfrm>
          <a:prstGeom prst="rightBrace">
            <a:avLst>
              <a:gd name="adj1" fmla="val 21154"/>
              <a:gd name="adj2" fmla="val 4818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224861" y="5307165"/>
            <a:ext cx="80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Size: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1024</a:t>
            </a:r>
            <a:endParaRPr lang="ko-KR" altLang="en-US" sz="16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2499" y="5069317"/>
            <a:ext cx="80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Size:</a:t>
            </a:r>
          </a:p>
          <a:p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</a:rPr>
              <a:t>2048</a:t>
            </a:r>
            <a:endParaRPr lang="ko-KR" altLang="en-US" sz="16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2447" y="4578252"/>
            <a:ext cx="80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Size:</a:t>
            </a:r>
          </a:p>
          <a:p>
            <a:r>
              <a:rPr lang="en-US" altLang="ko-KR" sz="1600" dirty="0" smtClean="0"/>
              <a:t>4096</a:t>
            </a:r>
            <a:endParaRPr lang="ko-KR" alt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4720697" y="5968729"/>
            <a:ext cx="21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Hash Tables</a:t>
            </a:r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6629402" y="5187853"/>
            <a:ext cx="482598" cy="18583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bg1">
                    <a:lumMod val="75000"/>
                  </a:schemeClr>
                </a:solidFill>
              </a:rPr>
              <a:t>40</a:t>
            </a:r>
            <a:endParaRPr lang="ko-KR" altLang="en-US" sz="800" b="1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817535" y="4908019"/>
            <a:ext cx="482598" cy="9308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629402" y="3979864"/>
            <a:ext cx="482598" cy="18590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7107772" y="5187853"/>
            <a:ext cx="596896" cy="18583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value</a:t>
            </a:r>
            <a:endParaRPr lang="ko-KR" altLang="en-US" sz="1400" dirty="0"/>
          </a:p>
        </p:txBody>
      </p:sp>
      <p:cxnSp>
        <p:nvCxnSpPr>
          <p:cNvPr id="41" name="직선 화살표 연결선 40"/>
          <p:cNvCxnSpPr/>
          <p:nvPr/>
        </p:nvCxnSpPr>
        <p:spPr>
          <a:xfrm flipH="1" flipV="1">
            <a:off x="4720697" y="4360333"/>
            <a:ext cx="2696108" cy="827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5796" y="5985129"/>
            <a:ext cx="200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Original Dictionary</a:t>
            </a:r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214958" y="5526406"/>
            <a:ext cx="1075266" cy="319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214958" y="5526407"/>
            <a:ext cx="338662" cy="312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중괄호 41"/>
          <p:cNvSpPr/>
          <p:nvPr/>
        </p:nvSpPr>
        <p:spPr>
          <a:xfrm>
            <a:off x="2269080" y="5526405"/>
            <a:ext cx="220129" cy="312486"/>
          </a:xfrm>
          <a:prstGeom prst="rightBrace">
            <a:avLst>
              <a:gd name="adj1" fmla="val 21154"/>
              <a:gd name="adj2" fmla="val 48182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412976" y="5377904"/>
            <a:ext cx="61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Size:</a:t>
            </a:r>
          </a:p>
          <a:p>
            <a:r>
              <a:rPr lang="en-US" altLang="ko-KR" sz="1600" b="1" dirty="0" smtClean="0">
                <a:solidFill>
                  <a:schemeClr val="accent1">
                    <a:lumMod val="50000"/>
                  </a:schemeClr>
                </a:solidFill>
              </a:rPr>
              <a:t>600</a:t>
            </a:r>
            <a:endParaRPr lang="ko-KR" altLang="en-US" sz="16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of 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Partitioning Column Domains</a:t>
            </a:r>
            <a:endParaRPr lang="en-US" altLang="ko-KR" dirty="0"/>
          </a:p>
          <a:p>
            <a:r>
              <a:rPr lang="en-US" altLang="ko-KR" dirty="0"/>
              <a:t>Encoding 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Encoding </a:t>
            </a:r>
            <a:r>
              <a:rPr lang="en-US" altLang="ko-KR" dirty="0"/>
              <a:t>Non-Join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Experiment Results</a:t>
            </a:r>
          </a:p>
          <a:p>
            <a:r>
              <a:rPr lang="en-US" altLang="ko-KR" dirty="0" smtClean="0"/>
              <a:t>Conclusions</a:t>
            </a:r>
            <a:endParaRPr lang="en-US" altLang="ko-KR" dirty="0"/>
          </a:p>
        </p:txBody>
      </p:sp>
      <p:sp>
        <p:nvSpPr>
          <p:cNvPr id="4" name="왼쪽 화살표 3"/>
          <p:cNvSpPr/>
          <p:nvPr/>
        </p:nvSpPr>
        <p:spPr>
          <a:xfrm>
            <a:off x="3605348" y="3779521"/>
            <a:ext cx="1097281" cy="322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4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Setting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600200"/>
            <a:ext cx="8314267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Five alternative configurations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Data set and queries: a simplified TPC-H data set and queries</a:t>
            </a:r>
          </a:p>
          <a:p>
            <a:r>
              <a:rPr lang="en-US" altLang="ko-KR" sz="2400" dirty="0" smtClean="0"/>
              <a:t>Measure: time for (</a:t>
            </a:r>
            <a:r>
              <a:rPr lang="en-US" altLang="ko-KR" sz="2400" dirty="0" err="1" smtClean="0"/>
              <a:t>i</a:t>
            </a:r>
            <a:r>
              <a:rPr lang="en-US" altLang="ko-KR" sz="2400" dirty="0" smtClean="0"/>
              <a:t>) build phase, (ii) probe phase, and (iii) scan</a:t>
            </a:r>
            <a:endParaRPr lang="ko-KR" altLang="en-US" sz="2400"/>
          </a:p>
        </p:txBody>
      </p:sp>
      <p:sp>
        <p:nvSpPr>
          <p:cNvPr id="4" name="직사각형 3"/>
          <p:cNvSpPr/>
          <p:nvPr/>
        </p:nvSpPr>
        <p:spPr>
          <a:xfrm>
            <a:off x="2973254" y="5703625"/>
            <a:ext cx="1024467" cy="18626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928494" y="5703624"/>
            <a:ext cx="1024467" cy="186267"/>
          </a:xfrm>
          <a:prstGeom prst="rect">
            <a:avLst/>
          </a:prstGeom>
          <a:pattFill prst="openDmnd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942336" y="5703624"/>
            <a:ext cx="1024467" cy="1862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3843" y="5591476"/>
                <a:ext cx="6700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𝑏𝑢𝑖𝑙𝑑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843" y="5591476"/>
                <a:ext cx="670055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6364" r="-2727" b="-15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0694" y="5592306"/>
                <a:ext cx="725840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𝑝𝑟𝑜𝑏𝑒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94" y="5592306"/>
                <a:ext cx="725840" cy="331437"/>
              </a:xfrm>
              <a:prstGeom prst="rect">
                <a:avLst/>
              </a:prstGeom>
              <a:blipFill rotWithShape="0">
                <a:blip r:embed="rId3"/>
                <a:stretch>
                  <a:fillRect l="-5882" r="-5042" b="-2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59406" y="5591476"/>
                <a:ext cx="6056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06" y="5591476"/>
                <a:ext cx="60561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7071" r="-3030" b="-156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64748"/>
              </p:ext>
            </p:extLst>
          </p:nvPr>
        </p:nvGraphicFramePr>
        <p:xfrm>
          <a:off x="923109" y="2102394"/>
          <a:ext cx="741099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758"/>
                <a:gridCol w="588723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Name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Description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DTRANS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Encoding translation during dimension query processing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FTRANS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Encoding translation during fact query processing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DECODE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Run-time decoding before joining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1DICT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Per-domain encoding, i.e., using only one dictionary without encoding translation</a:t>
                      </a:r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 smtClean="0"/>
                        <a:t>UNENCODED</a:t>
                      </a:r>
                      <a:endParaRPr lang="ko-KR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No encoding at all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1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Per-Domain vs. Per-Column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3" y="1761553"/>
            <a:ext cx="4296916" cy="30950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22" y="4862707"/>
            <a:ext cx="4938291" cy="1286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144" y="2316130"/>
            <a:ext cx="4266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DTRANS(per-column)</a:t>
            </a:r>
            <a:r>
              <a:rPr lang="en-US" altLang="ko-KR" sz="2000" dirty="0" smtClean="0"/>
              <a:t> outperforms: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</a:rPr>
              <a:t>DECODE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000" dirty="0" smtClean="0"/>
              <a:t>in query performance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2000" b="1" dirty="0" smtClean="0">
                <a:solidFill>
                  <a:srgbClr val="7030A0"/>
                </a:solidFill>
              </a:rPr>
              <a:t>1DICT(per-domain)</a:t>
            </a:r>
            <a:r>
              <a:rPr lang="en-US" altLang="ko-KR" sz="2000" dirty="0" smtClean="0"/>
              <a:t> in compression ratio</a:t>
            </a:r>
            <a:endParaRPr lang="ko-KR" altLang="en-US" sz="2000"/>
          </a:p>
        </p:txBody>
      </p:sp>
      <p:sp>
        <p:nvSpPr>
          <p:cNvPr id="8" name="직사각형 7"/>
          <p:cNvSpPr/>
          <p:nvPr/>
        </p:nvSpPr>
        <p:spPr>
          <a:xfrm>
            <a:off x="3158068" y="5130800"/>
            <a:ext cx="685800" cy="2370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158066" y="5621865"/>
            <a:ext cx="685800" cy="2370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1296611" y="4013442"/>
            <a:ext cx="2547255" cy="84320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414280" y="4013442"/>
            <a:ext cx="1654628" cy="84320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When Does DTRANS Win?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5" y="2737070"/>
            <a:ext cx="8243251" cy="31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751837" y="3601742"/>
            <a:ext cx="2269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 clock time (sec)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72109" y="1671115"/>
            <a:ext cx="4799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DTRANS</a:t>
            </a:r>
            <a:r>
              <a:rPr lang="en-US" altLang="ko-KR" sz="2000" dirty="0" smtClean="0">
                <a:solidFill>
                  <a:srgbClr val="0070C0"/>
                </a:solidFill>
              </a:rPr>
              <a:t> </a:t>
            </a:r>
            <a:r>
              <a:rPr lang="en-US" altLang="ko-KR" sz="2000" dirty="0" smtClean="0"/>
              <a:t>outperforms 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FTRANS</a:t>
            </a:r>
            <a:r>
              <a:rPr lang="en-US" altLang="ko-KR" sz="2000" dirty="0" smtClean="0">
                <a:solidFill>
                  <a:srgbClr val="7030A0"/>
                </a:solidFill>
              </a:rPr>
              <a:t> </a:t>
            </a:r>
            <a:r>
              <a:rPr lang="en-US" altLang="ko-KR" sz="2000" dirty="0" smtClean="0"/>
              <a:t>when: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srgbClr val="0070C0"/>
                </a:solidFill>
              </a:rPr>
              <a:t>Dimension </a:t>
            </a:r>
            <a:r>
              <a:rPr lang="en-US" altLang="ko-KR" sz="2000" dirty="0">
                <a:solidFill>
                  <a:srgbClr val="0070C0"/>
                </a:solidFill>
              </a:rPr>
              <a:t>tables are small </a:t>
            </a:r>
            <a:r>
              <a:rPr lang="en-US" altLang="ko-KR" sz="2000" dirty="0" smtClean="0">
                <a:solidFill>
                  <a:srgbClr val="0070C0"/>
                </a:solidFill>
              </a:rPr>
              <a:t>, </a:t>
            </a:r>
            <a:r>
              <a:rPr lang="en-US" altLang="ko-KR" sz="2000" dirty="0" smtClean="0"/>
              <a:t>OR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solidFill>
                  <a:srgbClr val="0070C0"/>
                </a:solidFill>
              </a:rPr>
              <a:t>High ratio of rows are left </a:t>
            </a:r>
            <a:r>
              <a:rPr lang="en-US" altLang="ko-KR" sz="2000" dirty="0" err="1" smtClean="0">
                <a:solidFill>
                  <a:srgbClr val="0070C0"/>
                </a:solidFill>
              </a:rPr>
              <a:t>unencoded</a:t>
            </a:r>
            <a:endParaRPr lang="en-US" altLang="ko-KR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132" y="5845805"/>
            <a:ext cx="727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Varying the dimension size                  Varying the ratio of </a:t>
            </a:r>
            <a:r>
              <a:rPr lang="en-US" altLang="ko-KR" dirty="0" err="1" smtClean="0">
                <a:solidFill>
                  <a:schemeClr val="bg1">
                    <a:lumMod val="50000"/>
                  </a:schemeClr>
                </a:solidFill>
              </a:rPr>
              <a:t>unencoded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 rows</a:t>
            </a:r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of the Results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0931"/>
          </a:xfrm>
        </p:spPr>
        <p:txBody>
          <a:bodyPr>
            <a:normAutofit/>
          </a:bodyPr>
          <a:lstStyle/>
          <a:p>
            <a:r>
              <a:rPr lang="en-US" altLang="ko-KR" sz="2400" b="1" dirty="0" smtClean="0"/>
              <a:t>DTRANS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or </a:t>
            </a:r>
            <a:r>
              <a:rPr lang="en-US" altLang="ko-KR" sz="2400" b="1" dirty="0"/>
              <a:t>FTRANS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outperform </a:t>
            </a:r>
            <a:r>
              <a:rPr lang="en-US" altLang="ko-KR" sz="2400" dirty="0"/>
              <a:t>traditional </a:t>
            </a:r>
            <a:r>
              <a:rPr lang="en-US" altLang="ko-KR" sz="2400" b="1" dirty="0"/>
              <a:t>DECODE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for most </a:t>
            </a:r>
            <a:r>
              <a:rPr lang="en-US" altLang="ko-KR" sz="2400" dirty="0"/>
              <a:t>cases by up to 40</a:t>
            </a:r>
            <a:r>
              <a:rPr lang="en-US" altLang="ko-KR" sz="2400" dirty="0" smtClean="0"/>
              <a:t>% of query performance</a:t>
            </a:r>
            <a:endParaRPr lang="en-US" altLang="ko-KR" sz="2400" dirty="0"/>
          </a:p>
          <a:p>
            <a:r>
              <a:rPr lang="en-US" altLang="ko-KR" sz="2400" b="1" dirty="0" smtClean="0"/>
              <a:t>DTRANS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or </a:t>
            </a:r>
            <a:r>
              <a:rPr lang="en-US" altLang="ko-KR" sz="2400" b="1" dirty="0"/>
              <a:t>FTRANS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improve </a:t>
            </a:r>
            <a:r>
              <a:rPr lang="en-US" altLang="ko-KR" sz="2400" dirty="0"/>
              <a:t>the compression ratio by at </a:t>
            </a:r>
            <a:r>
              <a:rPr lang="en-US" altLang="ko-KR" sz="2400" dirty="0" smtClean="0"/>
              <a:t>least 16%(</a:t>
            </a:r>
            <a:r>
              <a:rPr lang="en-US" altLang="ko-KR" sz="2400" dirty="0"/>
              <a:t>or up to 50</a:t>
            </a:r>
            <a:r>
              <a:rPr lang="en-US" altLang="ko-KR" sz="2400" dirty="0" smtClean="0"/>
              <a:t>% in skewed data), </a:t>
            </a:r>
            <a:r>
              <a:rPr lang="en-US" altLang="ko-KR" sz="2400" dirty="0"/>
              <a:t>with negligible overhead </a:t>
            </a:r>
            <a:r>
              <a:rPr lang="en-US" altLang="ko-KR" sz="2400" dirty="0" smtClean="0"/>
              <a:t>in query </a:t>
            </a:r>
            <a:r>
              <a:rPr lang="en-US" altLang="ko-KR" sz="2400" dirty="0"/>
              <a:t>processing, in comparison with having one dictionary </a:t>
            </a:r>
            <a:r>
              <a:rPr lang="en-US" altLang="ko-KR" sz="2400" dirty="0" smtClean="0"/>
              <a:t>for both </a:t>
            </a:r>
            <a:r>
              <a:rPr lang="en-US" altLang="ko-KR" sz="2400" dirty="0"/>
              <a:t>join </a:t>
            </a:r>
            <a:r>
              <a:rPr lang="en-US" altLang="ko-KR" sz="2400" dirty="0" smtClean="0"/>
              <a:t>columns(</a:t>
            </a:r>
            <a:r>
              <a:rPr lang="en-US" altLang="ko-KR" sz="2400" b="1" dirty="0" smtClean="0"/>
              <a:t>1DICT</a:t>
            </a:r>
            <a:r>
              <a:rPr lang="en-US" altLang="ko-KR" sz="2400" dirty="0" smtClean="0"/>
              <a:t>)</a:t>
            </a:r>
            <a:endParaRPr lang="en-US" altLang="ko-KR" sz="2400" dirty="0"/>
          </a:p>
          <a:p>
            <a:r>
              <a:rPr lang="en-US" altLang="ko-KR" sz="2400" b="1" dirty="0" smtClean="0"/>
              <a:t>DTRANS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is preferred when </a:t>
            </a:r>
            <a:r>
              <a:rPr lang="en-US" altLang="ko-KR" sz="2400" dirty="0" smtClean="0"/>
              <a:t>dimension </a:t>
            </a:r>
            <a:r>
              <a:rPr lang="en-US" altLang="ko-KR" sz="2400" dirty="0"/>
              <a:t>tables are </a:t>
            </a:r>
            <a:r>
              <a:rPr lang="en-US" altLang="ko-KR" sz="2400" dirty="0" smtClean="0"/>
              <a:t>small</a:t>
            </a:r>
            <a:endParaRPr lang="en-US" altLang="ko-KR" sz="2400" dirty="0"/>
          </a:p>
          <a:p>
            <a:r>
              <a:rPr lang="en-US" altLang="ko-KR" sz="2400" b="1" dirty="0" smtClean="0"/>
              <a:t>FTRANS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is preferred when </a:t>
            </a:r>
            <a:r>
              <a:rPr lang="en-US" altLang="ko-KR" sz="2400" dirty="0" smtClean="0"/>
              <a:t>a fact table is </a:t>
            </a:r>
            <a:r>
              <a:rPr lang="en-US" altLang="ko-KR" sz="2400" dirty="0"/>
              <a:t>small or </a:t>
            </a:r>
            <a:r>
              <a:rPr lang="en-US" altLang="ko-KR" sz="2400" dirty="0" smtClean="0"/>
              <a:t>local predicates </a:t>
            </a:r>
            <a:r>
              <a:rPr lang="en-US" altLang="ko-KR" sz="2400" dirty="0"/>
              <a:t>on </a:t>
            </a:r>
            <a:r>
              <a:rPr lang="en-US" altLang="ko-KR" sz="2400" dirty="0" smtClean="0"/>
              <a:t>a fact table </a:t>
            </a:r>
            <a:r>
              <a:rPr lang="en-US" altLang="ko-KR" sz="2400" dirty="0"/>
              <a:t>are very </a:t>
            </a:r>
            <a:r>
              <a:rPr lang="en-US" altLang="ko-KR" sz="2400" dirty="0" smtClean="0"/>
              <a:t>selective</a:t>
            </a:r>
            <a:endParaRPr lang="en-US" altLang="ko-KR" sz="2400" dirty="0"/>
          </a:p>
          <a:p>
            <a:r>
              <a:rPr lang="en-US" altLang="ko-KR" sz="2400" b="1" dirty="0" smtClean="0"/>
              <a:t>DTRANS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is preferred </a:t>
            </a:r>
            <a:r>
              <a:rPr lang="en-US" altLang="ko-KR" sz="2400" dirty="0" smtClean="0"/>
              <a:t>when high ratio of </a:t>
            </a:r>
            <a:r>
              <a:rPr lang="en-US" altLang="ko-KR" sz="2400" dirty="0" err="1" smtClean="0"/>
              <a:t>unencoded</a:t>
            </a:r>
            <a:r>
              <a:rPr lang="en-US" altLang="ko-KR" sz="2400" dirty="0" smtClean="0"/>
              <a:t> rows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6874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of 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Partitioning Column Domains</a:t>
            </a:r>
            <a:endParaRPr lang="en-US" altLang="ko-KR" dirty="0"/>
          </a:p>
          <a:p>
            <a:r>
              <a:rPr lang="en-US" altLang="ko-KR" dirty="0"/>
              <a:t>Encoding 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Encoding </a:t>
            </a:r>
            <a:r>
              <a:rPr lang="en-US" altLang="ko-KR" dirty="0"/>
              <a:t>Non-Join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Experiment Results</a:t>
            </a:r>
          </a:p>
          <a:p>
            <a:r>
              <a:rPr lang="en-US" altLang="ko-KR" dirty="0" smtClean="0"/>
              <a:t>Conclusions</a:t>
            </a:r>
            <a:endParaRPr lang="en-US" altLang="ko-KR" dirty="0"/>
          </a:p>
        </p:txBody>
      </p:sp>
      <p:sp>
        <p:nvSpPr>
          <p:cNvPr id="4" name="왼쪽 화살표 3"/>
          <p:cNvSpPr/>
          <p:nvPr/>
        </p:nvSpPr>
        <p:spPr>
          <a:xfrm>
            <a:off x="2595153" y="4284618"/>
            <a:ext cx="1097281" cy="322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Blink</a:t>
            </a:r>
            <a:r>
              <a:rPr lang="en-US" altLang="ko-KR" dirty="0" smtClean="0"/>
              <a:t> Project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199" y="1600201"/>
            <a:ext cx="8360229" cy="4759036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Accelerator technology developed by IBM </a:t>
            </a:r>
            <a:r>
              <a:rPr lang="en-US" altLang="ko-KR" dirty="0" err="1"/>
              <a:t>Almaden</a:t>
            </a:r>
            <a:r>
              <a:rPr lang="en-US" altLang="ko-KR" dirty="0"/>
              <a:t> </a:t>
            </a:r>
            <a:r>
              <a:rPr lang="en-US" altLang="ko-KR" dirty="0" smtClean="0"/>
              <a:t>Research Center </a:t>
            </a:r>
            <a:r>
              <a:rPr lang="en-US" altLang="ko-KR" dirty="0"/>
              <a:t>since 2007</a:t>
            </a:r>
          </a:p>
          <a:p>
            <a:r>
              <a:rPr lang="en-US" altLang="ko-KR" dirty="0" smtClean="0"/>
              <a:t>Main features</a:t>
            </a:r>
          </a:p>
          <a:p>
            <a:pPr lvl="1"/>
            <a:r>
              <a:rPr lang="en-US" altLang="ko-KR" dirty="0" smtClean="0"/>
              <a:t>Storing </a:t>
            </a:r>
            <a:r>
              <a:rPr lang="en-US" altLang="ko-KR" dirty="0"/>
              <a:t>a compressed copy of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 </a:t>
            </a:r>
            <a:r>
              <a:rPr lang="en-US" altLang="ko-KR" dirty="0"/>
              <a:t>(portion of a) data </a:t>
            </a:r>
            <a:r>
              <a:rPr lang="en-US" altLang="ko-KR" dirty="0" smtClean="0"/>
              <a:t>warehouse</a:t>
            </a:r>
          </a:p>
          <a:p>
            <a:pPr lvl="1"/>
            <a:r>
              <a:rPr lang="en-US" altLang="ko-KR" dirty="0" smtClean="0"/>
              <a:t>Exploiting </a:t>
            </a:r>
            <a:r>
              <a:rPr lang="en-US" altLang="ko-KR" dirty="0" smtClean="0">
                <a:solidFill>
                  <a:srgbClr val="0070C0"/>
                </a:solidFill>
              </a:rPr>
              <a:t>(</a:t>
            </a:r>
            <a:r>
              <a:rPr lang="en-US" altLang="ko-KR" dirty="0" err="1" smtClean="0">
                <a:solidFill>
                  <a:srgbClr val="0070C0"/>
                </a:solidFill>
              </a:rPr>
              <a:t>i</a:t>
            </a:r>
            <a:r>
              <a:rPr lang="en-US" altLang="ko-KR" dirty="0" smtClean="0">
                <a:solidFill>
                  <a:srgbClr val="0070C0"/>
                </a:solidFill>
              </a:rPr>
              <a:t>) large main memories, </a:t>
            </a:r>
            <a:br>
              <a:rPr lang="en-US" altLang="ko-KR" dirty="0" smtClean="0">
                <a:solidFill>
                  <a:srgbClr val="0070C0"/>
                </a:solidFill>
              </a:rPr>
            </a:br>
            <a:r>
              <a:rPr lang="en-US" altLang="ko-KR" dirty="0" smtClean="0">
                <a:solidFill>
                  <a:srgbClr val="0070C0"/>
                </a:solidFill>
              </a:rPr>
              <a:t>(ii) commodity multi-core processors, </a:t>
            </a:r>
            <a:br>
              <a:rPr lang="en-US" altLang="ko-KR" dirty="0" smtClean="0">
                <a:solidFill>
                  <a:srgbClr val="0070C0"/>
                </a:solidFill>
              </a:rPr>
            </a:br>
            <a:r>
              <a:rPr lang="en-US" altLang="ko-KR" dirty="0" smtClean="0">
                <a:solidFill>
                  <a:srgbClr val="0070C0"/>
                </a:solidFill>
              </a:rPr>
              <a:t>and (iii) proprietary compression</a:t>
            </a:r>
          </a:p>
          <a:p>
            <a:pPr lvl="1"/>
            <a:r>
              <a:rPr lang="en-US" altLang="ko-KR" dirty="0" smtClean="0"/>
              <a:t>Improving the performance of typical </a:t>
            </a:r>
            <a:br>
              <a:rPr lang="en-US" altLang="ko-KR" dirty="0" smtClean="0"/>
            </a:br>
            <a:r>
              <a:rPr lang="en-US" altLang="ko-KR" dirty="0" smtClean="0"/>
              <a:t>business intelligence(BI) SQL queries </a:t>
            </a:r>
            <a:br>
              <a:rPr lang="en-US" altLang="ko-KR" dirty="0" smtClean="0"/>
            </a:br>
            <a:r>
              <a:rPr lang="en-US" altLang="ko-KR" dirty="0" smtClean="0"/>
              <a:t>by 10 to 100 times</a:t>
            </a:r>
          </a:p>
          <a:p>
            <a:pPr lvl="1"/>
            <a:r>
              <a:rPr lang="en-US" altLang="ko-KR" b="1" dirty="0" smtClean="0"/>
              <a:t>Not</a:t>
            </a:r>
            <a:r>
              <a:rPr lang="en-US" altLang="ko-KR" dirty="0" smtClean="0"/>
              <a:t> requiring the tuning of indexes, materialized views, etc.</a:t>
            </a:r>
          </a:p>
          <a:p>
            <a:r>
              <a:rPr lang="en-US" altLang="ko-KR" dirty="0"/>
              <a:t>Products offered by IBM based upon </a:t>
            </a:r>
            <a:r>
              <a:rPr lang="en-US" altLang="ko-KR" dirty="0" smtClean="0"/>
              <a:t>Blink</a:t>
            </a:r>
            <a:endParaRPr lang="en-US" altLang="ko-KR" dirty="0"/>
          </a:p>
          <a:p>
            <a:pPr lvl="1"/>
            <a:r>
              <a:rPr lang="en-US" altLang="ko-KR" b="1" dirty="0">
                <a:solidFill>
                  <a:srgbClr val="7030A0"/>
                </a:solidFill>
              </a:rPr>
              <a:t>Informix Warehouse </a:t>
            </a:r>
            <a:r>
              <a:rPr lang="en-US" altLang="ko-KR" b="1" dirty="0" smtClean="0">
                <a:solidFill>
                  <a:srgbClr val="7030A0"/>
                </a:solidFill>
              </a:rPr>
              <a:t>Accelerator</a:t>
            </a:r>
            <a:r>
              <a:rPr lang="en-US" altLang="ko-KR" dirty="0" smtClean="0"/>
              <a:t>:</a:t>
            </a:r>
            <a:r>
              <a:rPr lang="en-US" altLang="ko-KR" b="1" dirty="0" smtClean="0">
                <a:solidFill>
                  <a:srgbClr val="7030A0"/>
                </a:solidFill>
              </a:rPr>
              <a:t> </a:t>
            </a:r>
            <a:r>
              <a:rPr lang="en-US" altLang="ko-KR" dirty="0" smtClean="0"/>
              <a:t>released </a:t>
            </a:r>
            <a:r>
              <a:rPr lang="en-US" altLang="ko-KR" dirty="0"/>
              <a:t>on March </a:t>
            </a:r>
            <a:r>
              <a:rPr lang="en-US" altLang="ko-KR" dirty="0" smtClean="0"/>
              <a:t>2011</a:t>
            </a:r>
          </a:p>
          <a:p>
            <a:pPr lvl="1"/>
            <a:r>
              <a:rPr lang="en-US" altLang="ko-KR" dirty="0" smtClean="0"/>
              <a:t>IBM </a:t>
            </a:r>
            <a:r>
              <a:rPr lang="en-US" altLang="ko-KR" dirty="0"/>
              <a:t>Smart Analytics Optimizer for DB2 for z/OS </a:t>
            </a:r>
            <a:r>
              <a:rPr lang="en-US" altLang="ko-KR" dirty="0" smtClean="0"/>
              <a:t>V1.1</a:t>
            </a:r>
          </a:p>
          <a:p>
            <a:pPr lvl="2"/>
            <a:r>
              <a:rPr lang="en-US" altLang="ko-KR" dirty="0" smtClean="0"/>
              <a:t>A </a:t>
            </a:r>
            <a:r>
              <a:rPr lang="en-US" altLang="ko-KR" dirty="0"/>
              <a:t>predecessor </a:t>
            </a:r>
            <a:r>
              <a:rPr lang="en-US" altLang="ko-KR" dirty="0" smtClean="0"/>
              <a:t>to today’s IBM </a:t>
            </a:r>
            <a:r>
              <a:rPr lang="en-US" altLang="ko-KR" dirty="0"/>
              <a:t>DB2 Analytics Accelerator for DB2 for </a:t>
            </a:r>
            <a:r>
              <a:rPr lang="en-US" altLang="ko-KR" dirty="0" smtClean="0"/>
              <a:t>z/OS</a:t>
            </a:r>
            <a:endParaRPr lang="ko-KR" altLang="en-US" dirty="0"/>
          </a:p>
        </p:txBody>
      </p:sp>
      <p:pic>
        <p:nvPicPr>
          <p:cNvPr id="4" name="Picture 4" descr="portal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80" y="2483148"/>
            <a:ext cx="31242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6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02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 smtClean="0"/>
                  <a:t>Partitioning </a:t>
                </a:r>
                <a:r>
                  <a:rPr lang="en-US" altLang="ko-KR" dirty="0"/>
                  <a:t>column domains benefits: </a:t>
                </a:r>
              </a:p>
              <a:p>
                <a:pPr lvl="1"/>
                <a:r>
                  <a:rPr lang="en-US" altLang="ko-KR" dirty="0" smtClean="0"/>
                  <a:t>Compression </a:t>
                </a:r>
                <a:r>
                  <a:rPr lang="en-US" altLang="ko-KR" dirty="0"/>
                  <a:t>ratio (partition by frequency) </a:t>
                </a:r>
              </a:p>
              <a:p>
                <a:pPr lvl="1"/>
                <a:r>
                  <a:rPr lang="en-US" altLang="ko-KR" dirty="0" smtClean="0"/>
                  <a:t>Incremental </a:t>
                </a:r>
                <a:r>
                  <a:rPr lang="en-US" altLang="ko-KR" dirty="0"/>
                  <a:t>update without changing dictionaries</a:t>
                </a:r>
              </a:p>
              <a:p>
                <a:r>
                  <a:rPr lang="en-US" altLang="ko-KR" dirty="0" smtClean="0"/>
                  <a:t>Independently </a:t>
                </a:r>
                <a:r>
                  <a:rPr lang="en-US" altLang="ko-KR" dirty="0"/>
                  <a:t>encoding join columns: </a:t>
                </a:r>
              </a:p>
              <a:p>
                <a:pPr lvl="1"/>
                <a:r>
                  <a:rPr lang="en-US" altLang="ko-KR" dirty="0" smtClean="0"/>
                  <a:t>Optimizes </a:t>
                </a:r>
                <a:r>
                  <a:rPr lang="en-US" altLang="ko-KR" dirty="0"/>
                  <a:t>compression of each </a:t>
                </a:r>
              </a:p>
              <a:p>
                <a:pPr lvl="1"/>
                <a:r>
                  <a:rPr lang="en-US" altLang="ko-KR" dirty="0" smtClean="0"/>
                  <a:t>Requires </a:t>
                </a:r>
                <a:r>
                  <a:rPr lang="en-US" altLang="ko-KR" dirty="0"/>
                  <a:t>translation at run time </a:t>
                </a:r>
              </a:p>
              <a:p>
                <a:pPr lvl="1"/>
                <a:r>
                  <a:rPr lang="en-US" altLang="ko-KR" dirty="0" smtClean="0"/>
                  <a:t>Translating </a:t>
                </a:r>
                <a:r>
                  <a:rPr lang="en-US" altLang="ko-KR" dirty="0"/>
                  <a:t>dimension table's values preferred when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sz="2200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sty m:val="p"/>
                      </m:rPr>
                      <a:rPr lang="en-US" altLang="ko-KR" sz="2200" i="0" dirty="0">
                        <a:latin typeface="Cambria Math" panose="02040503050406030204" pitchFamily="18" charset="0"/>
                      </a:rPr>
                      <m:t>Dimension</m:t>
                    </m:r>
                    <m:r>
                      <a:rPr lang="en-US" altLang="ko-K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200" i="0" dirty="0">
                        <a:latin typeface="Cambria Math" panose="02040503050406030204" pitchFamily="18" charset="0"/>
                      </a:rPr>
                      <m:t>table</m:t>
                    </m:r>
                    <m:r>
                      <a:rPr lang="en-US" altLang="ko-KR" sz="2200" i="0" dirty="0">
                        <a:latin typeface="Cambria Math" panose="02040503050406030204" pitchFamily="18" charset="0"/>
                      </a:rPr>
                      <m:t> | ≪ | </m:t>
                    </m:r>
                    <m:r>
                      <m:rPr>
                        <m:sty m:val="p"/>
                      </m:rPr>
                      <a:rPr lang="en-US" altLang="ko-KR" sz="2200" i="0" dirty="0">
                        <a:latin typeface="Cambria Math" panose="02040503050406030204" pitchFamily="18" charset="0"/>
                      </a:rPr>
                      <m:t>Fact</m:t>
                    </m:r>
                    <m:r>
                      <a:rPr lang="en-US" altLang="ko-K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2200" i="0" dirty="0">
                        <a:latin typeface="Cambria Math" panose="02040503050406030204" pitchFamily="18" charset="0"/>
                      </a:rPr>
                      <m:t>table</m:t>
                    </m:r>
                    <m:r>
                      <a:rPr lang="en-US" altLang="ko-KR" sz="22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2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200" dirty="0"/>
                  <a:t>, OR </a:t>
                </a:r>
              </a:p>
              <a:p>
                <a:pPr lvl="2"/>
                <a:r>
                  <a:rPr lang="en-US" altLang="ko-KR" sz="2200" dirty="0" smtClean="0"/>
                  <a:t>High </a:t>
                </a:r>
                <a:r>
                  <a:rPr lang="en-US" altLang="ko-KR" sz="2200" dirty="0"/>
                  <a:t>ratio of </a:t>
                </a:r>
                <a:r>
                  <a:rPr lang="en-US" altLang="ko-KR" sz="2200" dirty="0" err="1"/>
                  <a:t>unencoded</a:t>
                </a:r>
                <a:r>
                  <a:rPr lang="en-US" altLang="ko-KR" sz="2200" dirty="0"/>
                  <a:t> rows</a:t>
                </a:r>
              </a:p>
              <a:p>
                <a:r>
                  <a:rPr lang="en-US" altLang="ko-KR" dirty="0" smtClean="0"/>
                  <a:t>Encoding </a:t>
                </a:r>
                <a:r>
                  <a:rPr lang="en-US" altLang="ko-KR" dirty="0"/>
                  <a:t>payload columns on the fly reduces hash-table space </a:t>
                </a:r>
              </a:p>
              <a:p>
                <a:r>
                  <a:rPr lang="en-US" altLang="ko-KR" dirty="0" smtClean="0"/>
                  <a:t>Implemented </a:t>
                </a:r>
                <a:r>
                  <a:rPr lang="en-US" altLang="ko-KR" dirty="0"/>
                  <a:t>in Informix Warehouse Accelerator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02200"/>
              </a:xfrm>
              <a:blipFill rotWithShape="0">
                <a:blip r:embed="rId2"/>
                <a:stretch>
                  <a:fillRect l="-963" t="-19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4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Blink Refereed Publications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altLang="ko-KR" sz="1600" dirty="0"/>
              <a:t>Jae-Gil Lee et al.: </a:t>
            </a:r>
            <a:r>
              <a:rPr lang="en-US" altLang="ko-KR" sz="1600" dirty="0" smtClean="0"/>
              <a:t>Joins </a:t>
            </a:r>
            <a:r>
              <a:rPr lang="en-US" altLang="ko-KR" sz="1600" dirty="0"/>
              <a:t>on Encoded and Partitioned Data. </a:t>
            </a:r>
            <a:r>
              <a:rPr lang="en-US" altLang="ko-KR" sz="1600" b="1" dirty="0">
                <a:solidFill>
                  <a:srgbClr val="0070C0"/>
                </a:solidFill>
              </a:rPr>
              <a:t>PVLDB 7(13)</a:t>
            </a:r>
            <a:r>
              <a:rPr lang="en-US" altLang="ko-KR" sz="1600" dirty="0"/>
              <a:t>: 1355-1366 (2014)</a:t>
            </a:r>
            <a:endParaRPr lang="en-US" altLang="ko-KR" sz="1600" dirty="0" smtClean="0"/>
          </a:p>
          <a:p>
            <a:pPr lvl="3"/>
            <a:endParaRPr lang="en-US" altLang="ko-KR" sz="600" dirty="0"/>
          </a:p>
          <a:p>
            <a:r>
              <a:rPr lang="en-US" altLang="ko-KR" sz="1600" dirty="0" err="1" smtClean="0"/>
              <a:t>Vijayshankar</a:t>
            </a:r>
            <a:r>
              <a:rPr lang="en-US" altLang="ko-KR" sz="1600" dirty="0" smtClean="0"/>
              <a:t> Raman et al.: </a:t>
            </a:r>
            <a:r>
              <a:rPr lang="en-US" altLang="ko-KR" sz="1600" dirty="0"/>
              <a:t>DB2 with BLU Acceleration: So Much More than Just a Column Store. </a:t>
            </a:r>
            <a:r>
              <a:rPr lang="en-US" altLang="ko-KR" sz="1600" b="1" dirty="0">
                <a:solidFill>
                  <a:srgbClr val="0070C0"/>
                </a:solidFill>
              </a:rPr>
              <a:t>PVLDB 6(11)</a:t>
            </a:r>
            <a:r>
              <a:rPr lang="en-US" altLang="ko-KR" sz="1600" dirty="0"/>
              <a:t>: 1080-1091 (2013)</a:t>
            </a:r>
          </a:p>
          <a:p>
            <a:pPr lvl="4"/>
            <a:endParaRPr lang="en-US" altLang="ko-KR" sz="600" dirty="0"/>
          </a:p>
          <a:p>
            <a:r>
              <a:rPr lang="en-US" altLang="ko-KR" sz="1600" dirty="0"/>
              <a:t>Lin </a:t>
            </a:r>
            <a:r>
              <a:rPr lang="en-US" altLang="ko-KR" sz="1600" dirty="0" err="1"/>
              <a:t>Qiao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Vijayshankar</a:t>
            </a:r>
            <a:r>
              <a:rPr lang="en-US" altLang="ko-KR" sz="1600" dirty="0"/>
              <a:t> Raman, Frederick Reiss, Peter J. Haas, Guy M. </a:t>
            </a:r>
            <a:r>
              <a:rPr lang="en-US" altLang="ko-KR" sz="1600" dirty="0" err="1"/>
              <a:t>Lohman</a:t>
            </a:r>
            <a:r>
              <a:rPr lang="en-US" altLang="ko-KR" sz="1600" dirty="0"/>
              <a:t>: Main-memory scan sharing for multi-core CPUs. </a:t>
            </a:r>
            <a:r>
              <a:rPr lang="en-US" altLang="ko-KR" sz="1600" b="1" dirty="0">
                <a:solidFill>
                  <a:srgbClr val="0070C0"/>
                </a:solidFill>
              </a:rPr>
              <a:t>PVLDB</a:t>
            </a:r>
            <a:r>
              <a:rPr lang="en-US" altLang="ko-KR" sz="1600" dirty="0"/>
              <a:t> </a:t>
            </a:r>
            <a:r>
              <a:rPr lang="en-US" altLang="ko-KR" sz="1600" b="1" dirty="0">
                <a:solidFill>
                  <a:srgbClr val="0070C0"/>
                </a:solidFill>
              </a:rPr>
              <a:t>1(1)</a:t>
            </a:r>
            <a:r>
              <a:rPr lang="en-US" altLang="ko-KR" sz="1600" dirty="0"/>
              <a:t>: 610-621 (2008)</a:t>
            </a:r>
          </a:p>
          <a:p>
            <a:pPr lvl="3"/>
            <a:endParaRPr lang="en-US" altLang="ko-KR" sz="600" dirty="0" smtClean="0"/>
          </a:p>
          <a:p>
            <a:r>
              <a:rPr lang="en-US" altLang="ko-KR" sz="1600" dirty="0" smtClean="0"/>
              <a:t>Ryan </a:t>
            </a:r>
            <a:r>
              <a:rPr lang="en-US" altLang="ko-KR" sz="1600" dirty="0"/>
              <a:t>Johnson, </a:t>
            </a:r>
            <a:r>
              <a:rPr lang="en-US" altLang="ko-KR" sz="1600" dirty="0" err="1"/>
              <a:t>Vijayshankar</a:t>
            </a:r>
            <a:r>
              <a:rPr lang="en-US" altLang="ko-KR" sz="1600" dirty="0"/>
              <a:t> Raman, Richard Sidle, Garret Swart: Row-wise parallel predicate evaluation. </a:t>
            </a:r>
            <a:r>
              <a:rPr lang="en-US" altLang="ko-KR" sz="1600" b="1" dirty="0">
                <a:solidFill>
                  <a:srgbClr val="0070C0"/>
                </a:solidFill>
              </a:rPr>
              <a:t>PVLDB</a:t>
            </a:r>
            <a:r>
              <a:rPr lang="en-US" altLang="ko-KR" sz="1600" dirty="0"/>
              <a:t> </a:t>
            </a:r>
            <a:r>
              <a:rPr lang="en-US" altLang="ko-KR" sz="1600" b="1" dirty="0">
                <a:solidFill>
                  <a:srgbClr val="0070C0"/>
                </a:solidFill>
              </a:rPr>
              <a:t>1(1)</a:t>
            </a:r>
            <a:r>
              <a:rPr lang="en-US" altLang="ko-KR" sz="1600" dirty="0"/>
              <a:t>: 622-634 (2008)</a:t>
            </a:r>
          </a:p>
          <a:p>
            <a:pPr lvl="3"/>
            <a:endParaRPr lang="en-US" altLang="ko-KR" sz="600" dirty="0"/>
          </a:p>
          <a:p>
            <a:r>
              <a:rPr lang="en-US" altLang="ko-KR" sz="1600" dirty="0" err="1"/>
              <a:t>Vijayshankar</a:t>
            </a:r>
            <a:r>
              <a:rPr lang="en-US" altLang="ko-KR" sz="1600" dirty="0"/>
              <a:t> Raman, Garret Swart, Lin </a:t>
            </a:r>
            <a:r>
              <a:rPr lang="en-US" altLang="ko-KR" sz="1600" dirty="0" err="1"/>
              <a:t>Qiao</a:t>
            </a:r>
            <a:r>
              <a:rPr lang="en-US" altLang="ko-KR" sz="1600" dirty="0"/>
              <a:t>, Frederick Reiss, Vijay </a:t>
            </a:r>
            <a:r>
              <a:rPr lang="en-US" altLang="ko-KR" sz="1600" dirty="0" err="1"/>
              <a:t>Dialani</a:t>
            </a:r>
            <a:r>
              <a:rPr lang="en-US" altLang="ko-KR" sz="1600" dirty="0"/>
              <a:t>, Donald </a:t>
            </a:r>
            <a:r>
              <a:rPr lang="en-US" altLang="ko-KR" sz="1600" dirty="0" err="1"/>
              <a:t>Kossmann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Inderpal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Narang</a:t>
            </a:r>
            <a:r>
              <a:rPr lang="en-US" altLang="ko-KR" sz="1600" dirty="0"/>
              <a:t>, Richard Sidle: Constant-Time Query Processing. </a:t>
            </a:r>
            <a:r>
              <a:rPr lang="en-US" altLang="ko-KR" sz="1600" b="1" dirty="0">
                <a:solidFill>
                  <a:srgbClr val="0070C0"/>
                </a:solidFill>
              </a:rPr>
              <a:t>ICDE</a:t>
            </a:r>
            <a:r>
              <a:rPr lang="en-US" altLang="ko-KR" sz="1600" dirty="0">
                <a:solidFill>
                  <a:srgbClr val="0070C0"/>
                </a:solidFill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</a:rPr>
              <a:t>2008</a:t>
            </a:r>
            <a:r>
              <a:rPr lang="en-US" altLang="ko-KR" sz="1600" dirty="0"/>
              <a:t>: 60-69</a:t>
            </a:r>
          </a:p>
          <a:p>
            <a:pPr lvl="3"/>
            <a:endParaRPr lang="en-US" altLang="ko-KR" sz="600" dirty="0"/>
          </a:p>
          <a:p>
            <a:r>
              <a:rPr lang="en-US" altLang="ko-KR" sz="1600" dirty="0"/>
              <a:t>Allison L. Holloway, </a:t>
            </a:r>
            <a:r>
              <a:rPr lang="en-US" altLang="ko-KR" sz="1600" dirty="0" err="1"/>
              <a:t>Vijayshankar</a:t>
            </a:r>
            <a:r>
              <a:rPr lang="en-US" altLang="ko-KR" sz="1600" dirty="0"/>
              <a:t> Raman, Garret Swart, David J. DeWitt: How to barter bits for </a:t>
            </a:r>
            <a:r>
              <a:rPr lang="en-US" altLang="ko-KR" sz="1600" dirty="0" err="1"/>
              <a:t>chronons</a:t>
            </a:r>
            <a:r>
              <a:rPr lang="en-US" altLang="ko-KR" sz="1600" dirty="0"/>
              <a:t>: compression and bandwidth trade offs for database scans. </a:t>
            </a:r>
            <a:r>
              <a:rPr lang="en-US" altLang="ko-KR" sz="1600" b="1" dirty="0">
                <a:solidFill>
                  <a:srgbClr val="0070C0"/>
                </a:solidFill>
              </a:rPr>
              <a:t>SIGMOD Conference 2007</a:t>
            </a:r>
            <a:r>
              <a:rPr lang="en-US" altLang="ko-KR" sz="1600" dirty="0"/>
              <a:t>: 389-400</a:t>
            </a:r>
          </a:p>
          <a:p>
            <a:pPr lvl="3"/>
            <a:endParaRPr lang="en-US" altLang="ko-KR" sz="600" dirty="0"/>
          </a:p>
          <a:p>
            <a:r>
              <a:rPr lang="en-US" altLang="ko-KR" sz="1600" dirty="0" err="1"/>
              <a:t>Vijayshankar</a:t>
            </a:r>
            <a:r>
              <a:rPr lang="en-US" altLang="ko-KR" sz="1600" dirty="0"/>
              <a:t> Raman, Garret Swart: How to Wring a Table Dry: Entropy Compression of Relations and Querying of Compressed Relations. </a:t>
            </a:r>
            <a:r>
              <a:rPr lang="en-US" altLang="ko-KR" sz="1600" b="1" dirty="0">
                <a:solidFill>
                  <a:srgbClr val="0070C0"/>
                </a:solidFill>
              </a:rPr>
              <a:t>VLDB</a:t>
            </a:r>
            <a:r>
              <a:rPr lang="en-US" altLang="ko-KR" sz="1600" dirty="0">
                <a:solidFill>
                  <a:srgbClr val="0070C0"/>
                </a:solidFill>
              </a:rPr>
              <a:t> </a:t>
            </a:r>
            <a:r>
              <a:rPr lang="en-US" altLang="ko-KR" sz="1600" b="1" dirty="0">
                <a:solidFill>
                  <a:srgbClr val="0070C0"/>
                </a:solidFill>
              </a:rPr>
              <a:t>2006</a:t>
            </a:r>
            <a:r>
              <a:rPr lang="en-US" altLang="ko-KR" sz="1600" dirty="0"/>
              <a:t>: 858-869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795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114696" y="3118104"/>
            <a:ext cx="7087471" cy="179353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Thank You!</a:t>
            </a:r>
            <a:br>
              <a:rPr lang="en-US" altLang="ko-KR" dirty="0" smtClean="0"/>
            </a:br>
            <a:r>
              <a:rPr lang="en-US" altLang="ko-KR" dirty="0" smtClean="0"/>
              <a:t>Any Questions?</a:t>
            </a:r>
            <a:endParaRPr lang="ko-KR" altLang="en-US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0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Informix Warehouse Accelerator(IWA)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6697133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A </a:t>
            </a:r>
            <a:r>
              <a:rPr lang="en-US" altLang="ko-KR" sz="2400" b="1" dirty="0">
                <a:solidFill>
                  <a:srgbClr val="0070C0"/>
                </a:solidFill>
              </a:rPr>
              <a:t>main-memory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accelerator </a:t>
            </a:r>
            <a:r>
              <a:rPr lang="en-US" altLang="ko-KR" sz="2400" dirty="0" smtClean="0"/>
              <a:t>to </a:t>
            </a:r>
            <a:r>
              <a:rPr lang="en-US" altLang="ko-KR" sz="2400" dirty="0"/>
              <a:t>the disk-based Informix database server product, </a:t>
            </a:r>
            <a:r>
              <a:rPr lang="en-US" altLang="ko-KR" sz="2400" dirty="0" smtClean="0"/>
              <a:t>packaged as </a:t>
            </a:r>
            <a:r>
              <a:rPr lang="en-US" altLang="ko-KR" sz="2400" dirty="0"/>
              <a:t>the Informix Ultimate Warehouse </a:t>
            </a:r>
            <a:r>
              <a:rPr lang="en-US" altLang="ko-KR" sz="2400" dirty="0" smtClean="0"/>
              <a:t>Edition(IUWE)</a:t>
            </a:r>
            <a:endParaRPr lang="ko-KR" altLang="en-US" sz="2400"/>
          </a:p>
        </p:txBody>
      </p:sp>
      <p:pic>
        <p:nvPicPr>
          <p:cNvPr id="3076" name="Picture 4" descr="https://www.ibm.com/developerworks/community/blogs/2fa81a5c-cb30-4873-b775-1370151e3614/resource/BLOGS_UPLOADED_IMAGES/iwa_arc_0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0" y="2897983"/>
            <a:ext cx="4168244" cy="31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ibm.com/developerworks/community/blogs/2fa81a5c-cb30-4873-b775-1370151e3614/resource/BLOGS_UPLOADED_IMAGES/exttabs0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38" y="2897983"/>
            <a:ext cx="4161732" cy="31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1295" y="5993432"/>
            <a:ext cx="717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System Architecture                          Data Loading and Query Execution</a:t>
            </a:r>
            <a:endParaRPr lang="ko-KR" altLang="en-US"/>
          </a:p>
        </p:txBody>
      </p:sp>
      <p:pic>
        <p:nvPicPr>
          <p:cNvPr id="1026" name="Picture 2" descr="https://dw1.s81c.com/developerworks/mydeveloperworks/blogs/2fa81a5c-cb30-4873-b775-1370151e3614/resource/BLOGS_UPLOADED_IMAGES/iwa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70" y="1644574"/>
            <a:ext cx="1955800" cy="110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Features Related to Joins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Performing joins </a:t>
            </a:r>
            <a:r>
              <a:rPr lang="en-US" altLang="ko-KR" b="1" dirty="0" smtClean="0">
                <a:solidFill>
                  <a:srgbClr val="0070C0"/>
                </a:solidFill>
              </a:rPr>
              <a:t>directly</a:t>
            </a:r>
            <a:r>
              <a:rPr lang="en-US" altLang="ko-KR" dirty="0" smtClean="0"/>
              <a:t> on encoded data</a:t>
            </a:r>
          </a:p>
          <a:p>
            <a:pPr lvl="1"/>
            <a:r>
              <a:rPr lang="en-US" altLang="ko-KR" dirty="0" smtClean="0"/>
              <a:t>Join method: hash joins</a:t>
            </a:r>
          </a:p>
          <a:p>
            <a:pPr lvl="1"/>
            <a:r>
              <a:rPr lang="en-US" altLang="ko-KR" dirty="0" smtClean="0"/>
              <a:t>Encoding method: dictionary encoding</a:t>
            </a:r>
          </a:p>
          <a:p>
            <a:r>
              <a:rPr lang="en-US" altLang="ko-KR" dirty="0" smtClean="0"/>
              <a:t>Handling join columns </a:t>
            </a:r>
            <a:r>
              <a:rPr lang="en-US" altLang="ko-KR" b="1" dirty="0">
                <a:solidFill>
                  <a:srgbClr val="0070C0"/>
                </a:solidFill>
              </a:rPr>
              <a:t>encoded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</a:rPr>
              <a:t>differently</a:t>
            </a:r>
            <a:r>
              <a:rPr lang="en-US" altLang="ko-KR" dirty="0" smtClean="0"/>
              <a:t>: </a:t>
            </a:r>
            <a:r>
              <a:rPr lang="en-US" altLang="ko-KR" b="1" dirty="0" smtClean="0">
                <a:solidFill>
                  <a:srgbClr val="7030A0"/>
                </a:solidFill>
              </a:rPr>
              <a:t>encoding translation</a:t>
            </a:r>
            <a:endParaRPr lang="en-US" altLang="ko-KR" b="1" dirty="0">
              <a:solidFill>
                <a:srgbClr val="7030A0"/>
              </a:solidFill>
            </a:endParaRPr>
          </a:p>
          <a:p>
            <a:r>
              <a:rPr lang="en-US" altLang="ko-KR" dirty="0" smtClean="0"/>
              <a:t>Partitioning </a:t>
            </a:r>
            <a:r>
              <a:rPr lang="en-US" altLang="ko-KR" dirty="0"/>
              <a:t>a </a:t>
            </a:r>
            <a:r>
              <a:rPr lang="en-US" altLang="ko-KR" dirty="0" smtClean="0"/>
              <a:t>column to </a:t>
            </a:r>
            <a:r>
              <a:rPr lang="en-US" altLang="ko-KR" dirty="0"/>
              <a:t>support </a:t>
            </a:r>
            <a:r>
              <a:rPr lang="en-US" altLang="ko-KR" b="1" dirty="0">
                <a:solidFill>
                  <a:srgbClr val="0070C0"/>
                </a:solidFill>
              </a:rPr>
              <a:t>incremental </a:t>
            </a:r>
            <a:r>
              <a:rPr lang="en-US" altLang="ko-KR" b="1" dirty="0" smtClean="0">
                <a:solidFill>
                  <a:srgbClr val="0070C0"/>
                </a:solidFill>
              </a:rPr>
              <a:t>updates </a:t>
            </a:r>
            <a:r>
              <a:rPr lang="en-US" altLang="ko-KR" dirty="0" smtClean="0"/>
              <a:t>and achieve better compression: </a:t>
            </a:r>
            <a:r>
              <a:rPr lang="en-US" altLang="ko-KR" b="1" dirty="0" smtClean="0">
                <a:solidFill>
                  <a:srgbClr val="7030A0"/>
                </a:solidFill>
              </a:rPr>
              <a:t>frequency partitioning</a:t>
            </a:r>
          </a:p>
          <a:p>
            <a:r>
              <a:rPr lang="en-US" altLang="ko-KR" dirty="0" smtClean="0"/>
              <a:t>Encoding non-join(</a:t>
            </a:r>
            <a:r>
              <a:rPr lang="en-US" altLang="ko-KR" b="1" dirty="0" smtClean="0">
                <a:solidFill>
                  <a:srgbClr val="0070C0"/>
                </a:solidFill>
              </a:rPr>
              <a:t>payload</a:t>
            </a:r>
            <a:r>
              <a:rPr lang="en-US" altLang="ko-KR" dirty="0" smtClean="0"/>
              <a:t>) columns </a:t>
            </a:r>
            <a:r>
              <a:rPr lang="en-US" altLang="ko-KR" b="1" dirty="0" smtClean="0">
                <a:solidFill>
                  <a:srgbClr val="0070C0"/>
                </a:solidFill>
              </a:rPr>
              <a:t>on the fly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03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Hash Joins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Build phase</a:t>
            </a:r>
          </a:p>
          <a:p>
            <a:pPr lvl="1"/>
            <a:r>
              <a:rPr lang="en-US" altLang="ko-KR" sz="1800" dirty="0" smtClean="0"/>
              <a:t>Scan each dimension table, applying local predicates</a:t>
            </a:r>
          </a:p>
          <a:p>
            <a:pPr lvl="1"/>
            <a:r>
              <a:rPr lang="en-US" altLang="ko-KR" sz="1800" dirty="0" smtClean="0"/>
              <a:t>Hash to an empty bucket in the hash table</a:t>
            </a:r>
          </a:p>
          <a:p>
            <a:pPr lvl="1"/>
            <a:r>
              <a:rPr lang="en-US" altLang="ko-KR" sz="1800" dirty="0" smtClean="0"/>
              <a:t>Store the values of join columns as well as “payload” columns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Probe phase</a:t>
            </a:r>
          </a:p>
          <a:p>
            <a:pPr lvl="1"/>
            <a:r>
              <a:rPr lang="en-US" altLang="ko-KR" sz="1800" dirty="0" smtClean="0"/>
              <a:t>Scan the fact table, applying local predicates</a:t>
            </a:r>
          </a:p>
          <a:p>
            <a:pPr lvl="1"/>
            <a:r>
              <a:rPr lang="en-US" altLang="ko-KR" sz="1800" dirty="0" smtClean="0"/>
              <a:t>Look up the hash table with the foreign key per dimension</a:t>
            </a:r>
          </a:p>
          <a:p>
            <a:pPr lvl="1"/>
            <a:r>
              <a:rPr lang="en-US" altLang="ko-KR" sz="1800" dirty="0" smtClean="0"/>
              <a:t>Retrieve the values of payload columns</a:t>
            </a:r>
            <a:endParaRPr lang="en-US" altLang="ko-KR" sz="1800" dirty="0"/>
          </a:p>
          <a:p>
            <a:r>
              <a:rPr lang="en-US" altLang="ko-KR" sz="2000" dirty="0" smtClean="0"/>
              <a:t>Example</a:t>
            </a:r>
          </a:p>
          <a:p>
            <a:pPr lvl="1"/>
            <a:r>
              <a:rPr lang="en-US" altLang="ko-KR" sz="1800" dirty="0" smtClean="0"/>
              <a:t>A simple join query between</a:t>
            </a:r>
            <a:br>
              <a:rPr lang="en-US" altLang="ko-KR" sz="1800" dirty="0" smtClean="0"/>
            </a:b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LINEITEM</a:t>
            </a:r>
            <a:r>
              <a:rPr lang="en-US" altLang="ko-KR" sz="1800" dirty="0" smtClean="0"/>
              <a:t> and 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4589442" y="5883315"/>
            <a:ext cx="12573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scan(ORDERS)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4348180" y="5402715"/>
            <a:ext cx="1739825" cy="2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ko-KR" sz="1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O_OrderDate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…)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6942120" y="5893289"/>
            <a:ext cx="1295400" cy="2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scan(LINEITEM)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832524" y="5457399"/>
            <a:ext cx="1514591" cy="25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ko-KR" sz="1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L_ShipDate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…)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684156" y="5010173"/>
            <a:ext cx="1815131" cy="25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altLang="ko-KR" sz="1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L_OrderKey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797006" y="4359315"/>
            <a:ext cx="1600200" cy="468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Look up the values of 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O_OrderDate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767975" y="3937351"/>
            <a:ext cx="1666764" cy="25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Group by, Aggregation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348180" y="4892716"/>
            <a:ext cx="1739825" cy="2769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0778" y="4906588"/>
            <a:ext cx="1846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>
                <a:latin typeface="Times New Roman" pitchFamily="18" charset="0"/>
                <a:cs typeface="Times New Roman" pitchFamily="18" charset="0"/>
              </a:rPr>
              <a:t>O_OrderKey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ko-KR" sz="1100" dirty="0" err="1" smtClean="0">
                <a:latin typeface="Times New Roman" pitchFamily="18" charset="0"/>
                <a:cs typeface="Times New Roman" pitchFamily="18" charset="0"/>
              </a:rPr>
              <a:t>O_OrderDate</a:t>
            </a:r>
            <a:endParaRPr lang="ko-KR" alt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348180" y="4892716"/>
            <a:ext cx="869912" cy="27699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4113193" y="4569128"/>
            <a:ext cx="2209801" cy="157616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484919" y="3937351"/>
            <a:ext cx="2209800" cy="220793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직선 연결선 15"/>
          <p:cNvCxnSpPr>
            <a:stCxn id="4" idx="0"/>
            <a:endCxn id="5" idx="2"/>
          </p:cNvCxnSpPr>
          <p:nvPr/>
        </p:nvCxnSpPr>
        <p:spPr bwMode="auto">
          <a:xfrm flipV="1">
            <a:off x="5218092" y="5654715"/>
            <a:ext cx="1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직선 화살표 연결선 16"/>
          <p:cNvCxnSpPr>
            <a:stCxn id="5" idx="0"/>
            <a:endCxn id="11" idx="2"/>
          </p:cNvCxnSpPr>
          <p:nvPr/>
        </p:nvCxnSpPr>
        <p:spPr bwMode="auto">
          <a:xfrm flipV="1">
            <a:off x="5218093" y="5169714"/>
            <a:ext cx="0" cy="233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807734" y="4283115"/>
            <a:ext cx="915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Dimension</a:t>
            </a:r>
            <a:endParaRPr lang="ko-KR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9396" y="3676006"/>
            <a:ext cx="563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Fact</a:t>
            </a:r>
            <a:endParaRPr lang="ko-KR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직선 연결선 19"/>
          <p:cNvCxnSpPr>
            <a:stCxn id="6" idx="0"/>
            <a:endCxn id="7" idx="2"/>
          </p:cNvCxnSpPr>
          <p:nvPr/>
        </p:nvCxnSpPr>
        <p:spPr bwMode="auto">
          <a:xfrm flipV="1">
            <a:off x="7589820" y="5709399"/>
            <a:ext cx="0" cy="183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직선 연결선 20"/>
          <p:cNvCxnSpPr>
            <a:stCxn id="7" idx="0"/>
            <a:endCxn id="8" idx="2"/>
          </p:cNvCxnSpPr>
          <p:nvPr/>
        </p:nvCxnSpPr>
        <p:spPr bwMode="auto">
          <a:xfrm flipV="1">
            <a:off x="7589820" y="5262173"/>
            <a:ext cx="1902" cy="195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직선 연결선 21"/>
          <p:cNvCxnSpPr>
            <a:stCxn id="8" idx="0"/>
            <a:endCxn id="9" idx="2"/>
          </p:cNvCxnSpPr>
          <p:nvPr/>
        </p:nvCxnSpPr>
        <p:spPr bwMode="auto">
          <a:xfrm flipV="1">
            <a:off x="7591722" y="4827315"/>
            <a:ext cx="5384" cy="182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직선 연결선 22"/>
          <p:cNvCxnSpPr>
            <a:stCxn id="9" idx="0"/>
            <a:endCxn id="10" idx="2"/>
          </p:cNvCxnSpPr>
          <p:nvPr/>
        </p:nvCxnSpPr>
        <p:spPr bwMode="auto">
          <a:xfrm flipV="1">
            <a:off x="7597106" y="4189351"/>
            <a:ext cx="4251" cy="169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790194" y="4641745"/>
            <a:ext cx="1039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Hash Table</a:t>
            </a:r>
            <a:endParaRPr lang="ko-KR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직선 연결선 24"/>
          <p:cNvCxnSpPr>
            <a:endCxn id="8" idx="1"/>
          </p:cNvCxnSpPr>
          <p:nvPr/>
        </p:nvCxnSpPr>
        <p:spPr bwMode="auto">
          <a:xfrm>
            <a:off x="6088005" y="5041320"/>
            <a:ext cx="596151" cy="948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직선 연결선 25"/>
          <p:cNvCxnSpPr>
            <a:endCxn id="9" idx="1"/>
          </p:cNvCxnSpPr>
          <p:nvPr/>
        </p:nvCxnSpPr>
        <p:spPr bwMode="auto">
          <a:xfrm flipV="1">
            <a:off x="6088005" y="4593315"/>
            <a:ext cx="709001" cy="437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22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Dictionary Encoding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value of </a:t>
            </a:r>
            <a:r>
              <a:rPr lang="en-US" altLang="ko-KR" dirty="0"/>
              <a:t>a </a:t>
            </a:r>
            <a:r>
              <a:rPr lang="en-US" altLang="ko-KR" dirty="0" smtClean="0"/>
              <a:t>column </a:t>
            </a:r>
            <a:r>
              <a:rPr lang="en-US" altLang="ko-KR" dirty="0"/>
              <a:t>is replaced by an encoded value requiring only a </a:t>
            </a:r>
            <a:r>
              <a:rPr lang="en-US" altLang="ko-KR" dirty="0" smtClean="0"/>
              <a:t>few bits</a:t>
            </a:r>
          </a:p>
          <a:p>
            <a:pPr lvl="1"/>
            <a:r>
              <a:rPr lang="en-US" altLang="ko-KR" dirty="0" smtClean="0"/>
              <a:t>Example</a:t>
            </a:r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47330"/>
              </p:ext>
            </p:extLst>
          </p:nvPr>
        </p:nvGraphicFramePr>
        <p:xfrm>
          <a:off x="6256078" y="3275137"/>
          <a:ext cx="205664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324"/>
                <a:gridCol w="102832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Alabama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000001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Alaska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000010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Arizona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000011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Arkansas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000100</a:t>
                      </a:r>
                      <a:endParaRPr lang="ko-KR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California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000101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Colorado</a:t>
                      </a:r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000110</a:t>
                      </a:r>
                      <a:endParaRPr lang="ko-KR" altLang="en-US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…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…</a:t>
                      </a:r>
                      <a:endParaRPr lang="ko-KR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74873" y="5857415"/>
            <a:ext cx="143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Dictionary</a:t>
            </a:r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9680"/>
              </p:ext>
            </p:extLst>
          </p:nvPr>
        </p:nvGraphicFramePr>
        <p:xfrm>
          <a:off x="1298367" y="3073083"/>
          <a:ext cx="1231076" cy="305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07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States</a:t>
                      </a:r>
                      <a:endParaRPr lang="ko-KR" alt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California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California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California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Alabama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California</a:t>
                      </a:r>
                      <a:endParaRPr lang="ko-KR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Arizona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Arizona</a:t>
                      </a:r>
                      <a:endParaRPr lang="ko-KR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…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21714"/>
              </p:ext>
            </p:extLst>
          </p:nvPr>
        </p:nvGraphicFramePr>
        <p:xfrm>
          <a:off x="3831771" y="3073083"/>
          <a:ext cx="1231076" cy="305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07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States</a:t>
                      </a:r>
                      <a:endParaRPr lang="ko-KR" alt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000101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000101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000101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000001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000101</a:t>
                      </a:r>
                      <a:endParaRPr lang="ko-KR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000011</a:t>
                      </a:r>
                      <a:endParaRPr lang="ko-KR" alt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000011</a:t>
                      </a:r>
                      <a:endParaRPr lang="ko-KR" alt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…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오른쪽 화살표 7"/>
          <p:cNvSpPr/>
          <p:nvPr/>
        </p:nvSpPr>
        <p:spPr>
          <a:xfrm>
            <a:off x="2594758" y="4310743"/>
            <a:ext cx="1181595" cy="59376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Encoding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5693" y="3429000"/>
            <a:ext cx="10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10bytes</a:t>
            </a:r>
            <a:endParaRPr lang="ko-KR" altLang="en-US" b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9983" y="3429000"/>
            <a:ext cx="10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6bits</a:t>
            </a:r>
            <a:endParaRPr lang="ko-KR" alt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Table of Contents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Partitioning Column Domains</a:t>
            </a:r>
            <a:endParaRPr lang="en-US" altLang="ko-KR" dirty="0"/>
          </a:p>
          <a:p>
            <a:r>
              <a:rPr lang="en-US" altLang="ko-KR" dirty="0"/>
              <a:t>Encoding 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Encoding </a:t>
            </a:r>
            <a:r>
              <a:rPr lang="en-US" altLang="ko-KR" dirty="0"/>
              <a:t>Non-Join </a:t>
            </a:r>
            <a:r>
              <a:rPr lang="en-US" altLang="ko-KR" dirty="0" smtClean="0"/>
              <a:t>Columns</a:t>
            </a:r>
          </a:p>
          <a:p>
            <a:r>
              <a:rPr lang="en-US" altLang="ko-KR" dirty="0" smtClean="0"/>
              <a:t>Experiment Results</a:t>
            </a:r>
          </a:p>
          <a:p>
            <a:r>
              <a:rPr lang="en-US" altLang="ko-KR" dirty="0" smtClean="0"/>
              <a:t>Conclusions</a:t>
            </a:r>
            <a:endParaRPr lang="en-US" altLang="ko-KR" dirty="0"/>
          </a:p>
        </p:txBody>
      </p:sp>
      <p:sp>
        <p:nvSpPr>
          <p:cNvPr id="4" name="왼쪽 화살표 3"/>
          <p:cNvSpPr/>
          <p:nvPr/>
        </p:nvSpPr>
        <p:spPr>
          <a:xfrm>
            <a:off x="5016136" y="2255521"/>
            <a:ext cx="1097281" cy="322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3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Updates in Dictionary Encoding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 fontScale="92500"/>
          </a:bodyPr>
          <a:lstStyle/>
          <a:p>
            <a:r>
              <a:rPr lang="en-US" altLang="ko-KR" b="1" dirty="0" smtClean="0"/>
              <a:t>Option 1</a:t>
            </a:r>
            <a:r>
              <a:rPr lang="en-US" altLang="ko-KR" dirty="0" smtClean="0"/>
              <a:t>: leaving room for future values</a:t>
            </a:r>
          </a:p>
          <a:p>
            <a:pPr lvl="1"/>
            <a:r>
              <a:rPr lang="en-US" altLang="ko-KR" b="1" dirty="0" smtClean="0">
                <a:solidFill>
                  <a:srgbClr val="002060"/>
                </a:solidFill>
              </a:rPr>
              <a:t>Downside</a:t>
            </a:r>
            <a:r>
              <a:rPr lang="en-US" altLang="ko-KR" dirty="0" smtClean="0"/>
              <a:t>: overestimation of the number of future values will waste bits; underestimation will require re-encoding all values to add additional ones beyond </a:t>
            </a:r>
            <a:r>
              <a:rPr lang="en-US" altLang="ko-KR" smtClean="0"/>
              <a:t>the capacity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r>
              <a:rPr lang="en-US" altLang="ko-KR" b="1" dirty="0" smtClean="0"/>
              <a:t>Option 2</a:t>
            </a:r>
            <a:r>
              <a:rPr lang="en-US" altLang="ko-KR" dirty="0" smtClean="0"/>
              <a:t>: partitioning the domain and creating separate dictionaries for each partition</a:t>
            </a:r>
            <a:r>
              <a:rPr lang="en-US" altLang="ko-KR" b="1" dirty="0" smtClean="0"/>
              <a:t> </a:t>
            </a:r>
            <a:r>
              <a:rPr lang="en-US" altLang="ko-KR" dirty="0" smtClean="0">
                <a:solidFill>
                  <a:srgbClr val="0070C0"/>
                </a:solidFill>
                <a:sym typeface="Symbol" panose="05050102010706020507" pitchFamily="18" charset="2"/>
              </a:rPr>
              <a:t> </a:t>
            </a:r>
            <a:r>
              <a:rPr lang="en-US" altLang="ko-KR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our approach</a:t>
            </a:r>
            <a:endParaRPr lang="en-US" altLang="ko-KR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Upside</a:t>
            </a:r>
            <a:r>
              <a:rPr lang="en-US" altLang="ko-KR" dirty="0" smtClean="0"/>
              <a:t>: the </a:t>
            </a:r>
            <a:r>
              <a:rPr lang="en-US" altLang="ko-KR" dirty="0"/>
              <a:t>impact of </a:t>
            </a:r>
            <a:r>
              <a:rPr lang="en-US" altLang="ko-KR" dirty="0" smtClean="0"/>
              <a:t>adding new </a:t>
            </a:r>
            <a:r>
              <a:rPr lang="en-US" altLang="ko-KR" dirty="0"/>
              <a:t>values can be isolated from the </a:t>
            </a:r>
            <a:r>
              <a:rPr lang="en-US" altLang="ko-KR" dirty="0" smtClean="0"/>
              <a:t>dictionaries </a:t>
            </a:r>
            <a:r>
              <a:rPr lang="en-US" altLang="ko-KR" dirty="0"/>
              <a:t>of any </a:t>
            </a:r>
            <a:r>
              <a:rPr lang="en-US" altLang="ko-KR" dirty="0" smtClean="0"/>
              <a:t>existing partitions</a:t>
            </a:r>
          </a:p>
          <a:p>
            <a:pPr lvl="1"/>
            <a:r>
              <a:rPr lang="en-US" altLang="ko-KR" dirty="0" smtClean="0"/>
              <a:t>New values are simply added to a partition that will be created on the fly, as values arrive</a:t>
            </a:r>
          </a:p>
          <a:p>
            <a:pPr lvl="1"/>
            <a:r>
              <a:rPr lang="en-US" altLang="ko-KR" dirty="0" smtClean="0"/>
              <a:t>We leave the values in that partition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unencoded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4" name="아래쪽 화살표 3"/>
          <p:cNvSpPr/>
          <p:nvPr/>
        </p:nvSpPr>
        <p:spPr>
          <a:xfrm rot="19190097">
            <a:off x="668543" y="3056956"/>
            <a:ext cx="407651" cy="53643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TC010237555[[fn=심플 테마]]</Template>
  <TotalTime>2913</TotalTime>
  <Words>1696</Words>
  <Application>Microsoft Office PowerPoint</Application>
  <PresentationFormat>화면 슬라이드 쇼(4:3)</PresentationFormat>
  <Paragraphs>467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2" baseType="lpstr">
      <vt:lpstr>Times New Roman</vt:lpstr>
      <vt:lpstr>Wingdings</vt:lpstr>
      <vt:lpstr>굴림</vt:lpstr>
      <vt:lpstr>Arial</vt:lpstr>
      <vt:lpstr>Cambria Math</vt:lpstr>
      <vt:lpstr>Symbol</vt:lpstr>
      <vt:lpstr>Tw Cen MT</vt:lpstr>
      <vt:lpstr>Wingdings 3</vt:lpstr>
      <vt:lpstr>맑은 고딕</vt:lpstr>
      <vt:lpstr>New_Simple01</vt:lpstr>
      <vt:lpstr>Joins on Encoded and Partitioned Data  Jae-Gil Lee2* Gopi Attaluri3 Ronald Barber1 Naresh Chainani3 Oliver Draese3 Frederick Ho5 Stratos Idreos4* Min-Soo Kim6* Sam Lightstone3 Guy Lohman1 Konstantinos Morfonios8* Keshava Murthy10* Ippokratis Pandis7* Lin Qiao9* Vijayshankar Raman1 Vincent Kulandai Samy3 Richard Sidle1 Knut Stolze3 Liping Zhang3  1IBM Almaden Research Center 2KAIST, Korea 3IBM Software Group 4Harvard University 5IBM Informix 6DGIST, Korea 7Cloudera 8Oracle 9LinkedIn 10MapR * Work was done while the author was with IBM Almaden Research Center</vt:lpstr>
      <vt:lpstr>Table of Contents</vt:lpstr>
      <vt:lpstr>Blink Project</vt:lpstr>
      <vt:lpstr>Informix Warehouse Accelerator(IWA)</vt:lpstr>
      <vt:lpstr>Main Features Related to Joins</vt:lpstr>
      <vt:lpstr>Hash Joins</vt:lpstr>
      <vt:lpstr>Dictionary Encoding</vt:lpstr>
      <vt:lpstr>Table of Contents</vt:lpstr>
      <vt:lpstr>Updates in Dictionary Encoding</vt:lpstr>
      <vt:lpstr>Frequency Partitioning</vt:lpstr>
      <vt:lpstr>Catch-All Cell (1/2)</vt:lpstr>
      <vt:lpstr>Catch-All Cell (2/2)</vt:lpstr>
      <vt:lpstr>Table of Contents</vt:lpstr>
      <vt:lpstr>Joins on Encoded Values (1/2)</vt:lpstr>
      <vt:lpstr>Joins on Encoded Values (2/2)</vt:lpstr>
      <vt:lpstr>Advantages of Per-Column Encoding</vt:lpstr>
      <vt:lpstr>Better Compression of Skewed Data</vt:lpstr>
      <vt:lpstr>Encoding Translation</vt:lpstr>
      <vt:lpstr>Encoding Translation: DTRANS</vt:lpstr>
      <vt:lpstr>Encoding Translation: FTRANS</vt:lpstr>
      <vt:lpstr>Table of Contents</vt:lpstr>
      <vt:lpstr>On-the-Fly(OTF) Encoding (1/2)</vt:lpstr>
      <vt:lpstr>On-the-Fly(OTF) Encoding (2/2)</vt:lpstr>
      <vt:lpstr>Table of Contents</vt:lpstr>
      <vt:lpstr>Experimental Setting</vt:lpstr>
      <vt:lpstr>Per-Domain vs. Per-Column</vt:lpstr>
      <vt:lpstr>When Does DTRANS Win?</vt:lpstr>
      <vt:lpstr>Summary of the Results</vt:lpstr>
      <vt:lpstr>Table of Contents</vt:lpstr>
      <vt:lpstr>Conclusions</vt:lpstr>
      <vt:lpstr>Blink Refereed Publications</vt:lpstr>
      <vt:lpstr>Thank You! 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 on Encoded Data</dc:title>
  <dc:creator>Jae-Gil Lee</dc:creator>
  <cp:lastModifiedBy>Jae-Gil Lee</cp:lastModifiedBy>
  <cp:revision>125</cp:revision>
  <dcterms:created xsi:type="dcterms:W3CDTF">2014-08-21T01:30:59Z</dcterms:created>
  <dcterms:modified xsi:type="dcterms:W3CDTF">2014-09-02T00:23:47Z</dcterms:modified>
</cp:coreProperties>
</file>