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12" r:id="rId2"/>
    <p:sldId id="443" r:id="rId3"/>
    <p:sldId id="444" r:id="rId4"/>
    <p:sldId id="441" r:id="rId5"/>
    <p:sldId id="445" r:id="rId6"/>
    <p:sldId id="446" r:id="rId7"/>
    <p:sldId id="453" r:id="rId8"/>
    <p:sldId id="451" r:id="rId9"/>
    <p:sldId id="461" r:id="rId10"/>
    <p:sldId id="455" r:id="rId11"/>
    <p:sldId id="456" r:id="rId12"/>
    <p:sldId id="462" r:id="rId13"/>
    <p:sldId id="457" r:id="rId14"/>
    <p:sldId id="458" r:id="rId15"/>
    <p:sldId id="460" r:id="rId16"/>
    <p:sldId id="440" r:id="rId17"/>
  </p:sldIdLst>
  <p:sldSz cx="9144000" cy="6858000" type="screen4x3"/>
  <p:notesSz cx="9926638" cy="6797675"/>
  <p:custDataLst>
    <p:tags r:id="rId20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">
          <p15:clr>
            <a:srgbClr val="A4A3A4"/>
          </p15:clr>
        </p15:guide>
        <p15:guide id="2" orient="horz" pos="2161">
          <p15:clr>
            <a:srgbClr val="A4A3A4"/>
          </p15:clr>
        </p15:guide>
        <p15:guide id="3" pos="2882">
          <p15:clr>
            <a:srgbClr val="A4A3A4"/>
          </p15:clr>
        </p15:guide>
        <p15:guide id="4" pos="5628">
          <p15:clr>
            <a:srgbClr val="A4A3A4"/>
          </p15:clr>
        </p15:guide>
        <p15:guide id="5" pos="169">
          <p15:clr>
            <a:srgbClr val="A4A3A4"/>
          </p15:clr>
        </p15:guide>
        <p15:guide id="6" pos="215">
          <p15:clr>
            <a:srgbClr val="A4A3A4"/>
          </p15:clr>
        </p15:guide>
        <p15:guide id="7" pos="55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8E3"/>
    <a:srgbClr val="F3F0EB"/>
    <a:srgbClr val="F5F2EE"/>
    <a:srgbClr val="F4F1ED"/>
    <a:srgbClr val="F1EFEB"/>
    <a:srgbClr val="EBE8E4"/>
    <a:srgbClr val="F2F0EB"/>
    <a:srgbClr val="F6F3EE"/>
    <a:srgbClr val="ECEAE6"/>
    <a:srgbClr val="F3F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9" autoAdjust="0"/>
    <p:restoredTop sz="95199" autoAdjust="0"/>
  </p:normalViewPr>
  <p:slideViewPr>
    <p:cSldViewPr snapToGrid="0">
      <p:cViewPr varScale="1">
        <p:scale>
          <a:sx n="105" d="100"/>
          <a:sy n="105" d="100"/>
        </p:scale>
        <p:origin x="2148" y="108"/>
      </p:cViewPr>
      <p:guideLst>
        <p:guide orient="horz" pos="134"/>
        <p:guide orient="horz" pos="2161"/>
        <p:guide pos="2882"/>
        <p:guide pos="5628"/>
        <p:guide pos="169"/>
        <p:guide pos="215"/>
        <p:guide pos="5544"/>
      </p:guideLst>
    </p:cSldViewPr>
  </p:slideViewPr>
  <p:notesTextViewPr>
    <p:cViewPr>
      <p:scale>
        <a:sx n="165" d="100"/>
        <a:sy n="165" d="100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72173-C8F4-4F36-8D0B-3F480A304D66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043A7-9FC2-47A1-9D09-F0CDFD363E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4364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F8230-0520-4083-807F-7B220B43BFBD}" type="datetimeFigureOut">
              <a:rPr lang="ko-KR" altLang="en-US" smtClean="0"/>
              <a:pPr/>
              <a:t>2020-11-03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30CEF-DD1E-42F7-A72F-FEF9E199F7A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241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1505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7480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765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6384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1815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i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1016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9339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6541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377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539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5978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8122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6723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9646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baseline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5423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0CEF-DD1E-42F7-A72F-FEF9E199F7AB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168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/>
          <a:stretch/>
        </p:blipFill>
        <p:spPr>
          <a:xfrm flipH="1">
            <a:off x="-14244" y="-44283"/>
            <a:ext cx="9169001" cy="6948000"/>
          </a:xfrm>
          <a:prstGeom prst="rect">
            <a:avLst/>
          </a:prstGeom>
          <a:solidFill>
            <a:srgbClr val="CD3415"/>
          </a:solidFill>
        </p:spPr>
      </p:pic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3460" r="22725"/>
          <a:stretch/>
        </p:blipFill>
        <p:spPr>
          <a:xfrm>
            <a:off x="311972" y="0"/>
            <a:ext cx="8832027" cy="69037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그림 49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/>
          <a:stretch/>
        </p:blipFill>
        <p:spPr>
          <a:xfrm flipH="1">
            <a:off x="-14244" y="-44283"/>
            <a:ext cx="9169001" cy="6948000"/>
          </a:xfrm>
          <a:prstGeom prst="rect">
            <a:avLst/>
          </a:prstGeom>
          <a:solidFill>
            <a:srgbClr val="CD3415"/>
          </a:solidFill>
        </p:spPr>
      </p:pic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r="65993"/>
          <a:stretch/>
        </p:blipFill>
        <p:spPr>
          <a:xfrm>
            <a:off x="0" y="-44283"/>
            <a:ext cx="3969569" cy="69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/>
          <a:stretch/>
        </p:blipFill>
        <p:spPr>
          <a:xfrm flipH="1">
            <a:off x="-14244" y="-44283"/>
            <a:ext cx="9169001" cy="6948000"/>
          </a:xfrm>
          <a:prstGeom prst="rect">
            <a:avLst/>
          </a:prstGeom>
          <a:solidFill>
            <a:srgbClr val="CD3415"/>
          </a:solidFill>
        </p:spPr>
      </p:pic>
    </p:spTree>
    <p:extLst>
      <p:ext uri="{BB962C8B-B14F-4D97-AF65-F5344CB8AC3E}">
        <p14:creationId xmlns:p14="http://schemas.microsoft.com/office/powerpoint/2010/main" val="257964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/>
          <a:stretch/>
        </p:blipFill>
        <p:spPr>
          <a:xfrm flipH="1">
            <a:off x="-14244" y="-44283"/>
            <a:ext cx="9169001" cy="6948000"/>
          </a:xfrm>
          <a:prstGeom prst="rect">
            <a:avLst/>
          </a:prstGeom>
          <a:solidFill>
            <a:srgbClr val="CD3415"/>
          </a:solidFill>
        </p:spPr>
      </p:pic>
      <p:sp>
        <p:nvSpPr>
          <p:cNvPr id="7" name="직사각형 5"/>
          <p:cNvSpPr/>
          <p:nvPr userDrawn="1"/>
        </p:nvSpPr>
        <p:spPr>
          <a:xfrm>
            <a:off x="8182666" y="5761981"/>
            <a:ext cx="616290" cy="1063745"/>
          </a:xfrm>
          <a:custGeom>
            <a:avLst/>
            <a:gdLst/>
            <a:ahLst/>
            <a:cxnLst/>
            <a:rect l="l" t="t" r="r" b="b"/>
            <a:pathLst>
              <a:path w="792088" h="1063745">
                <a:moveTo>
                  <a:pt x="0" y="0"/>
                </a:moveTo>
                <a:lnTo>
                  <a:pt x="792088" y="0"/>
                </a:lnTo>
                <a:lnTo>
                  <a:pt x="792088" y="1063745"/>
                </a:lnTo>
                <a:lnTo>
                  <a:pt x="396044" y="920668"/>
                </a:lnTo>
                <a:lnTo>
                  <a:pt x="0" y="1063745"/>
                </a:lnTo>
                <a:close/>
              </a:path>
            </a:pathLst>
          </a:custGeom>
          <a:solidFill>
            <a:srgbClr val="4AACC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45"/>
          <a:stretch/>
        </p:blipFill>
        <p:spPr>
          <a:xfrm>
            <a:off x="-25002" y="-42033"/>
            <a:ext cx="9169001" cy="694575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352429" y="138807"/>
            <a:ext cx="1258459" cy="54000"/>
          </a:xfrm>
          <a:prstGeom prst="rect">
            <a:avLst/>
          </a:prstGeom>
          <a:pattFill prst="dkUpDiag">
            <a:fgClr>
              <a:srgbClr val="4AACC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6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/>
          <a:stretch/>
        </p:blipFill>
        <p:spPr>
          <a:xfrm flipH="1">
            <a:off x="-14244" y="-44283"/>
            <a:ext cx="9169001" cy="6948000"/>
          </a:xfrm>
          <a:prstGeom prst="rect">
            <a:avLst/>
          </a:prstGeom>
          <a:solidFill>
            <a:srgbClr val="CD3415"/>
          </a:solidFill>
        </p:spPr>
      </p:pic>
      <p:sp>
        <p:nvSpPr>
          <p:cNvPr id="5" name="직사각형 5"/>
          <p:cNvSpPr/>
          <p:nvPr userDrawn="1"/>
        </p:nvSpPr>
        <p:spPr>
          <a:xfrm>
            <a:off x="8182666" y="5761981"/>
            <a:ext cx="616290" cy="1063745"/>
          </a:xfrm>
          <a:custGeom>
            <a:avLst/>
            <a:gdLst/>
            <a:ahLst/>
            <a:cxnLst/>
            <a:rect l="l" t="t" r="r" b="b"/>
            <a:pathLst>
              <a:path w="792088" h="1063745">
                <a:moveTo>
                  <a:pt x="0" y="0"/>
                </a:moveTo>
                <a:lnTo>
                  <a:pt x="792088" y="0"/>
                </a:lnTo>
                <a:lnTo>
                  <a:pt x="792088" y="1063745"/>
                </a:lnTo>
                <a:lnTo>
                  <a:pt x="396044" y="920668"/>
                </a:lnTo>
                <a:lnTo>
                  <a:pt x="0" y="1063745"/>
                </a:lnTo>
                <a:close/>
              </a:path>
            </a:pathLst>
          </a:custGeom>
          <a:solidFill>
            <a:srgbClr val="4AACC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45"/>
          <a:stretch/>
        </p:blipFill>
        <p:spPr>
          <a:xfrm>
            <a:off x="-25001" y="-44283"/>
            <a:ext cx="9169001" cy="6945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/>
          <a:stretch/>
        </p:blipFill>
        <p:spPr>
          <a:xfrm flipH="1">
            <a:off x="-14244" y="-44283"/>
            <a:ext cx="9169001" cy="6948000"/>
          </a:xfrm>
          <a:prstGeom prst="rect">
            <a:avLst/>
          </a:prstGeom>
          <a:solidFill>
            <a:srgbClr val="CD3415"/>
          </a:solidFill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58"/>
          <a:stretch/>
        </p:blipFill>
        <p:spPr>
          <a:xfrm>
            <a:off x="-25001" y="-44283"/>
            <a:ext cx="9179758" cy="69457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2" r:id="rId3"/>
    <p:sldLayoutId id="2147483673" r:id="rId4"/>
    <p:sldLayoutId id="2147483665" r:id="rId5"/>
    <p:sldLayoutId id="2147483671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7" t="3777" r="5252" b="72365"/>
          <a:stretch/>
        </p:blipFill>
        <p:spPr>
          <a:xfrm>
            <a:off x="7895917" y="280984"/>
            <a:ext cx="1154636" cy="1054760"/>
          </a:xfrm>
          <a:prstGeom prst="rect">
            <a:avLst/>
          </a:prstGeom>
        </p:spPr>
      </p:pic>
      <p:sp>
        <p:nvSpPr>
          <p:cNvPr id="47" name="직사각형 46"/>
          <p:cNvSpPr/>
          <p:nvPr/>
        </p:nvSpPr>
        <p:spPr>
          <a:xfrm>
            <a:off x="932164" y="3472275"/>
            <a:ext cx="6222261" cy="94890"/>
          </a:xfrm>
          <a:prstGeom prst="rect">
            <a:avLst/>
          </a:prstGeom>
          <a:pattFill prst="dkUpDiag">
            <a:fgClr>
              <a:schemeClr val="tx1">
                <a:lumMod val="75000"/>
                <a:lumOff val="2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Rectangle 43"/>
          <p:cNvSpPr>
            <a:spLocks noChangeArrowheads="1"/>
          </p:cNvSpPr>
          <p:nvPr/>
        </p:nvSpPr>
        <p:spPr bwMode="auto">
          <a:xfrm>
            <a:off x="932165" y="4414348"/>
            <a:ext cx="732029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ko-KR" sz="24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Hwanjun</a:t>
            </a:r>
            <a:r>
              <a:rPr lang="en-US" altLang="ko-KR" sz="24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Song (PhD Student, KAIST), </a:t>
            </a:r>
            <a:b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</a:br>
            <a:r>
              <a:rPr lang="en-US" altLang="ko-KR" sz="2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Minseok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Kim (KAIST), </a:t>
            </a:r>
            <a:r>
              <a:rPr lang="en-US" altLang="ko-KR" sz="20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Sundong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Kim (IBS), and Jae-Gil Lee (KAIST)</a:t>
            </a:r>
          </a:p>
        </p:txBody>
      </p:sp>
      <p:sp>
        <p:nvSpPr>
          <p:cNvPr id="49" name="직사각형 48"/>
          <p:cNvSpPr/>
          <p:nvPr/>
        </p:nvSpPr>
        <p:spPr>
          <a:xfrm>
            <a:off x="831345" y="2289992"/>
            <a:ext cx="821920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Carpe diem: Seize the Samples “at the Moment” for Adaptive Batch Selection</a:t>
            </a: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831345" y="1008651"/>
            <a:ext cx="60461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CIKM (Full Research Paper)</a:t>
            </a:r>
            <a:endParaRPr lang="en-US" altLang="ko-KR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9635" y="5317548"/>
            <a:ext cx="1426848" cy="142684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2855" y="5288051"/>
            <a:ext cx="1482939" cy="148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38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5" name="내용 개체 틀 2"/>
              <p:cNvSpPr txBox="1">
                <a:spLocks/>
              </p:cNvSpPr>
              <p:nvPr/>
            </p:nvSpPr>
            <p:spPr>
              <a:xfrm>
                <a:off x="438370" y="1050184"/>
                <a:ext cx="8229600" cy="485772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Quantizing</a:t>
                </a:r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uncertainty </a:t>
                </a:r>
                <a14:m>
                  <m:oMath xmlns:m="http://schemas.openxmlformats.org/officeDocument/2006/math">
                    <m:r>
                      <a:rPr lang="en-US" altLang="ko-KR" sz="24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𝑈</m:t>
                    </m:r>
                    <m:r>
                      <a:rPr lang="en-US" altLang="ko-KR" sz="24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altLang="ko-KR" sz="24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US" altLang="ko-KR" sz="24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into the integer index (0&lt; Index &lt; </a:t>
                </a:r>
                <a:r>
                  <a:rPr lang="en-US" altLang="ko-KR" sz="24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less than the number of samples)</a:t>
                </a:r>
              </a:p>
              <a:p>
                <a:endParaRPr lang="en-US" altLang="ko-KR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altLang="ko-KR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altLang="ko-KR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altLang="ko-KR" sz="1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altLang="ko-KR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Exponentially</a:t>
                </a:r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ko-KR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decaying</a:t>
                </a:r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with the quantized index</a:t>
                </a:r>
                <a:br>
                  <a:rPr lang="en-US" altLang="ko-KR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altLang="ko-KR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(Adopted from Online Batch Selection [ICLR’16])</a:t>
                </a:r>
              </a:p>
              <a:p>
                <a:endParaRPr lang="en-US" altLang="ko-KR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내용 개체 틀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70" y="1050184"/>
                <a:ext cx="8229600" cy="4857720"/>
              </a:xfrm>
              <a:prstGeom prst="rect">
                <a:avLst/>
              </a:prstGeom>
              <a:blipFill>
                <a:blip r:embed="rId3"/>
                <a:stretch>
                  <a:fillRect l="-1037" t="-100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그림 4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528" y="4930825"/>
            <a:ext cx="5837014" cy="962145"/>
          </a:xfrm>
          <a:prstGeom prst="rect">
            <a:avLst/>
          </a:prstGeom>
        </p:spPr>
      </p:pic>
      <p:sp>
        <p:nvSpPr>
          <p:cNvPr id="189" name="Slide Number Placeholder 5"/>
          <p:cNvSpPr txBox="1">
            <a:spLocks/>
          </p:cNvSpPr>
          <p:nvPr/>
        </p:nvSpPr>
        <p:spPr>
          <a:xfrm>
            <a:off x="8227367" y="6477340"/>
            <a:ext cx="517697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8F74E-B4A5-4AC5-9208-5754DED0CF49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48" name="텍스트 개체 틀 2"/>
          <p:cNvSpPr txBox="1">
            <a:spLocks/>
          </p:cNvSpPr>
          <p:nvPr/>
        </p:nvSpPr>
        <p:spPr>
          <a:xfrm>
            <a:off x="367064" y="298602"/>
            <a:ext cx="860491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lnSpc>
                <a:spcPct val="90000"/>
              </a:lnSpc>
              <a:spcBef>
                <a:spcPct val="0"/>
              </a:spcBef>
              <a:tabLst>
                <a:tab pos="177800" algn="l"/>
                <a:tab pos="803275" algn="l"/>
              </a:tabLst>
              <a:defRPr/>
            </a:pP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C2: Sampling Probability</a:t>
            </a:r>
            <a:endParaRPr lang="en-US" altLang="ko-KR" sz="40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cxnSp>
        <p:nvCxnSpPr>
          <p:cNvPr id="5" name="직선 화살표 연결선 4"/>
          <p:cNvCxnSpPr/>
          <p:nvPr/>
        </p:nvCxnSpPr>
        <p:spPr>
          <a:xfrm>
            <a:off x="2039856" y="2449994"/>
            <a:ext cx="3490560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/>
          <p:cNvSpPr/>
          <p:nvPr/>
        </p:nvSpPr>
        <p:spPr>
          <a:xfrm>
            <a:off x="234905" y="2934950"/>
            <a:ext cx="1796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Quantized Index</a:t>
            </a:r>
            <a:endParaRPr lang="ko-KR" altLang="en-US" dirty="0"/>
          </a:p>
        </p:txBody>
      </p:sp>
      <p:cxnSp>
        <p:nvCxnSpPr>
          <p:cNvPr id="8" name="직선 연결선 7"/>
          <p:cNvCxnSpPr/>
          <p:nvPr/>
        </p:nvCxnSpPr>
        <p:spPr>
          <a:xfrm>
            <a:off x="2562563" y="2339846"/>
            <a:ext cx="0" cy="1846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2948099" y="2339846"/>
            <a:ext cx="0" cy="1846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3334446" y="2339846"/>
            <a:ext cx="0" cy="1846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3727147" y="2339846"/>
            <a:ext cx="0" cy="1846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4138097" y="2339846"/>
            <a:ext cx="0" cy="1846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직사각형 12"/>
              <p:cNvSpPr/>
              <p:nvPr/>
            </p:nvSpPr>
            <p:spPr>
              <a:xfrm>
                <a:off x="4359460" y="2955105"/>
                <a:ext cx="394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3" name="직사각형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460" y="2955105"/>
                <a:ext cx="39466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직선 연결선 13"/>
          <p:cNvCxnSpPr/>
          <p:nvPr/>
        </p:nvCxnSpPr>
        <p:spPr>
          <a:xfrm>
            <a:off x="4985198" y="2350356"/>
            <a:ext cx="0" cy="1846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6560732" y="2350356"/>
            <a:ext cx="0" cy="1846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728889" y="2119743"/>
            <a:ext cx="1274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</a:p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직사각형 21"/>
              <p:cNvSpPr/>
              <p:nvPr/>
            </p:nvSpPr>
            <p:spPr>
              <a:xfrm>
                <a:off x="4793613" y="2952723"/>
                <a:ext cx="394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2" name="직사각형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613" y="2952723"/>
                <a:ext cx="3946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직사각형 24"/>
              <p:cNvSpPr/>
              <p:nvPr/>
            </p:nvSpPr>
            <p:spPr>
              <a:xfrm>
                <a:off x="6359920" y="2946562"/>
                <a:ext cx="8443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5" name="직사각형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920" y="2946562"/>
                <a:ext cx="8443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직사각형 25"/>
              <p:cNvSpPr/>
              <p:nvPr/>
            </p:nvSpPr>
            <p:spPr>
              <a:xfrm>
                <a:off x="2728791" y="2946562"/>
                <a:ext cx="394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6" name="직사각형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791" y="2946562"/>
                <a:ext cx="39466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직사각형 26"/>
              <p:cNvSpPr/>
              <p:nvPr/>
            </p:nvSpPr>
            <p:spPr>
              <a:xfrm>
                <a:off x="3135541" y="2957406"/>
                <a:ext cx="394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7" name="직사각형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541" y="2957406"/>
                <a:ext cx="39466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직사각형 27"/>
              <p:cNvSpPr/>
              <p:nvPr/>
            </p:nvSpPr>
            <p:spPr>
              <a:xfrm>
                <a:off x="3536773" y="2967129"/>
                <a:ext cx="394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8" name="직사각형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773" y="2967129"/>
                <a:ext cx="39466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직사각형 29"/>
              <p:cNvSpPr/>
              <p:nvPr/>
            </p:nvSpPr>
            <p:spPr>
              <a:xfrm>
                <a:off x="3945753" y="2965105"/>
                <a:ext cx="394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0" name="직사각형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753" y="2965105"/>
                <a:ext cx="39466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직사각형 31"/>
              <p:cNvSpPr/>
              <p:nvPr/>
            </p:nvSpPr>
            <p:spPr>
              <a:xfrm>
                <a:off x="2339649" y="2957406"/>
                <a:ext cx="394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2" name="직사각형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649" y="2957406"/>
                <a:ext cx="39466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직선 화살표 연결선 32"/>
          <p:cNvCxnSpPr/>
          <p:nvPr/>
        </p:nvCxnSpPr>
        <p:spPr>
          <a:xfrm>
            <a:off x="6140535" y="2156717"/>
            <a:ext cx="420197" cy="0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33"/>
          <p:cNvSpPr/>
          <p:nvPr/>
        </p:nvSpPr>
        <p:spPr>
          <a:xfrm>
            <a:off x="5008700" y="1931969"/>
            <a:ext cx="1121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Step Size:</a:t>
            </a:r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5435425" y="4895667"/>
            <a:ext cx="1014995" cy="304643"/>
          </a:xfrm>
          <a:prstGeom prst="rect">
            <a:avLst/>
          </a:prstGeom>
          <a:solidFill>
            <a:srgbClr val="0070C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6871773" y="4531560"/>
            <a:ext cx="1796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Quantized Index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38" name="자유형 37"/>
          <p:cNvSpPr/>
          <p:nvPr/>
        </p:nvSpPr>
        <p:spPr>
          <a:xfrm>
            <a:off x="6047697" y="4723178"/>
            <a:ext cx="851338" cy="273269"/>
          </a:xfrm>
          <a:custGeom>
            <a:avLst/>
            <a:gdLst>
              <a:gd name="connsiteX0" fmla="*/ 851338 w 851338"/>
              <a:gd name="connsiteY0" fmla="*/ 0 h 273269"/>
              <a:gd name="connsiteX1" fmla="*/ 157655 w 851338"/>
              <a:gd name="connsiteY1" fmla="*/ 52552 h 273269"/>
              <a:gd name="connsiteX2" fmla="*/ 0 w 851338"/>
              <a:gd name="connsiteY2" fmla="*/ 273269 h 27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1338" h="273269">
                <a:moveTo>
                  <a:pt x="851338" y="0"/>
                </a:moveTo>
                <a:cubicBezTo>
                  <a:pt x="575441" y="3503"/>
                  <a:pt x="299545" y="7007"/>
                  <a:pt x="157655" y="52552"/>
                </a:cubicBezTo>
                <a:cubicBezTo>
                  <a:pt x="15765" y="98097"/>
                  <a:pt x="7882" y="185683"/>
                  <a:pt x="0" y="273269"/>
                </a:cubicBezTo>
              </a:path>
            </a:pathLst>
          </a:custGeom>
          <a:noFill/>
          <a:ln w="12700" cmpd="sng">
            <a:solidFill>
              <a:srgbClr val="0070C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3278146" y="5032853"/>
            <a:ext cx="2155403" cy="344077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1760050" y="4433857"/>
            <a:ext cx="2916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>
                    <a:alpha val="8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Exponential decaying factor</a:t>
            </a:r>
            <a:endParaRPr lang="ko-KR" altLang="en-US" dirty="0">
              <a:solidFill>
                <a:srgbClr val="FF0000">
                  <a:alpha val="80000"/>
                </a:srgbClr>
              </a:solidFill>
            </a:endParaRPr>
          </a:p>
        </p:txBody>
      </p:sp>
      <p:sp>
        <p:nvSpPr>
          <p:cNvPr id="41" name="자유형 40"/>
          <p:cNvSpPr/>
          <p:nvPr/>
        </p:nvSpPr>
        <p:spPr>
          <a:xfrm>
            <a:off x="3851035" y="4796753"/>
            <a:ext cx="73573" cy="252249"/>
          </a:xfrm>
          <a:custGeom>
            <a:avLst/>
            <a:gdLst>
              <a:gd name="connsiteX0" fmla="*/ 0 w 73573"/>
              <a:gd name="connsiteY0" fmla="*/ 0 h 252249"/>
              <a:gd name="connsiteX1" fmla="*/ 21021 w 73573"/>
              <a:gd name="connsiteY1" fmla="*/ 105104 h 252249"/>
              <a:gd name="connsiteX2" fmla="*/ 73573 w 73573"/>
              <a:gd name="connsiteY2" fmla="*/ 252249 h 25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573" h="252249">
                <a:moveTo>
                  <a:pt x="0" y="0"/>
                </a:moveTo>
                <a:cubicBezTo>
                  <a:pt x="4379" y="31531"/>
                  <a:pt x="8759" y="63063"/>
                  <a:pt x="21021" y="105104"/>
                </a:cubicBezTo>
                <a:cubicBezTo>
                  <a:pt x="33283" y="147145"/>
                  <a:pt x="53428" y="199697"/>
                  <a:pt x="73573" y="252249"/>
                </a:cubicBezTo>
              </a:path>
            </a:pathLst>
          </a:custGeom>
          <a:noFill/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2886254" y="5441157"/>
            <a:ext cx="3985519" cy="432344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6341647" y="5887887"/>
            <a:ext cx="2169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Normalization Term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자유형 43"/>
          <p:cNvSpPr/>
          <p:nvPr/>
        </p:nvSpPr>
        <p:spPr>
          <a:xfrm>
            <a:off x="5532689" y="5768032"/>
            <a:ext cx="830319" cy="346841"/>
          </a:xfrm>
          <a:custGeom>
            <a:avLst/>
            <a:gdLst>
              <a:gd name="connsiteX0" fmla="*/ 830319 w 830319"/>
              <a:gd name="connsiteY0" fmla="*/ 346841 h 346841"/>
              <a:gd name="connsiteX1" fmla="*/ 136636 w 830319"/>
              <a:gd name="connsiteY1" fmla="*/ 262759 h 346841"/>
              <a:gd name="connsiteX2" fmla="*/ 1 w 830319"/>
              <a:gd name="connsiteY2" fmla="*/ 0 h 346841"/>
              <a:gd name="connsiteX3" fmla="*/ 1 w 830319"/>
              <a:gd name="connsiteY3" fmla="*/ 0 h 34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319" h="346841">
                <a:moveTo>
                  <a:pt x="830319" y="346841"/>
                </a:moveTo>
                <a:cubicBezTo>
                  <a:pt x="552670" y="333703"/>
                  <a:pt x="275022" y="320566"/>
                  <a:pt x="136636" y="262759"/>
                </a:cubicBezTo>
                <a:cubicBezTo>
                  <a:pt x="-1750" y="204952"/>
                  <a:pt x="1" y="0"/>
                  <a:pt x="1" y="0"/>
                </a:cubicBezTo>
                <a:lnTo>
                  <a:pt x="1" y="0"/>
                </a:lnTo>
              </a:path>
            </a:pathLst>
          </a:custGeom>
          <a:noFill/>
          <a:ln w="127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직선 연결선 48"/>
          <p:cNvCxnSpPr/>
          <p:nvPr/>
        </p:nvCxnSpPr>
        <p:spPr>
          <a:xfrm>
            <a:off x="4553170" y="2353239"/>
            <a:ext cx="0" cy="1846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직사각형 49"/>
              <p:cNvSpPr/>
              <p:nvPr/>
            </p:nvSpPr>
            <p:spPr>
              <a:xfrm>
                <a:off x="5493765" y="2187250"/>
                <a:ext cx="4395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0" name="직사각형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765" y="2187250"/>
                <a:ext cx="43954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직선 화살표 연결선 50"/>
          <p:cNvCxnSpPr/>
          <p:nvPr/>
        </p:nvCxnSpPr>
        <p:spPr>
          <a:xfrm>
            <a:off x="5952452" y="2449994"/>
            <a:ext cx="1163572" cy="0"/>
          </a:xfrm>
          <a:prstGeom prst="straightConnector1">
            <a:avLst/>
          </a:prstGeom>
          <a:ln w="15875">
            <a:solidFill>
              <a:schemeClr val="tx1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/>
          <p:nvPr/>
        </p:nvCxnSpPr>
        <p:spPr>
          <a:xfrm>
            <a:off x="6181457" y="2357661"/>
            <a:ext cx="0" cy="1846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직사각형 53"/>
          <p:cNvSpPr/>
          <p:nvPr/>
        </p:nvSpPr>
        <p:spPr>
          <a:xfrm>
            <a:off x="7241125" y="2119743"/>
            <a:ext cx="1274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</a:p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직사각형 54"/>
              <p:cNvSpPr/>
              <p:nvPr/>
            </p:nvSpPr>
            <p:spPr>
              <a:xfrm>
                <a:off x="5619076" y="2953689"/>
                <a:ext cx="8443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5" name="직사각형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076" y="2953689"/>
                <a:ext cx="84433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직사각형 55"/>
              <p:cNvSpPr/>
              <p:nvPr/>
            </p:nvSpPr>
            <p:spPr>
              <a:xfrm>
                <a:off x="5172961" y="2890335"/>
                <a:ext cx="4395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6" name="직사각형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961" y="2890335"/>
                <a:ext cx="43954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3193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 Placeholder 5"/>
          <p:cNvSpPr txBox="1">
            <a:spLocks/>
          </p:cNvSpPr>
          <p:nvPr/>
        </p:nvSpPr>
        <p:spPr>
          <a:xfrm>
            <a:off x="8227367" y="6477340"/>
            <a:ext cx="517697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8F74E-B4A5-4AC5-9208-5754DED0CF49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48" name="텍스트 개체 틀 2"/>
          <p:cNvSpPr txBox="1">
            <a:spLocks/>
          </p:cNvSpPr>
          <p:nvPr/>
        </p:nvSpPr>
        <p:spPr>
          <a:xfrm>
            <a:off x="367064" y="298602"/>
            <a:ext cx="860491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lnSpc>
                <a:spcPct val="90000"/>
              </a:lnSpc>
              <a:spcBef>
                <a:spcPct val="0"/>
              </a:spcBef>
              <a:tabLst>
                <a:tab pos="177800" algn="l"/>
                <a:tab pos="803275" algn="l"/>
              </a:tabLst>
              <a:defRPr/>
            </a:pP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Decaying Selection Pressure</a:t>
            </a:r>
            <a:endParaRPr lang="en-US" altLang="ko-KR" sz="40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2"/>
              <p:cNvSpPr txBox="1">
                <a:spLocks/>
              </p:cNvSpPr>
              <p:nvPr/>
            </p:nvSpPr>
            <p:spPr>
              <a:xfrm>
                <a:off x="438370" y="1050184"/>
                <a:ext cx="8306694" cy="505185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Highlighting only some part of training data exacerbates the </a:t>
                </a:r>
                <a:r>
                  <a:rPr lang="en-US" altLang="ko-KR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overfitting</a:t>
                </a:r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ko-KR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problem</a:t>
                </a:r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 a late stage of training</a:t>
                </a:r>
              </a:p>
              <a:p>
                <a:endParaRPr lang="en-US" altLang="ko-KR" sz="1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Decaying the </a:t>
                </a:r>
                <a:r>
                  <a:rPr lang="en-US" altLang="ko-KR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selection pressure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ko-KR" sz="24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ko-KR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ko-KR" alt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ko-KR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1) </a:t>
                </a:r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to include </a:t>
                </a:r>
                <a:r>
                  <a:rPr lang="en-US" altLang="ko-KR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more</a:t>
                </a:r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training samples as the training progresses</a:t>
                </a:r>
              </a:p>
              <a:p>
                <a:endParaRPr lang="en-US" altLang="ko-KR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altLang="ko-KR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altLang="ko-KR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altLang="ko-KR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/>
                <a:r>
                  <a:rPr lang="en-US" altLang="ko-KR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pressure affects the probability gap between </a:t>
                </a:r>
                <a:r>
                  <a:rPr lang="en-US" altLang="ko-KR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most </a:t>
                </a:r>
                <a:r>
                  <a:rPr lang="en-US" altLang="ko-KR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</a:t>
                </a:r>
                <a:r>
                  <a:rPr lang="en-US" altLang="ko-KR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least </a:t>
                </a:r>
                <a:r>
                  <a:rPr lang="en-US" altLang="ko-KR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uncertain samples</a:t>
                </a:r>
              </a:p>
              <a:p>
                <a:pPr lvl="1"/>
                <a:endParaRPr lang="en-US" altLang="ko-KR" sz="1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altLang="ko-KR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Adaptive sampling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&gt;1, but random sampling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=1</a:t>
                </a:r>
                <a:endParaRPr lang="en-US" altLang="ko-KR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514350" indent="-457200">
                  <a:buFont typeface="+mj-lt"/>
                  <a:buAutoNum type="arabicPeriod"/>
                </a:pPr>
                <a:endParaRPr lang="en-US" altLang="ko-KR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내용 개체 틀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70" y="1050184"/>
                <a:ext cx="8306694" cy="5051852"/>
              </a:xfrm>
              <a:prstGeom prst="rect">
                <a:avLst/>
              </a:prstGeom>
              <a:blipFill>
                <a:blip r:embed="rId3"/>
                <a:stretch>
                  <a:fillRect l="-1027" t="-965" r="-16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3309" y="3367884"/>
            <a:ext cx="5837014" cy="962145"/>
          </a:xfrm>
          <a:prstGeom prst="rect">
            <a:avLst/>
          </a:prstGeom>
        </p:spPr>
      </p:pic>
      <p:sp>
        <p:nvSpPr>
          <p:cNvPr id="2" name="타원 1"/>
          <p:cNvSpPr/>
          <p:nvPr/>
        </p:nvSpPr>
        <p:spPr>
          <a:xfrm>
            <a:off x="5069940" y="3467468"/>
            <a:ext cx="316871" cy="298764"/>
          </a:xfrm>
          <a:prstGeom prst="ellipse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자유형 2"/>
          <p:cNvSpPr/>
          <p:nvPr/>
        </p:nvSpPr>
        <p:spPr>
          <a:xfrm>
            <a:off x="5332491" y="2652660"/>
            <a:ext cx="335536" cy="715224"/>
          </a:xfrm>
          <a:custGeom>
            <a:avLst/>
            <a:gdLst>
              <a:gd name="connsiteX0" fmla="*/ 63374 w 335536"/>
              <a:gd name="connsiteY0" fmla="*/ 0 h 715224"/>
              <a:gd name="connsiteX1" fmla="*/ 334978 w 335536"/>
              <a:gd name="connsiteY1" fmla="*/ 353085 h 715224"/>
              <a:gd name="connsiteX2" fmla="*/ 0 w 335536"/>
              <a:gd name="connsiteY2" fmla="*/ 715224 h 71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536" h="715224">
                <a:moveTo>
                  <a:pt x="63374" y="0"/>
                </a:moveTo>
                <a:cubicBezTo>
                  <a:pt x="204457" y="116940"/>
                  <a:pt x="345540" y="233881"/>
                  <a:pt x="334978" y="353085"/>
                </a:cubicBezTo>
                <a:cubicBezTo>
                  <a:pt x="324416" y="472289"/>
                  <a:pt x="162208" y="593756"/>
                  <a:pt x="0" y="715224"/>
                </a:cubicBezTo>
              </a:path>
            </a:pathLst>
          </a:custGeom>
          <a:noFill/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1379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 Placeholder 5"/>
          <p:cNvSpPr txBox="1">
            <a:spLocks/>
          </p:cNvSpPr>
          <p:nvPr/>
        </p:nvSpPr>
        <p:spPr>
          <a:xfrm>
            <a:off x="8227367" y="6477340"/>
            <a:ext cx="517697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8F74E-B4A5-4AC5-9208-5754DED0CF49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48" name="텍스트 개체 틀 2"/>
          <p:cNvSpPr txBox="1">
            <a:spLocks/>
          </p:cNvSpPr>
          <p:nvPr/>
        </p:nvSpPr>
        <p:spPr>
          <a:xfrm>
            <a:off x="367064" y="298602"/>
            <a:ext cx="860491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lnSpc>
                <a:spcPct val="90000"/>
              </a:lnSpc>
              <a:spcBef>
                <a:spcPct val="0"/>
              </a:spcBef>
              <a:tabLst>
                <a:tab pos="177800" algn="l"/>
                <a:tab pos="803275" algn="l"/>
              </a:tabLst>
              <a:defRPr/>
            </a:pP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Experimental Configuration</a:t>
            </a:r>
            <a:endParaRPr lang="en-US" altLang="ko-KR" sz="40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38369" y="1050183"/>
            <a:ext cx="8379705" cy="516049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Trained </a:t>
            </a:r>
            <a:r>
              <a:rPr lang="en-US" altLang="ko-KR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DenseNet</a:t>
            </a:r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 for the two independent tasks </a:t>
            </a:r>
            <a:r>
              <a:rPr lang="en-US" altLang="ko-KR" sz="2400" b="1" dirty="0">
                <a:latin typeface="Cambria" panose="02040503050406030204" pitchFamily="18" charset="0"/>
                <a:ea typeface="Cambria" panose="02040503050406030204" pitchFamily="18" charset="0"/>
              </a:rPr>
              <a:t>(1) image classification </a:t>
            </a:r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en-US" altLang="ko-KR" sz="2400" b="1" dirty="0">
                <a:latin typeface="Cambria" panose="02040503050406030204" pitchFamily="18" charset="0"/>
                <a:ea typeface="Cambria" panose="02040503050406030204" pitchFamily="18" charset="0"/>
              </a:rPr>
              <a:t> (2) fine tuning </a:t>
            </a:r>
          </a:p>
          <a:p>
            <a:endParaRPr lang="en-US" altLang="ko-KR" sz="1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Used </a:t>
            </a:r>
            <a:r>
              <a:rPr lang="en-US" altLang="ko-KR" sz="2400" b="1" dirty="0">
                <a:latin typeface="Cambria" panose="02040503050406030204" pitchFamily="18" charset="0"/>
                <a:ea typeface="Cambria" panose="02040503050406030204" pitchFamily="18" charset="0"/>
              </a:rPr>
              <a:t>five</a:t>
            </a:r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 benchmark datasets for the two tasks</a:t>
            </a:r>
          </a:p>
          <a:p>
            <a:pPr lvl="1"/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Classification: MNIST, CIFAR-10, and CIFAR-100</a:t>
            </a:r>
          </a:p>
          <a:p>
            <a:pPr lvl="1"/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Fine tuning: MIT-67 and FOOD-100</a:t>
            </a:r>
          </a:p>
          <a:p>
            <a:pPr marL="0" indent="0">
              <a:buNone/>
            </a:pPr>
            <a:endParaRPr lang="en-US" altLang="ko-KR" sz="1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Compared </a:t>
            </a:r>
            <a:r>
              <a:rPr lang="en-US" altLang="ko-KR" sz="2400" b="1" dirty="0">
                <a:latin typeface="Cambria" panose="02040503050406030204" pitchFamily="18" charset="0"/>
                <a:ea typeface="Cambria" panose="02040503050406030204" pitchFamily="18" charset="0"/>
              </a:rPr>
              <a:t>four</a:t>
            </a:r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 batch selection algorithms</a:t>
            </a:r>
          </a:p>
          <a:p>
            <a:pPr lvl="1"/>
            <a:r>
              <a:rPr lang="en-US" altLang="ko-KR" sz="2000" i="1" dirty="0">
                <a:latin typeface="Cambria" panose="02040503050406030204" pitchFamily="18" charset="0"/>
                <a:ea typeface="Cambria" panose="02040503050406030204" pitchFamily="18" charset="0"/>
              </a:rPr>
              <a:t>Random Batch 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(Baseline)</a:t>
            </a:r>
          </a:p>
          <a:p>
            <a:pPr lvl="1"/>
            <a:r>
              <a:rPr lang="en-US" altLang="ko-KR" sz="2000" i="1" dirty="0">
                <a:latin typeface="Cambria" panose="02040503050406030204" pitchFamily="18" charset="0"/>
                <a:ea typeface="Cambria" panose="02040503050406030204" pitchFamily="18" charset="0"/>
              </a:rPr>
              <a:t>Online Batch: 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Hardness-based method</a:t>
            </a:r>
          </a:p>
          <a:p>
            <a:pPr lvl="1"/>
            <a:r>
              <a:rPr lang="en-US" altLang="ko-KR" sz="2000" i="1" dirty="0">
                <a:latin typeface="Cambria" panose="02040503050406030204" pitchFamily="18" charset="0"/>
                <a:ea typeface="Cambria" panose="02040503050406030204" pitchFamily="18" charset="0"/>
              </a:rPr>
              <a:t>Active Bias: 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Uncertainty-based method using a growing window</a:t>
            </a:r>
          </a:p>
          <a:p>
            <a:pPr lvl="1"/>
            <a:r>
              <a:rPr lang="en-US" altLang="ko-KR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Recency</a:t>
            </a:r>
            <a:r>
              <a:rPr lang="en-US" altLang="ko-KR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Bias </a:t>
            </a:r>
            <a:r>
              <a:rPr lang="en-US" altLang="ko-KR" sz="2000" b="1" dirty="0">
                <a:latin typeface="Cambria" panose="02040503050406030204" pitchFamily="18" charset="0"/>
                <a:ea typeface="Cambria" panose="02040503050406030204" pitchFamily="18" charset="0"/>
              </a:rPr>
              <a:t>(Ours)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: Uncertainty-based using a sliding window</a:t>
            </a:r>
          </a:p>
        </p:txBody>
      </p:sp>
    </p:spTree>
    <p:extLst>
      <p:ext uri="{BB962C8B-B14F-4D97-AF65-F5344CB8AC3E}">
        <p14:creationId xmlns:p14="http://schemas.microsoft.com/office/powerpoint/2010/main" val="4100186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 Placeholder 5"/>
          <p:cNvSpPr txBox="1">
            <a:spLocks/>
          </p:cNvSpPr>
          <p:nvPr/>
        </p:nvSpPr>
        <p:spPr>
          <a:xfrm>
            <a:off x="8227367" y="6477340"/>
            <a:ext cx="517697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8F74E-B4A5-4AC5-9208-5754DED0CF49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48" name="텍스트 개체 틀 2"/>
          <p:cNvSpPr txBox="1">
            <a:spLocks/>
          </p:cNvSpPr>
          <p:nvPr/>
        </p:nvSpPr>
        <p:spPr>
          <a:xfrm>
            <a:off x="367064" y="298602"/>
            <a:ext cx="860491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lnSpc>
                <a:spcPct val="90000"/>
              </a:lnSpc>
              <a:spcBef>
                <a:spcPct val="0"/>
              </a:spcBef>
              <a:tabLst>
                <a:tab pos="177800" algn="l"/>
                <a:tab pos="803275" algn="l"/>
              </a:tabLst>
              <a:defRPr/>
            </a:pP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Task I: Image Classification</a:t>
            </a:r>
            <a:endParaRPr lang="en-US" altLang="ko-KR" sz="40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0" name="내용 개체 틀 2"/>
          <p:cNvSpPr txBox="1">
            <a:spLocks/>
          </p:cNvSpPr>
          <p:nvPr/>
        </p:nvSpPr>
        <p:spPr>
          <a:xfrm>
            <a:off x="438370" y="1304343"/>
            <a:ext cx="8306694" cy="48643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Convergence curves of training loss (training speed)</a:t>
            </a:r>
          </a:p>
          <a:p>
            <a:endParaRPr lang="en-US" altLang="ko-K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ko-K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ko-K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ko-K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altLang="ko-K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altLang="ko-K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Convergence curves of test error (generalization)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771" y="952604"/>
            <a:ext cx="7273892" cy="31222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81" y="1711594"/>
            <a:ext cx="8889502" cy="1994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4525" y="2116078"/>
            <a:ext cx="10038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Slowing down</a:t>
            </a:r>
            <a:endParaRPr lang="ko-KR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8700" y="1985273"/>
            <a:ext cx="10038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Slowing down</a:t>
            </a:r>
            <a:endParaRPr lang="ko-KR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25466" y="2123058"/>
            <a:ext cx="10038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Slowing down</a:t>
            </a:r>
            <a:endParaRPr lang="ko-KR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직선 화살표 연결선 4"/>
          <p:cNvCxnSpPr>
            <a:stCxn id="3" idx="2"/>
          </p:cNvCxnSpPr>
          <p:nvPr/>
        </p:nvCxnSpPr>
        <p:spPr>
          <a:xfrm flipH="1">
            <a:off x="2416425" y="2377688"/>
            <a:ext cx="1" cy="132090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 flipH="1">
            <a:off x="5410200" y="2253863"/>
            <a:ext cx="16127" cy="189870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H="1">
            <a:off x="8286750" y="2377688"/>
            <a:ext cx="22478" cy="223211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81" y="4196281"/>
            <a:ext cx="8844815" cy="1972430"/>
          </a:xfrm>
          <a:prstGeom prst="rect">
            <a:avLst/>
          </a:prstGeom>
        </p:spPr>
      </p:pic>
      <p:cxnSp>
        <p:nvCxnSpPr>
          <p:cNvPr id="22" name="직선 화살표 연결선 21"/>
          <p:cNvCxnSpPr/>
          <p:nvPr/>
        </p:nvCxnSpPr>
        <p:spPr>
          <a:xfrm>
            <a:off x="2971800" y="5265420"/>
            <a:ext cx="0" cy="1981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5897880" y="5364480"/>
            <a:ext cx="0" cy="1981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>
            <a:off x="8831580" y="5379720"/>
            <a:ext cx="0" cy="1981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327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 Placeholder 5"/>
          <p:cNvSpPr txBox="1">
            <a:spLocks/>
          </p:cNvSpPr>
          <p:nvPr/>
        </p:nvSpPr>
        <p:spPr>
          <a:xfrm>
            <a:off x="8227367" y="6477340"/>
            <a:ext cx="517697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8F74E-B4A5-4AC5-9208-5754DED0CF49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48" name="텍스트 개체 틀 2"/>
          <p:cNvSpPr txBox="1">
            <a:spLocks/>
          </p:cNvSpPr>
          <p:nvPr/>
        </p:nvSpPr>
        <p:spPr>
          <a:xfrm>
            <a:off x="367064" y="298602"/>
            <a:ext cx="860491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lnSpc>
                <a:spcPct val="90000"/>
              </a:lnSpc>
              <a:spcBef>
                <a:spcPct val="0"/>
              </a:spcBef>
              <a:tabLst>
                <a:tab pos="177800" algn="l"/>
                <a:tab pos="803275" algn="l"/>
              </a:tabLst>
              <a:defRPr/>
            </a:pP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Task II: Fine Tuning</a:t>
            </a:r>
            <a:endParaRPr lang="en-US" altLang="ko-KR" sz="40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38370" y="1304343"/>
            <a:ext cx="8306694" cy="48643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ko-K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ko-K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ko-K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ko-K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altLang="ko-KR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Results on test error </a:t>
            </a:r>
          </a:p>
          <a:p>
            <a:pPr lvl="1"/>
            <a:r>
              <a:rPr lang="en-US" altLang="ko-KR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Recency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2000" i="1" dirty="0">
                <a:latin typeface="Cambria" panose="02040503050406030204" pitchFamily="18" charset="0"/>
                <a:ea typeface="Cambria" panose="02040503050406030204" pitchFamily="18" charset="0"/>
              </a:rPr>
              <a:t>Bias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 reduced the test error by 2.88% and 1.81% in MIT-64 and Food-101, respectively</a:t>
            </a:r>
          </a:p>
          <a:p>
            <a:pPr marL="0" indent="0">
              <a:buNone/>
            </a:pPr>
            <a:endParaRPr lang="en-US" altLang="ko-KR" sz="1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Results on training time (taken to reach the same error)</a:t>
            </a:r>
          </a:p>
          <a:p>
            <a:pPr lvl="1"/>
            <a:r>
              <a:rPr lang="en-US" altLang="ko-KR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Recency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2000" i="1" dirty="0">
                <a:latin typeface="Cambria" panose="02040503050406030204" pitchFamily="18" charset="0"/>
                <a:ea typeface="Cambria" panose="02040503050406030204" pitchFamily="18" charset="0"/>
              </a:rPr>
              <a:t>Bias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 improved the training time by 24.57% and 26.13% in MIT-64 and Food-101, respectively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771" y="1034081"/>
            <a:ext cx="7273892" cy="31222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606" y="1446308"/>
            <a:ext cx="8198221" cy="215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31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 Placeholder 5"/>
          <p:cNvSpPr txBox="1">
            <a:spLocks/>
          </p:cNvSpPr>
          <p:nvPr/>
        </p:nvSpPr>
        <p:spPr>
          <a:xfrm>
            <a:off x="8227367" y="6477340"/>
            <a:ext cx="517697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8F74E-B4A5-4AC5-9208-5754DED0CF49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48" name="텍스트 개체 틀 2"/>
          <p:cNvSpPr txBox="1">
            <a:spLocks/>
          </p:cNvSpPr>
          <p:nvPr/>
        </p:nvSpPr>
        <p:spPr>
          <a:xfrm>
            <a:off x="367064" y="298602"/>
            <a:ext cx="860491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lnSpc>
                <a:spcPct val="90000"/>
              </a:lnSpc>
              <a:spcBef>
                <a:spcPct val="0"/>
              </a:spcBef>
              <a:tabLst>
                <a:tab pos="177800" algn="l"/>
                <a:tab pos="803275" algn="l"/>
              </a:tabLst>
              <a:defRPr/>
            </a:pP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Conclusions</a:t>
            </a:r>
            <a:endParaRPr lang="en-US" altLang="ko-KR" sz="40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07566" y="991251"/>
            <a:ext cx="8645934" cy="510710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Existing methods did not support both (1) fast training and (2) better generalization</a:t>
            </a:r>
          </a:p>
          <a:p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We proposed </a:t>
            </a:r>
            <a:r>
              <a:rPr lang="en-US" altLang="ko-KR" sz="2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Recency</a:t>
            </a:r>
            <a:r>
              <a:rPr lang="en-US" altLang="ko-KR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Bias</a:t>
            </a:r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which supports both of them by emphasizing predictively uncertain samples</a:t>
            </a:r>
          </a:p>
          <a:p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Uncertain samples at the moment are selected with high probability for the next mini-batch</a:t>
            </a:r>
          </a:p>
          <a:p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ko-KR" sz="2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Recency</a:t>
            </a:r>
            <a:r>
              <a:rPr lang="en-US" altLang="ko-KR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Bias </a:t>
            </a:r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indeed</a:t>
            </a:r>
            <a:r>
              <a:rPr lang="en-US" altLang="ko-KR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accelerated the training speed while achieving better generalization</a:t>
            </a:r>
          </a:p>
        </p:txBody>
      </p:sp>
    </p:spTree>
    <p:extLst>
      <p:ext uri="{BB962C8B-B14F-4D97-AF65-F5344CB8AC3E}">
        <p14:creationId xmlns:p14="http://schemas.microsoft.com/office/powerpoint/2010/main" val="4267796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2" t="61154" r="2758" b="4693"/>
          <a:stretch/>
        </p:blipFill>
        <p:spPr>
          <a:xfrm>
            <a:off x="7914676" y="4709410"/>
            <a:ext cx="1064163" cy="1671675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1357147" y="4127803"/>
            <a:ext cx="4968000" cy="90000"/>
          </a:xfrm>
          <a:prstGeom prst="rect">
            <a:avLst/>
          </a:prstGeom>
          <a:pattFill prst="dkUpDiag">
            <a:fgClr>
              <a:schemeClr val="tx1">
                <a:lumMod val="75000"/>
                <a:lumOff val="2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334529" y="2952805"/>
            <a:ext cx="4195757" cy="997196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6350" h="6350"/>
            </a:sp3d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ko-KR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36319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"/>
          <p:cNvSpPr txBox="1">
            <a:spLocks/>
          </p:cNvSpPr>
          <p:nvPr/>
        </p:nvSpPr>
        <p:spPr>
          <a:xfrm>
            <a:off x="0" y="3070605"/>
            <a:ext cx="9144000" cy="8356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ko-KR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텍스트 개체 틀 1"/>
          <p:cNvSpPr txBox="1">
            <a:spLocks/>
          </p:cNvSpPr>
          <p:nvPr/>
        </p:nvSpPr>
        <p:spPr>
          <a:xfrm>
            <a:off x="0" y="3070604"/>
            <a:ext cx="9144000" cy="8356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  <a:endParaRPr lang="ko-KR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 Placeholder 5"/>
          <p:cNvSpPr txBox="1">
            <a:spLocks/>
          </p:cNvSpPr>
          <p:nvPr/>
        </p:nvSpPr>
        <p:spPr>
          <a:xfrm>
            <a:off x="8227367" y="6477340"/>
            <a:ext cx="517697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8F74E-B4A5-4AC5-9208-5754DED0CF49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31" name="텍스트 개체 틀 2"/>
          <p:cNvSpPr txBox="1">
            <a:spLocks/>
          </p:cNvSpPr>
          <p:nvPr/>
        </p:nvSpPr>
        <p:spPr>
          <a:xfrm>
            <a:off x="367065" y="298602"/>
            <a:ext cx="7636624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lnSpc>
                <a:spcPct val="90000"/>
              </a:lnSpc>
              <a:spcBef>
                <a:spcPct val="0"/>
              </a:spcBef>
              <a:tabLst>
                <a:tab pos="177800" algn="l"/>
                <a:tab pos="803275" algn="l"/>
              </a:tabLst>
              <a:defRPr/>
            </a:pP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Training Deep Neural Networks</a:t>
            </a:r>
          </a:p>
        </p:txBody>
      </p:sp>
      <p:sp>
        <p:nvSpPr>
          <p:cNvPr id="30" name="내용 개체 틀 2"/>
          <p:cNvSpPr txBox="1">
            <a:spLocks/>
          </p:cNvSpPr>
          <p:nvPr/>
        </p:nvSpPr>
        <p:spPr>
          <a:xfrm>
            <a:off x="438370" y="1050184"/>
            <a:ext cx="8229600" cy="48577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Stochastic Gradient Descent (SGD) with mini-batch</a:t>
            </a:r>
          </a:p>
          <a:p>
            <a:endParaRPr lang="en-US" altLang="ko-KR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ko-KR" sz="2400" dirty="0">
              <a:latin typeface="Tomaha"/>
            </a:endParaRPr>
          </a:p>
          <a:p>
            <a:pPr lvl="1"/>
            <a:endParaRPr lang="en-US" altLang="ko-KR" sz="2000" dirty="0">
              <a:latin typeface="Tomaha"/>
            </a:endParaRPr>
          </a:p>
          <a:p>
            <a:pPr marL="0" indent="0">
              <a:buNone/>
            </a:pPr>
            <a:endParaRPr lang="en-US" altLang="ko-KR" sz="2400" dirty="0">
              <a:latin typeface="Tomaha"/>
            </a:endParaRPr>
          </a:p>
          <a:p>
            <a:pPr lvl="1"/>
            <a:endParaRPr lang="en-US" altLang="ko-KR" sz="2000" dirty="0">
              <a:latin typeface="Tomaha"/>
            </a:endParaRPr>
          </a:p>
          <a:p>
            <a:endParaRPr lang="en-US" altLang="ko-KR" sz="2400" b="1" dirty="0">
              <a:latin typeface="Tomaha"/>
            </a:endParaRPr>
          </a:p>
          <a:p>
            <a:endParaRPr lang="en-US" altLang="ko-KR" sz="2400" b="1" dirty="0">
              <a:latin typeface="Tomaha"/>
            </a:endParaRPr>
          </a:p>
          <a:p>
            <a:pPr marL="0" indent="0">
              <a:buNone/>
            </a:pPr>
            <a:endParaRPr lang="en-US" altLang="ko-KR" sz="2400" b="1" dirty="0">
              <a:latin typeface="Tomaha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191715" y="2234433"/>
            <a:ext cx="2228232" cy="1924913"/>
          </a:xfrm>
          <a:prstGeom prst="roundRect">
            <a:avLst/>
          </a:prstGeom>
          <a:noFill/>
          <a:ln w="15875">
            <a:solidFill>
              <a:schemeClr val="tx1"/>
            </a:solidFill>
            <a:tailEnd type="arrow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15"/>
              <p:cNvSpPr txBox="1"/>
              <p:nvPr/>
            </p:nvSpPr>
            <p:spPr>
              <a:xfrm>
                <a:off x="2441771" y="4172046"/>
                <a:ext cx="1748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Training Data </a:t>
                </a:r>
                <a14:m>
                  <m:oMath xmlns:m="http://schemas.openxmlformats.org/officeDocument/2006/math">
                    <m:r>
                      <a:rPr lang="ko-KR" alt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𝒟</m:t>
                    </m:r>
                  </m:oMath>
                </a14:m>
                <a:endParaRPr lang="ko-KR" alt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771" y="4172046"/>
                <a:ext cx="1748492" cy="369332"/>
              </a:xfrm>
              <a:prstGeom prst="rect">
                <a:avLst/>
              </a:prstGeom>
              <a:blipFill>
                <a:blip r:embed="rId3"/>
                <a:stretch>
                  <a:fillRect l="-3147" t="-9836" b="-229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모서리가 둥근 직사각형 25"/>
          <p:cNvSpPr/>
          <p:nvPr/>
        </p:nvSpPr>
        <p:spPr>
          <a:xfrm>
            <a:off x="5906465" y="2803112"/>
            <a:ext cx="1206500" cy="884462"/>
          </a:xfrm>
          <a:prstGeom prst="roundRect">
            <a:avLst/>
          </a:prstGeom>
          <a:noFill/>
          <a:ln w="15875">
            <a:solidFill>
              <a:schemeClr val="tx1"/>
            </a:solidFill>
            <a:tailEnd type="arrow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15"/>
              <p:cNvSpPr txBox="1"/>
              <p:nvPr/>
            </p:nvSpPr>
            <p:spPr>
              <a:xfrm>
                <a:off x="5833813" y="3727598"/>
                <a:ext cx="15442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>
                    <a:latin typeface="Cambria" panose="02040503050406030204" pitchFamily="18" charset="0"/>
                    <a:ea typeface="Cambria" panose="02040503050406030204" pitchFamily="18" charset="0"/>
                  </a:rPr>
                  <a:t>Mini-Batch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ko-KR" altLang="en-US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813" y="3727598"/>
                <a:ext cx="1544269" cy="369332"/>
              </a:xfrm>
              <a:prstGeom prst="rect">
                <a:avLst/>
              </a:prstGeom>
              <a:blipFill>
                <a:blip r:embed="rId4"/>
                <a:stretch>
                  <a:fillRect l="-3557" t="-9836" b="-229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자유형 8"/>
          <p:cNvSpPr/>
          <p:nvPr/>
        </p:nvSpPr>
        <p:spPr>
          <a:xfrm>
            <a:off x="3830015" y="2661695"/>
            <a:ext cx="3048000" cy="393700"/>
          </a:xfrm>
          <a:custGeom>
            <a:avLst/>
            <a:gdLst>
              <a:gd name="connsiteX0" fmla="*/ 0 w 3048000"/>
              <a:gd name="connsiteY0" fmla="*/ 0 h 393700"/>
              <a:gd name="connsiteX1" fmla="*/ 1651000 w 3048000"/>
              <a:gd name="connsiteY1" fmla="*/ 76200 h 393700"/>
              <a:gd name="connsiteX2" fmla="*/ 3048000 w 3048000"/>
              <a:gd name="connsiteY2" fmla="*/ 39370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0" h="393700">
                <a:moveTo>
                  <a:pt x="0" y="0"/>
                </a:moveTo>
                <a:cubicBezTo>
                  <a:pt x="571500" y="5291"/>
                  <a:pt x="1143000" y="10583"/>
                  <a:pt x="1651000" y="76200"/>
                </a:cubicBezTo>
                <a:cubicBezTo>
                  <a:pt x="2159000" y="141817"/>
                  <a:pt x="2603500" y="267758"/>
                  <a:pt x="3048000" y="393700"/>
                </a:cubicBezTo>
              </a:path>
            </a:pathLst>
          </a:custGeom>
          <a:noFill/>
          <a:ln w="15875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자유형 9"/>
          <p:cNvSpPr/>
          <p:nvPr/>
        </p:nvSpPr>
        <p:spPr>
          <a:xfrm>
            <a:off x="2483815" y="3563395"/>
            <a:ext cx="3683000" cy="581148"/>
          </a:xfrm>
          <a:custGeom>
            <a:avLst/>
            <a:gdLst>
              <a:gd name="connsiteX0" fmla="*/ 0 w 3683000"/>
              <a:gd name="connsiteY0" fmla="*/ 304800 h 581148"/>
              <a:gd name="connsiteX1" fmla="*/ 2057400 w 3683000"/>
              <a:gd name="connsiteY1" fmla="*/ 571500 h 581148"/>
              <a:gd name="connsiteX2" fmla="*/ 3683000 w 3683000"/>
              <a:gd name="connsiteY2" fmla="*/ 0 h 58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000" h="581148">
                <a:moveTo>
                  <a:pt x="0" y="304800"/>
                </a:moveTo>
                <a:cubicBezTo>
                  <a:pt x="721783" y="463550"/>
                  <a:pt x="1443567" y="622300"/>
                  <a:pt x="2057400" y="571500"/>
                </a:cubicBezTo>
                <a:cubicBezTo>
                  <a:pt x="2671233" y="520700"/>
                  <a:pt x="3454400" y="65617"/>
                  <a:pt x="3683000" y="0"/>
                </a:cubicBezTo>
              </a:path>
            </a:pathLst>
          </a:custGeom>
          <a:noFill/>
          <a:ln w="15875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자유형 10"/>
          <p:cNvSpPr/>
          <p:nvPr/>
        </p:nvSpPr>
        <p:spPr>
          <a:xfrm>
            <a:off x="2915615" y="3258595"/>
            <a:ext cx="3683000" cy="319148"/>
          </a:xfrm>
          <a:custGeom>
            <a:avLst/>
            <a:gdLst>
              <a:gd name="connsiteX0" fmla="*/ 0 w 3683000"/>
              <a:gd name="connsiteY0" fmla="*/ 0 h 319148"/>
              <a:gd name="connsiteX1" fmla="*/ 1765300 w 3683000"/>
              <a:gd name="connsiteY1" fmla="*/ 317500 h 319148"/>
              <a:gd name="connsiteX2" fmla="*/ 3683000 w 3683000"/>
              <a:gd name="connsiteY2" fmla="*/ 101600 h 319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000" h="319148">
                <a:moveTo>
                  <a:pt x="0" y="0"/>
                </a:moveTo>
                <a:cubicBezTo>
                  <a:pt x="575733" y="150283"/>
                  <a:pt x="1151467" y="300567"/>
                  <a:pt x="1765300" y="317500"/>
                </a:cubicBezTo>
                <a:cubicBezTo>
                  <a:pt x="2379133" y="334433"/>
                  <a:pt x="3031066" y="218016"/>
                  <a:pt x="3683000" y="101600"/>
                </a:cubicBezTo>
              </a:path>
            </a:pathLst>
          </a:custGeom>
          <a:noFill/>
          <a:ln w="15875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자유형 11"/>
          <p:cNvSpPr/>
          <p:nvPr/>
        </p:nvSpPr>
        <p:spPr>
          <a:xfrm>
            <a:off x="2687015" y="2189505"/>
            <a:ext cx="3581400" cy="891290"/>
          </a:xfrm>
          <a:custGeom>
            <a:avLst/>
            <a:gdLst>
              <a:gd name="connsiteX0" fmla="*/ 0 w 3581400"/>
              <a:gd name="connsiteY0" fmla="*/ 421390 h 891290"/>
              <a:gd name="connsiteX1" fmla="*/ 2222500 w 3581400"/>
              <a:gd name="connsiteY1" fmla="*/ 14990 h 891290"/>
              <a:gd name="connsiteX2" fmla="*/ 3581400 w 3581400"/>
              <a:gd name="connsiteY2" fmla="*/ 891290 h 89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1400" h="891290">
                <a:moveTo>
                  <a:pt x="0" y="421390"/>
                </a:moveTo>
                <a:cubicBezTo>
                  <a:pt x="812800" y="179031"/>
                  <a:pt x="1625600" y="-63327"/>
                  <a:pt x="2222500" y="14990"/>
                </a:cubicBezTo>
                <a:cubicBezTo>
                  <a:pt x="2819400" y="93307"/>
                  <a:pt x="3503083" y="715607"/>
                  <a:pt x="3581400" y="891290"/>
                </a:cubicBezTo>
              </a:path>
            </a:pathLst>
          </a:custGeom>
          <a:noFill/>
          <a:ln w="15875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자유형 13"/>
          <p:cNvSpPr/>
          <p:nvPr/>
        </p:nvSpPr>
        <p:spPr>
          <a:xfrm>
            <a:off x="2636215" y="3169007"/>
            <a:ext cx="4203700" cy="394388"/>
          </a:xfrm>
          <a:custGeom>
            <a:avLst/>
            <a:gdLst>
              <a:gd name="connsiteX0" fmla="*/ 0 w 4203700"/>
              <a:gd name="connsiteY0" fmla="*/ 318188 h 394388"/>
              <a:gd name="connsiteX1" fmla="*/ 2260600 w 4203700"/>
              <a:gd name="connsiteY1" fmla="*/ 688 h 394388"/>
              <a:gd name="connsiteX2" fmla="*/ 4203700 w 4203700"/>
              <a:gd name="connsiteY2" fmla="*/ 394388 h 39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3700" h="394388">
                <a:moveTo>
                  <a:pt x="0" y="318188"/>
                </a:moveTo>
                <a:cubicBezTo>
                  <a:pt x="779991" y="153088"/>
                  <a:pt x="1559983" y="-12012"/>
                  <a:pt x="2260600" y="688"/>
                </a:cubicBezTo>
                <a:cubicBezTo>
                  <a:pt x="2961217" y="13388"/>
                  <a:pt x="3582458" y="203888"/>
                  <a:pt x="4203700" y="394388"/>
                </a:cubicBezTo>
              </a:path>
            </a:pathLst>
          </a:custGeom>
          <a:noFill/>
          <a:ln w="15875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15"/>
          <p:cNvSpPr txBox="1"/>
          <p:nvPr/>
        </p:nvSpPr>
        <p:spPr>
          <a:xfrm>
            <a:off x="2536093" y="1689946"/>
            <a:ext cx="445731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altLang="ko-KR" sz="2000" b="1" dirty="0">
                <a:latin typeface="Cambria" panose="02040503050406030204" pitchFamily="18" charset="0"/>
                <a:ea typeface="Cambria" panose="02040503050406030204" pitchFamily="18" charset="0"/>
              </a:rPr>
              <a:t>Randomly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 select mini-batch samples”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35" name="덧셈 기호 34"/>
          <p:cNvSpPr/>
          <p:nvPr/>
        </p:nvSpPr>
        <p:spPr>
          <a:xfrm>
            <a:off x="2455443" y="2455150"/>
            <a:ext cx="361544" cy="360000"/>
          </a:xfrm>
          <a:prstGeom prst="mathPlus">
            <a:avLst/>
          </a:prstGeom>
          <a:noFill/>
          <a:ln w="22225"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덧셈 기호 35"/>
          <p:cNvSpPr/>
          <p:nvPr/>
        </p:nvSpPr>
        <p:spPr>
          <a:xfrm>
            <a:off x="3649243" y="2494705"/>
            <a:ext cx="361544" cy="360000"/>
          </a:xfrm>
          <a:prstGeom prst="mathPlus">
            <a:avLst/>
          </a:prstGeom>
          <a:noFill/>
          <a:ln w="22225"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덧셈 기호 36"/>
          <p:cNvSpPr/>
          <p:nvPr/>
        </p:nvSpPr>
        <p:spPr>
          <a:xfrm>
            <a:off x="2732489" y="3050995"/>
            <a:ext cx="361544" cy="360000"/>
          </a:xfrm>
          <a:prstGeom prst="mathPlus">
            <a:avLst/>
          </a:prstGeom>
          <a:noFill/>
          <a:ln w="22225"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덧셈 기호 37"/>
          <p:cNvSpPr/>
          <p:nvPr/>
        </p:nvSpPr>
        <p:spPr>
          <a:xfrm>
            <a:off x="2455443" y="3310075"/>
            <a:ext cx="361544" cy="360000"/>
          </a:xfrm>
          <a:prstGeom prst="mathPlus">
            <a:avLst/>
          </a:prstGeom>
          <a:noFill/>
          <a:ln w="22225"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덧셈 기호 38"/>
          <p:cNvSpPr/>
          <p:nvPr/>
        </p:nvSpPr>
        <p:spPr>
          <a:xfrm>
            <a:off x="2303043" y="3666314"/>
            <a:ext cx="361544" cy="360000"/>
          </a:xfrm>
          <a:prstGeom prst="mathPlus">
            <a:avLst/>
          </a:prstGeom>
          <a:noFill/>
          <a:ln w="22225"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덧셈 기호 39"/>
          <p:cNvSpPr/>
          <p:nvPr/>
        </p:nvSpPr>
        <p:spPr>
          <a:xfrm>
            <a:off x="3132838" y="3558748"/>
            <a:ext cx="361544" cy="360000"/>
          </a:xfrm>
          <a:prstGeom prst="mathPlus">
            <a:avLst/>
          </a:prstGeom>
          <a:noFill/>
          <a:ln w="12700"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덧셈 기호 40"/>
          <p:cNvSpPr/>
          <p:nvPr/>
        </p:nvSpPr>
        <p:spPr>
          <a:xfrm>
            <a:off x="3595620" y="3688195"/>
            <a:ext cx="361544" cy="360000"/>
          </a:xfrm>
          <a:prstGeom prst="mathPlus">
            <a:avLst/>
          </a:prstGeom>
          <a:noFill/>
          <a:ln w="12700"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덧셈 기호 41"/>
          <p:cNvSpPr/>
          <p:nvPr/>
        </p:nvSpPr>
        <p:spPr>
          <a:xfrm>
            <a:off x="3494373" y="2864828"/>
            <a:ext cx="361544" cy="360000"/>
          </a:xfrm>
          <a:prstGeom prst="mathPlus">
            <a:avLst/>
          </a:prstGeom>
          <a:noFill/>
          <a:ln w="12700"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덧셈 기호 42"/>
          <p:cNvSpPr/>
          <p:nvPr/>
        </p:nvSpPr>
        <p:spPr>
          <a:xfrm>
            <a:off x="2971857" y="2651829"/>
            <a:ext cx="361544" cy="360000"/>
          </a:xfrm>
          <a:prstGeom prst="mathPlus">
            <a:avLst/>
          </a:prstGeom>
          <a:noFill/>
          <a:ln w="12700"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덧셈 기호 43"/>
          <p:cNvSpPr/>
          <p:nvPr/>
        </p:nvSpPr>
        <p:spPr>
          <a:xfrm>
            <a:off x="3947490" y="2819168"/>
            <a:ext cx="361544" cy="360000"/>
          </a:xfrm>
          <a:prstGeom prst="mathPlus">
            <a:avLst/>
          </a:prstGeom>
          <a:noFill/>
          <a:ln w="12700"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덧셈 기호 44"/>
          <p:cNvSpPr/>
          <p:nvPr/>
        </p:nvSpPr>
        <p:spPr>
          <a:xfrm>
            <a:off x="3520081" y="3288929"/>
            <a:ext cx="361544" cy="360000"/>
          </a:xfrm>
          <a:prstGeom prst="mathPlus">
            <a:avLst/>
          </a:prstGeom>
          <a:noFill/>
          <a:ln w="12700"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덧셈 기호 45"/>
          <p:cNvSpPr/>
          <p:nvPr/>
        </p:nvSpPr>
        <p:spPr>
          <a:xfrm>
            <a:off x="2185616" y="2855867"/>
            <a:ext cx="361544" cy="360000"/>
          </a:xfrm>
          <a:prstGeom prst="mathPlus">
            <a:avLst/>
          </a:prstGeom>
          <a:noFill/>
          <a:ln w="12700"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덧셈 기호 46"/>
          <p:cNvSpPr/>
          <p:nvPr/>
        </p:nvSpPr>
        <p:spPr>
          <a:xfrm>
            <a:off x="3220164" y="2345169"/>
            <a:ext cx="361544" cy="360000"/>
          </a:xfrm>
          <a:prstGeom prst="mathPlus">
            <a:avLst/>
          </a:prstGeom>
          <a:noFill/>
          <a:ln w="12700"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441530" y="4971633"/>
            <a:ext cx="39684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altLang="ko-KR" b="0" dirty="0">
              <a:ea typeface="Cambria Math" panose="02040503050406030204" pitchFamily="18" charset="0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410514" y="4598964"/>
            <a:ext cx="4480394" cy="400110"/>
          </a:xfrm>
          <a:prstGeom prst="rect">
            <a:avLst/>
          </a:prstGeom>
          <a:solidFill>
            <a:srgbClr val="F1EFEB"/>
          </a:solidFill>
        </p:spPr>
        <p:txBody>
          <a:bodyPr wrap="none">
            <a:spAutoFit/>
          </a:bodyPr>
          <a:lstStyle/>
          <a:p>
            <a:r>
              <a:rPr lang="en-US" altLang="ko-KR" sz="2000" b="1" dirty="0">
                <a:latin typeface="Cambria" panose="02040503050406030204" pitchFamily="18" charset="0"/>
              </a:rPr>
              <a:t>Default update rule for classification</a:t>
            </a:r>
            <a:endParaRPr lang="ko-KR" altLang="en-US" sz="2000" b="1" dirty="0"/>
          </a:p>
        </p:txBody>
      </p:sp>
      <p:cxnSp>
        <p:nvCxnSpPr>
          <p:cNvPr id="18" name="직선 연결선 17"/>
          <p:cNvCxnSpPr/>
          <p:nvPr/>
        </p:nvCxnSpPr>
        <p:spPr>
          <a:xfrm>
            <a:off x="5055476" y="5538953"/>
            <a:ext cx="1354486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/>
        </p:nvSpPr>
        <p:spPr>
          <a:xfrm>
            <a:off x="4973299" y="5817119"/>
            <a:ext cx="3872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Empirical risk (or loss) on mini-batch</a:t>
            </a:r>
            <a:endParaRPr lang="ko-KR" altLang="en-US" dirty="0"/>
          </a:p>
        </p:txBody>
      </p:sp>
      <p:sp>
        <p:nvSpPr>
          <p:cNvPr id="20" name="자유형 19"/>
          <p:cNvSpPr/>
          <p:nvPr/>
        </p:nvSpPr>
        <p:spPr>
          <a:xfrm>
            <a:off x="5710527" y="5591503"/>
            <a:ext cx="374963" cy="283780"/>
          </a:xfrm>
          <a:custGeom>
            <a:avLst/>
            <a:gdLst>
              <a:gd name="connsiteX0" fmla="*/ 374963 w 374963"/>
              <a:gd name="connsiteY0" fmla="*/ 283780 h 283780"/>
              <a:gd name="connsiteX1" fmla="*/ 49142 w 374963"/>
              <a:gd name="connsiteY1" fmla="*/ 147145 h 283780"/>
              <a:gd name="connsiteX2" fmla="*/ 7101 w 374963"/>
              <a:gd name="connsiteY2" fmla="*/ 0 h 283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963" h="283780">
                <a:moveTo>
                  <a:pt x="374963" y="283780"/>
                </a:moveTo>
                <a:cubicBezTo>
                  <a:pt x="242707" y="239111"/>
                  <a:pt x="110452" y="194442"/>
                  <a:pt x="49142" y="147145"/>
                </a:cubicBezTo>
                <a:cubicBezTo>
                  <a:pt x="-12168" y="99848"/>
                  <a:pt x="-2534" y="49924"/>
                  <a:pt x="7101" y="0"/>
                </a:cubicBezTo>
              </a:path>
            </a:pathLst>
          </a:custGeom>
          <a:noFill/>
          <a:ln w="127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직사각형 28"/>
              <p:cNvSpPr/>
              <p:nvPr/>
            </p:nvSpPr>
            <p:spPr>
              <a:xfrm>
                <a:off x="438370" y="5847453"/>
                <a:ext cx="29322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  <m:brk m:alnAt="7"/>
                        </m:rPr>
                        <a:rPr lang="en-US" altLang="ko-KR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data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feature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y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data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label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9" name="직사각형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70" y="5847453"/>
                <a:ext cx="2932213" cy="369332"/>
              </a:xfrm>
              <a:prstGeom prst="rect">
                <a:avLst/>
              </a:prstGeom>
              <a:blipFill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모서리가 둥근 직사각형 48"/>
              <p:cNvSpPr/>
              <p:nvPr/>
            </p:nvSpPr>
            <p:spPr>
              <a:xfrm>
                <a:off x="438370" y="5005391"/>
                <a:ext cx="8420718" cy="773522"/>
              </a:xfrm>
              <a:prstGeom prst="roundRect">
                <a:avLst/>
              </a:prstGeom>
              <a:solidFill>
                <a:schemeClr val="tx1">
                  <a:alpha val="2000"/>
                </a:schemeClr>
              </a:solidFill>
              <a:ln w="19050">
                <a:solidFill>
                  <a:schemeClr val="tx1">
                    <a:alpha val="50000"/>
                  </a:schemeClr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ko-KR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nary>
                        <m:naryPr>
                          <m:chr m:val="∑"/>
                          <m:supHide m:val="on"/>
                          <m:ctrlPr>
                            <a:rPr lang="ko-KR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altLang="ko-KR" b="1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altLang="ko-KR" b="1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ko-KR" altLang="en-US" b="1" dirty="0">
                              <a:latin typeface="Cambria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b>
                                    <m:sSubPr>
                                      <m:ctrlPr>
                                        <a:rPr lang="el-GR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Θ</m:t>
                                      </m:r>
                                    </m:e>
                                    <m:sub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ko-KR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9" name="모서리가 둥근 직사각형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70" y="5005391"/>
                <a:ext cx="8420718" cy="77352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tx1">
                    <a:alpha val="50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1237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 Placeholder 5"/>
          <p:cNvSpPr txBox="1">
            <a:spLocks/>
          </p:cNvSpPr>
          <p:nvPr/>
        </p:nvSpPr>
        <p:spPr>
          <a:xfrm>
            <a:off x="8227367" y="6477340"/>
            <a:ext cx="517697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8F74E-B4A5-4AC5-9208-5754DED0CF49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48" name="텍스트 개체 틀 2"/>
          <p:cNvSpPr txBox="1">
            <a:spLocks/>
          </p:cNvSpPr>
          <p:nvPr/>
        </p:nvSpPr>
        <p:spPr>
          <a:xfrm>
            <a:off x="367064" y="298602"/>
            <a:ext cx="860491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lnSpc>
                <a:spcPct val="90000"/>
              </a:lnSpc>
              <a:spcBef>
                <a:spcPct val="0"/>
              </a:spcBef>
              <a:tabLst>
                <a:tab pos="177800" algn="l"/>
                <a:tab pos="803275" algn="l"/>
              </a:tabLst>
              <a:defRPr/>
            </a:pP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Difficult-based Selection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직사각형 126"/>
              <p:cNvSpPr/>
              <p:nvPr/>
            </p:nvSpPr>
            <p:spPr>
              <a:xfrm>
                <a:off x="433271" y="5100500"/>
                <a:ext cx="8375164" cy="977826"/>
              </a:xfrm>
              <a:prstGeom prst="rect">
                <a:avLst/>
              </a:prstGeom>
              <a:solidFill>
                <a:schemeClr val="tx1">
                  <a:alpha val="2000"/>
                </a:schemeClr>
              </a:solidFill>
              <a:ln w="15875">
                <a:solidFill>
                  <a:schemeClr val="tx1">
                    <a:alpha val="9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altLang="ko-KR" sz="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altLang="ko-KR" sz="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altLang="ko-KR" sz="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altLang="ko-KR" sz="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altLang="ko-KR" sz="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ko-KR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Two opposing difficulty-based methods work well in </a:t>
                </a:r>
                <a:r>
                  <a:rPr lang="en-US" altLang="ko-KR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different situation </a:t>
                </a:r>
                <a14:m>
                  <m:oMath xmlns:m="http://schemas.openxmlformats.org/officeDocument/2006/math">
                    <m:r>
                      <a:rPr lang="en-US" altLang="ko-KR" sz="2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altLang="ko-KR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Need to cover </a:t>
                </a:r>
                <a:r>
                  <a:rPr lang="en-US" altLang="ko-KR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all the scenarios </a:t>
                </a:r>
                <a:r>
                  <a:rPr lang="en-US" altLang="ko-KR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for practicality</a:t>
                </a:r>
                <a:br>
                  <a:rPr lang="en-US" altLang="ko-KR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</a:br>
                <a:br>
                  <a:rPr lang="en-US" altLang="ko-KR" sz="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</a:br>
                <a:endParaRPr lang="en-US" altLang="ko-K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7" name="직사각형 1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71" y="5100500"/>
                <a:ext cx="8375164" cy="977826"/>
              </a:xfrm>
              <a:prstGeom prst="rect">
                <a:avLst/>
              </a:prstGeom>
              <a:blipFill>
                <a:blip r:embed="rId3"/>
                <a:stretch>
                  <a:fillRect l="-1017" r="-944" b="-2454"/>
                </a:stretch>
              </a:blipFill>
              <a:ln w="15875">
                <a:solidFill>
                  <a:schemeClr val="tx1">
                    <a:alpha val="9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내용 개체 틀 2"/>
          <p:cNvSpPr txBox="1">
            <a:spLocks/>
          </p:cNvSpPr>
          <p:nvPr/>
        </p:nvSpPr>
        <p:spPr>
          <a:xfrm>
            <a:off x="438369" y="1050184"/>
            <a:ext cx="8424973" cy="48577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Preferring </a:t>
            </a:r>
            <a:r>
              <a:rPr lang="en-US" altLang="ko-KR" sz="2400" b="1" dirty="0">
                <a:latin typeface="Cambria" panose="02040503050406030204" pitchFamily="18" charset="0"/>
                <a:ea typeface="Cambria" panose="02040503050406030204" pitchFamily="18" charset="0"/>
              </a:rPr>
              <a:t>easy samples</a:t>
            </a:r>
          </a:p>
          <a:p>
            <a:pPr lvl="1"/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Selecting small-loss training samples with high probability</a:t>
            </a:r>
          </a:p>
          <a:p>
            <a:pPr lvl="1"/>
            <a:r>
              <a:rPr lang="en-US" altLang="ko-KR" sz="2000" b="1" dirty="0">
                <a:latin typeface="Cambria" panose="02040503050406030204" pitchFamily="18" charset="0"/>
                <a:ea typeface="Cambria" panose="02040503050406030204" pitchFamily="18" charset="0"/>
              </a:rPr>
              <a:t>(Pros) 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Achieving a more </a:t>
            </a:r>
            <a:r>
              <a:rPr lang="en-US" altLang="ko-KR" sz="2000" u="sng" dirty="0">
                <a:latin typeface="Cambria" panose="02040503050406030204" pitchFamily="18" charset="0"/>
                <a:ea typeface="Cambria" panose="02040503050406030204" pitchFamily="18" charset="0"/>
              </a:rPr>
              <a:t>accurate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altLang="ko-KR" sz="2000" u="sng" dirty="0">
                <a:latin typeface="Cambria" panose="02040503050406030204" pitchFamily="18" charset="0"/>
                <a:ea typeface="Cambria" panose="02040503050406030204" pitchFamily="18" charset="0"/>
              </a:rPr>
              <a:t>robust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 network when outliers or noisy labels exist</a:t>
            </a:r>
          </a:p>
          <a:p>
            <a:pPr lvl="1"/>
            <a:r>
              <a:rPr lang="en-US" altLang="ko-KR" sz="2000" b="1" dirty="0">
                <a:latin typeface="Cambria" panose="02040503050406030204" pitchFamily="18" charset="0"/>
                <a:ea typeface="Cambria" panose="02040503050406030204" pitchFamily="18" charset="0"/>
              </a:rPr>
              <a:t>(Cons)  </a:t>
            </a:r>
            <a:r>
              <a:rPr lang="en-US" altLang="ko-KR" sz="2000" u="sng" dirty="0">
                <a:latin typeface="Cambria" panose="02040503050406030204" pitchFamily="18" charset="0"/>
                <a:ea typeface="Cambria" panose="02040503050406030204" pitchFamily="18" charset="0"/>
              </a:rPr>
              <a:t>Slowing down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 the training by causing small gradients</a:t>
            </a:r>
          </a:p>
          <a:p>
            <a:pPr lvl="1"/>
            <a:endParaRPr lang="en-US" altLang="ko-KR" sz="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Preferring </a:t>
            </a:r>
            <a:r>
              <a:rPr lang="en-US" altLang="ko-KR" sz="2400" b="1" dirty="0">
                <a:latin typeface="Cambria" panose="02040503050406030204" pitchFamily="18" charset="0"/>
                <a:ea typeface="Cambria" panose="02040503050406030204" pitchFamily="18" charset="0"/>
              </a:rPr>
              <a:t>hard samples</a:t>
            </a:r>
          </a:p>
          <a:p>
            <a:pPr lvl="1"/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Emphasizing large-loss training samples with high probability</a:t>
            </a:r>
          </a:p>
          <a:p>
            <a:pPr lvl="1"/>
            <a:r>
              <a:rPr lang="en-US" altLang="ko-KR" sz="2000" b="1" dirty="0">
                <a:latin typeface="Cambria" panose="02040503050406030204" pitchFamily="18" charset="0"/>
                <a:ea typeface="Cambria" panose="02040503050406030204" pitchFamily="18" charset="0"/>
              </a:rPr>
              <a:t>(Pros) </a:t>
            </a:r>
            <a:r>
              <a:rPr lang="en-US" altLang="ko-KR" sz="2000" u="sng" dirty="0">
                <a:latin typeface="Cambria" panose="02040503050406030204" pitchFamily="18" charset="0"/>
                <a:ea typeface="Cambria" panose="02040503050406030204" pitchFamily="18" charset="0"/>
              </a:rPr>
              <a:t>Accelerating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 the training convergence of SGD</a:t>
            </a:r>
          </a:p>
          <a:p>
            <a:pPr lvl="1"/>
            <a:r>
              <a:rPr lang="en-US" altLang="ko-KR" sz="2000" b="1" dirty="0">
                <a:latin typeface="Cambria" panose="02040503050406030204" pitchFamily="18" charset="0"/>
                <a:ea typeface="Cambria" panose="02040503050406030204" pitchFamily="18" charset="0"/>
              </a:rPr>
              <a:t>(Cons) 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Resulting in </a:t>
            </a:r>
            <a:r>
              <a:rPr lang="en-US" altLang="ko-KR" sz="2000" u="sng" dirty="0">
                <a:latin typeface="Cambria" panose="02040503050406030204" pitchFamily="18" charset="0"/>
                <a:ea typeface="Cambria" panose="02040503050406030204" pitchFamily="18" charset="0"/>
              </a:rPr>
              <a:t>poor generalization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 on test data by exacerbating the overfitting issue</a:t>
            </a:r>
          </a:p>
        </p:txBody>
      </p:sp>
    </p:spTree>
    <p:extLst>
      <p:ext uri="{BB962C8B-B14F-4D97-AF65-F5344CB8AC3E}">
        <p14:creationId xmlns:p14="http://schemas.microsoft.com/office/powerpoint/2010/main" val="1332997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1477211" y="3500229"/>
            <a:ext cx="4181209" cy="443820"/>
          </a:xfrm>
          <a:prstGeom prst="round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9" name="Slide Number Placeholder 5"/>
          <p:cNvSpPr txBox="1">
            <a:spLocks/>
          </p:cNvSpPr>
          <p:nvPr/>
        </p:nvSpPr>
        <p:spPr>
          <a:xfrm>
            <a:off x="8227367" y="6477340"/>
            <a:ext cx="517697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8F74E-B4A5-4AC5-9208-5754DED0CF49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48" name="텍스트 개체 틀 2"/>
          <p:cNvSpPr txBox="1">
            <a:spLocks/>
          </p:cNvSpPr>
          <p:nvPr/>
        </p:nvSpPr>
        <p:spPr>
          <a:xfrm>
            <a:off x="367064" y="298602"/>
            <a:ext cx="860491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lnSpc>
                <a:spcPct val="90000"/>
              </a:lnSpc>
              <a:spcBef>
                <a:spcPct val="0"/>
              </a:spcBef>
              <a:tabLst>
                <a:tab pos="177800" algn="l"/>
                <a:tab pos="803275" algn="l"/>
              </a:tabLst>
              <a:defRPr/>
            </a:pP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Uncertainty-based Selection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38370" y="1050184"/>
            <a:ext cx="8306694" cy="48577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Preferring </a:t>
            </a:r>
            <a:r>
              <a:rPr lang="en-US" altLang="ko-KR" sz="2400" b="1" dirty="0">
                <a:latin typeface="Cambria" panose="02040503050406030204" pitchFamily="18" charset="0"/>
                <a:ea typeface="Cambria" panose="02040503050406030204" pitchFamily="18" charset="0"/>
              </a:rPr>
              <a:t>uncertain samples </a:t>
            </a:r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whose previous predictions were inconsistent</a:t>
            </a:r>
          </a:p>
          <a:p>
            <a:pPr lvl="1"/>
            <a:endParaRPr lang="en-US" altLang="ko-KR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ko-KR" sz="2400" b="1" dirty="0">
                <a:latin typeface="Cambria" panose="02040503050406030204" pitchFamily="18" charset="0"/>
                <a:ea typeface="Cambria" panose="02040503050406030204" pitchFamily="18" charset="0"/>
              </a:rPr>
              <a:t>A recent approach: </a:t>
            </a:r>
            <a:r>
              <a:rPr lang="en-US" altLang="ko-KR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Active Bias [NIPS’17]</a:t>
            </a:r>
            <a:endParaRPr lang="en-US" altLang="ko-KR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직선 화살표 연결선 2"/>
          <p:cNvCxnSpPr/>
          <p:nvPr/>
        </p:nvCxnSpPr>
        <p:spPr>
          <a:xfrm>
            <a:off x="679015" y="3060079"/>
            <a:ext cx="6744831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279459" y="2654535"/>
            <a:ext cx="7568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Historical predictions (e.g., predicted label or </a:t>
            </a:r>
            <a:r>
              <a:rPr lang="en-US" altLang="ko-KR" dirty="0" err="1">
                <a:latin typeface="Cambria" panose="02040503050406030204" pitchFamily="18" charset="0"/>
                <a:ea typeface="Cambria" panose="02040503050406030204" pitchFamily="18" charset="0"/>
              </a:rPr>
              <a:t>softmax</a:t>
            </a:r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 prob. of target label)</a:t>
            </a:r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23" y="3366300"/>
            <a:ext cx="1016533" cy="7002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8279" y="3513337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dog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2328" y="3509281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dog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6377" y="3509281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dog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2514" y="4012936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latin typeface="Cambria" panose="02040503050406030204" pitchFamily="18" charset="0"/>
                <a:ea typeface="Cambria" panose="02040503050406030204" pitchFamily="18" charset="0"/>
              </a:rPr>
              <a:t>Dog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0426" y="3516374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dog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4475" y="3516374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dog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45008" y="3938339"/>
            <a:ext cx="2392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Consistent predictions</a:t>
            </a:r>
            <a:endParaRPr lang="ko-KR" altLang="en-US" dirty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597411" y="3109399"/>
                <a:ext cx="4510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411" y="3109399"/>
                <a:ext cx="451021" cy="400110"/>
              </a:xfrm>
              <a:prstGeom prst="rect">
                <a:avLst/>
              </a:prstGeom>
              <a:blipFill>
                <a:blip r:embed="rId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455016" y="3109171"/>
                <a:ext cx="4569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5016" y="3109171"/>
                <a:ext cx="456985" cy="400110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312997" y="3109171"/>
                <a:ext cx="4569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997" y="3109171"/>
                <a:ext cx="456985" cy="400110"/>
              </a:xfrm>
              <a:prstGeom prst="rect">
                <a:avLst/>
              </a:prstGeom>
              <a:blipFill>
                <a:blip r:embed="rId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136892" y="3108062"/>
                <a:ext cx="4569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892" y="3108062"/>
                <a:ext cx="456985" cy="400110"/>
              </a:xfrm>
              <a:prstGeom prst="rect">
                <a:avLst/>
              </a:prstGeom>
              <a:blipFill>
                <a:blip r:embed="rId7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060854" y="3096291"/>
                <a:ext cx="4569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854" y="3096291"/>
                <a:ext cx="456985" cy="400110"/>
              </a:xfrm>
              <a:prstGeom prst="rect">
                <a:avLst/>
              </a:prstGeom>
              <a:blipFill>
                <a:blip r:embed="rId8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6315161" y="3599812"/>
            <a:ext cx="105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Certain</a:t>
            </a:r>
            <a:endParaRPr lang="ko-KR" altLang="en-US" sz="2000" b="1" dirty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008920" y="2700701"/>
            <a:ext cx="10791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Selection</a:t>
            </a:r>
          </a:p>
          <a:p>
            <a:pPr algn="ctr"/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Prob.</a:t>
            </a:r>
            <a:endParaRPr lang="ko-KR" altLang="en-US" dirty="0">
              <a:latin typeface="Cambria" panose="02040503050406030204" pitchFamily="18" charset="0"/>
            </a:endParaRPr>
          </a:p>
        </p:txBody>
      </p:sp>
      <p:cxnSp>
        <p:nvCxnSpPr>
          <p:cNvPr id="45" name="직선 연결선 44"/>
          <p:cNvCxnSpPr/>
          <p:nvPr/>
        </p:nvCxnSpPr>
        <p:spPr>
          <a:xfrm>
            <a:off x="7913001" y="2709754"/>
            <a:ext cx="0" cy="2713707"/>
          </a:xfrm>
          <a:prstGeom prst="line">
            <a:avLst/>
          </a:prstGeom>
          <a:ln w="15875" cmpd="sng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아래쪽 화살표 49"/>
          <p:cNvSpPr/>
          <p:nvPr/>
        </p:nvSpPr>
        <p:spPr>
          <a:xfrm>
            <a:off x="8436024" y="3705132"/>
            <a:ext cx="224933" cy="339562"/>
          </a:xfrm>
          <a:prstGeom prst="downArrow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모서리가 둥근 직사각형 40"/>
          <p:cNvSpPr/>
          <p:nvPr/>
        </p:nvSpPr>
        <p:spPr>
          <a:xfrm>
            <a:off x="1477211" y="4752150"/>
            <a:ext cx="4181209" cy="443820"/>
          </a:xfrm>
          <a:prstGeom prst="roundRect">
            <a:avLst/>
          </a:prstGeom>
          <a:solidFill>
            <a:srgbClr val="FF0000">
              <a:alpha val="1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923" y="4575130"/>
            <a:ext cx="1022729" cy="70025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-4733" y="5259618"/>
            <a:ext cx="1481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Cat-like dog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18279" y="4752150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cat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82328" y="4748094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dog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46377" y="4748094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cat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10426" y="4755187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dog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974475" y="4755187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cat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83969" y="5177152"/>
            <a:ext cx="2567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latin typeface="Cambria" panose="02040503050406030204" pitchFamily="18" charset="0"/>
                <a:ea typeface="Cambria" panose="02040503050406030204" pitchFamily="18" charset="0"/>
              </a:rPr>
              <a:t>Inconsistent </a:t>
            </a:r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predictions</a:t>
            </a:r>
            <a:endParaRPr lang="ko-KR" altLang="en-US" dirty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1597411" y="4311084"/>
                <a:ext cx="4510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411" y="4311084"/>
                <a:ext cx="451021" cy="400110"/>
              </a:xfrm>
              <a:prstGeom prst="rect">
                <a:avLst/>
              </a:prstGeom>
              <a:blipFill>
                <a:blip r:embed="rId10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2455016" y="4310856"/>
                <a:ext cx="4569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5016" y="4310856"/>
                <a:ext cx="456985" cy="400110"/>
              </a:xfrm>
              <a:prstGeom prst="rect">
                <a:avLst/>
              </a:prstGeom>
              <a:blipFill>
                <a:blip r:embed="rId11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312997" y="4310856"/>
                <a:ext cx="4569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997" y="4310856"/>
                <a:ext cx="456985" cy="400110"/>
              </a:xfrm>
              <a:prstGeom prst="rect">
                <a:avLst/>
              </a:prstGeom>
              <a:blipFill>
                <a:blip r:embed="rId12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4136892" y="4309747"/>
                <a:ext cx="4569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892" y="4309747"/>
                <a:ext cx="456985" cy="400110"/>
              </a:xfrm>
              <a:prstGeom prst="rect">
                <a:avLst/>
              </a:prstGeom>
              <a:blipFill>
                <a:blip r:embed="rId13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060854" y="4297976"/>
                <a:ext cx="4569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altLang="ko-KR" sz="2000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854" y="4297976"/>
                <a:ext cx="456985" cy="400110"/>
              </a:xfrm>
              <a:prstGeom prst="rect">
                <a:avLst/>
              </a:prstGeom>
              <a:blipFill>
                <a:blip r:embed="rId1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6154696" y="4808424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Uncertain</a:t>
            </a:r>
            <a:endParaRPr lang="ko-KR" altLang="en-US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60" name="아래쪽 화살표 59"/>
          <p:cNvSpPr/>
          <p:nvPr/>
        </p:nvSpPr>
        <p:spPr>
          <a:xfrm flipV="1">
            <a:off x="8435322" y="4793335"/>
            <a:ext cx="221139" cy="323813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3118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 Placeholder 5"/>
          <p:cNvSpPr txBox="1">
            <a:spLocks/>
          </p:cNvSpPr>
          <p:nvPr/>
        </p:nvSpPr>
        <p:spPr>
          <a:xfrm>
            <a:off x="8227367" y="6477340"/>
            <a:ext cx="517697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8F74E-B4A5-4AC5-9208-5754DED0CF49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48" name="텍스트 개체 틀 2"/>
          <p:cNvSpPr txBox="1">
            <a:spLocks/>
          </p:cNvSpPr>
          <p:nvPr/>
        </p:nvSpPr>
        <p:spPr>
          <a:xfrm>
            <a:off x="367064" y="298602"/>
            <a:ext cx="860491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lnSpc>
                <a:spcPct val="90000"/>
              </a:lnSpc>
              <a:spcBef>
                <a:spcPct val="0"/>
              </a:spcBef>
              <a:tabLst>
                <a:tab pos="177800" algn="l"/>
                <a:tab pos="803275" algn="l"/>
              </a:tabLst>
              <a:defRPr/>
            </a:pP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Limitation of </a:t>
            </a:r>
            <a:r>
              <a:rPr lang="en-US" altLang="ko-KR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Active Bias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38370" y="1050184"/>
            <a:ext cx="8306694" cy="48577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 dirty="0">
                <a:latin typeface="Cambria" panose="02040503050406030204" pitchFamily="18" charset="0"/>
                <a:ea typeface="Cambria" panose="02040503050406030204" pitchFamily="18" charset="0"/>
              </a:rPr>
              <a:t>Growing window </a:t>
            </a:r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scheme in </a:t>
            </a:r>
            <a:r>
              <a:rPr lang="en-US" altLang="ko-KR" sz="2400" i="1" dirty="0">
                <a:latin typeface="Cambria" panose="02040503050406030204" pitchFamily="18" charset="0"/>
                <a:ea typeface="Cambria" panose="02040503050406030204" pitchFamily="18" charset="0"/>
              </a:rPr>
              <a:t>Active Bias</a:t>
            </a:r>
            <a:endParaRPr lang="en-US" altLang="ko-K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Estimate uncertainty for the</a:t>
            </a:r>
            <a:r>
              <a:rPr lang="en-US" altLang="ko-KR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2000" b="1" dirty="0">
                <a:latin typeface="Cambria" panose="02040503050406030204" pitchFamily="18" charset="0"/>
                <a:ea typeface="Cambria" panose="02040503050406030204" pitchFamily="18" charset="0"/>
              </a:rPr>
              <a:t>entire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ko-KR" sz="2000" b="1" dirty="0">
                <a:latin typeface="Cambria" panose="02040503050406030204" pitchFamily="18" charset="0"/>
                <a:ea typeface="Cambria" panose="02040503050406030204" pitchFamily="18" charset="0"/>
              </a:rPr>
              <a:t>history</a:t>
            </a:r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 of past predictions </a:t>
            </a:r>
            <a:endParaRPr lang="en-US" altLang="ko-KR" sz="20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But, older predictions could be </a:t>
            </a:r>
            <a:r>
              <a:rPr lang="en-US" altLang="ko-KR" sz="2000" b="1" dirty="0">
                <a:latin typeface="Cambria" panose="02040503050406030204" pitchFamily="18" charset="0"/>
                <a:ea typeface="Cambria" panose="02040503050406030204" pitchFamily="18" charset="0"/>
              </a:rPr>
              <a:t>outdated</a:t>
            </a:r>
          </a:p>
          <a:p>
            <a:pPr lvl="1"/>
            <a:endParaRPr lang="en-US" altLang="ko-KR" sz="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Misclassification due to the outdated predictions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0086" y="1498787"/>
            <a:ext cx="2629596" cy="1201984"/>
          </a:xfrm>
          <a:prstGeom prst="rect">
            <a:avLst/>
          </a:prstGeom>
        </p:spPr>
      </p:pic>
      <p:sp>
        <p:nvSpPr>
          <p:cNvPr id="60" name="직사각형 59"/>
          <p:cNvSpPr/>
          <p:nvPr/>
        </p:nvSpPr>
        <p:spPr>
          <a:xfrm>
            <a:off x="6572871" y="3149374"/>
            <a:ext cx="1220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>
                <a:latin typeface="Cambria" panose="02040503050406030204" pitchFamily="18" charset="0"/>
                <a:ea typeface="Cambria" panose="02040503050406030204" pitchFamily="18" charset="0"/>
              </a:rPr>
              <a:t>Sample</a:t>
            </a:r>
          </a:p>
          <a:p>
            <a:pPr algn="ctr"/>
            <a:r>
              <a:rPr lang="en-US" altLang="ko-KR" sz="1600" dirty="0">
                <a:latin typeface="Cambria" panose="02040503050406030204" pitchFamily="18" charset="0"/>
                <a:ea typeface="Cambria" panose="02040503050406030204" pitchFamily="18" charset="0"/>
              </a:rPr>
              <a:t>Uncertainty</a:t>
            </a:r>
            <a:endParaRPr lang="ko-KR" altLang="en-US" sz="1600" dirty="0">
              <a:latin typeface="Cambria" panose="02040503050406030204" pitchFamily="18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8058052" y="3374788"/>
            <a:ext cx="856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>
                <a:latin typeface="Cambria" panose="02040503050406030204" pitchFamily="18" charset="0"/>
                <a:ea typeface="Cambria" panose="02040503050406030204" pitchFamily="18" charset="0"/>
              </a:rPr>
              <a:t>Method</a:t>
            </a:r>
            <a:endParaRPr lang="ko-KR" altLang="en-US" sz="1600" dirty="0">
              <a:latin typeface="Cambria" panose="020405030504060302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62164" y="3862718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</a:t>
            </a:r>
            <a:endParaRPr lang="ko-KR" alt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868388" y="4527425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</a:t>
            </a:r>
            <a:endParaRPr lang="ko-KR" alt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908315" y="3853660"/>
            <a:ext cx="125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>
                <a:latin typeface="Cambria" panose="02040503050406030204" pitchFamily="18" charset="0"/>
              </a:rPr>
              <a:t>Active Bias</a:t>
            </a:r>
            <a:endParaRPr lang="ko-KR" altLang="en-US" i="1" dirty="0">
              <a:latin typeface="Cambria" panose="02040503050406030204" pitchFamily="18" charset="0"/>
            </a:endParaRPr>
          </a:p>
        </p:txBody>
      </p:sp>
      <p:cxnSp>
        <p:nvCxnSpPr>
          <p:cNvPr id="70" name="직선 화살표 연결선 69"/>
          <p:cNvCxnSpPr>
            <a:stCxn id="69" idx="1"/>
            <a:endCxn id="64" idx="3"/>
          </p:cNvCxnSpPr>
          <p:nvPr/>
        </p:nvCxnSpPr>
        <p:spPr>
          <a:xfrm flipH="1">
            <a:off x="7542158" y="4038326"/>
            <a:ext cx="366157" cy="9058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화살표 연결선 71"/>
          <p:cNvCxnSpPr>
            <a:stCxn id="69" idx="1"/>
            <a:endCxn id="68" idx="3"/>
          </p:cNvCxnSpPr>
          <p:nvPr/>
        </p:nvCxnSpPr>
        <p:spPr>
          <a:xfrm flipH="1">
            <a:off x="7548382" y="4038326"/>
            <a:ext cx="359933" cy="673765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직사각형 76"/>
          <p:cNvSpPr/>
          <p:nvPr/>
        </p:nvSpPr>
        <p:spPr>
          <a:xfrm>
            <a:off x="676626" y="5414495"/>
            <a:ext cx="7985793" cy="788784"/>
          </a:xfrm>
          <a:prstGeom prst="rect">
            <a:avLst/>
          </a:prstGeom>
          <a:solidFill>
            <a:schemeClr val="tx1">
              <a:alpha val="2000"/>
            </a:schemeClr>
          </a:solidFill>
          <a:ln w="15875">
            <a:solidFill>
              <a:schemeClr val="tx1">
                <a:alpha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Active Bias </a:t>
            </a:r>
            <a:r>
              <a:rPr lang="en-US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slows down 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training by </a:t>
            </a:r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emphasizing uninformative samples, too easy or too hard, at the moment</a:t>
            </a:r>
            <a:endParaRPr lang="en-US" altLang="ko-KR" sz="2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" y="3254424"/>
            <a:ext cx="6401355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84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 Placeholder 5"/>
          <p:cNvSpPr txBox="1">
            <a:spLocks/>
          </p:cNvSpPr>
          <p:nvPr/>
        </p:nvSpPr>
        <p:spPr>
          <a:xfrm>
            <a:off x="8227367" y="6477340"/>
            <a:ext cx="517697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8F74E-B4A5-4AC5-9208-5754DED0CF49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48" name="텍스트 개체 틀 2"/>
          <p:cNvSpPr txBox="1">
            <a:spLocks/>
          </p:cNvSpPr>
          <p:nvPr/>
        </p:nvSpPr>
        <p:spPr>
          <a:xfrm>
            <a:off x="367064" y="298602"/>
            <a:ext cx="860491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lnSpc>
                <a:spcPct val="90000"/>
              </a:lnSpc>
              <a:spcBef>
                <a:spcPct val="0"/>
              </a:spcBef>
              <a:tabLst>
                <a:tab pos="177800" algn="l"/>
                <a:tab pos="803275" algn="l"/>
              </a:tabLst>
              <a:defRPr/>
            </a:pP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Goal of Paper</a:t>
            </a: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2159"/>
              </p:ext>
            </p:extLst>
          </p:nvPr>
        </p:nvGraphicFramePr>
        <p:xfrm>
          <a:off x="430637" y="1327109"/>
          <a:ext cx="8244690" cy="2545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8657">
                  <a:extLst>
                    <a:ext uri="{9D8B030D-6E8A-4147-A177-3AD203B41FA5}">
                      <a16:colId xmlns:a16="http://schemas.microsoft.com/office/drawing/2014/main" val="3517867527"/>
                    </a:ext>
                  </a:extLst>
                </a:gridCol>
                <a:gridCol w="2471883">
                  <a:extLst>
                    <a:ext uri="{9D8B030D-6E8A-4147-A177-3AD203B41FA5}">
                      <a16:colId xmlns:a16="http://schemas.microsoft.com/office/drawing/2014/main" val="792889239"/>
                    </a:ext>
                  </a:extLst>
                </a:gridCol>
                <a:gridCol w="2624150">
                  <a:extLst>
                    <a:ext uri="{9D8B030D-6E8A-4147-A177-3AD203B41FA5}">
                      <a16:colId xmlns:a16="http://schemas.microsoft.com/office/drawing/2014/main" val="1547966900"/>
                    </a:ext>
                  </a:extLst>
                </a:gridCol>
              </a:tblGrid>
              <a:tr h="416055">
                <a:tc>
                  <a:txBody>
                    <a:bodyPr/>
                    <a:lstStyle/>
                    <a:p>
                      <a:pPr algn="ctr"/>
                      <a:r>
                        <a:rPr lang="en-US" altLang="ko-KR" b="1" dirty="0">
                          <a:latin typeface="Cambria" panose="02040503050406030204" pitchFamily="18" charset="0"/>
                        </a:rPr>
                        <a:t>Method</a:t>
                      </a:r>
                      <a:endParaRPr lang="ko-KR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Fast training</a:t>
                      </a:r>
                      <a:endParaRPr lang="ko-KR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Better generalization</a:t>
                      </a:r>
                      <a:endParaRPr lang="ko-KR" altLang="en-US" b="1" dirty="0">
                        <a:latin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10184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Preferring </a:t>
                      </a:r>
                      <a:r>
                        <a:rPr lang="en-US" altLang="ko-KR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easy</a:t>
                      </a:r>
                      <a:r>
                        <a:rPr lang="en-US" altLang="ko-KR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samples</a:t>
                      </a:r>
                      <a:endParaRPr lang="ko-KR" altLang="en-US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mbria" panose="02040503050406030204" pitchFamily="18" charset="0"/>
                        </a:rPr>
                        <a:t>X</a:t>
                      </a:r>
                      <a:endParaRPr lang="ko-KR" altLang="en-US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mbria" panose="02040503050406030204" pitchFamily="18" charset="0"/>
                        </a:rPr>
                        <a:t>O</a:t>
                      </a:r>
                      <a:endParaRPr lang="ko-KR" altLang="en-US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953571"/>
                  </a:ext>
                </a:extLst>
              </a:tr>
              <a:tr h="7242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Preferring </a:t>
                      </a:r>
                      <a:r>
                        <a:rPr lang="en-US" altLang="ko-KR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hard</a:t>
                      </a:r>
                      <a:r>
                        <a:rPr lang="en-US" altLang="ko-KR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samples</a:t>
                      </a:r>
                      <a:endParaRPr lang="ko-KR" altLang="en-US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mbria" panose="02040503050406030204" pitchFamily="18" charset="0"/>
                        </a:rPr>
                        <a:t>O</a:t>
                      </a:r>
                      <a:endParaRPr lang="ko-KR" altLang="en-US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mbria" panose="02040503050406030204" pitchFamily="18" charset="0"/>
                        </a:rPr>
                        <a:t>X</a:t>
                      </a:r>
                      <a:endParaRPr lang="ko-KR" altLang="en-US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903555"/>
                  </a:ext>
                </a:extLst>
              </a:tr>
              <a:tr h="7280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mbria" panose="02040503050406030204" pitchFamily="18" charset="0"/>
                        </a:rPr>
                        <a:t>Preferring </a:t>
                      </a:r>
                      <a:r>
                        <a:rPr lang="en-US" altLang="ko-KR" b="1" dirty="0">
                          <a:latin typeface="Cambria" panose="02040503050406030204" pitchFamily="18" charset="0"/>
                        </a:rPr>
                        <a:t>uncertain</a:t>
                      </a:r>
                      <a:r>
                        <a:rPr lang="en-US" altLang="ko-KR" dirty="0">
                          <a:latin typeface="Cambria" panose="02040503050406030204" pitchFamily="18" charset="0"/>
                        </a:rPr>
                        <a:t> samples with g</a:t>
                      </a:r>
                      <a:r>
                        <a:rPr lang="en-US" altLang="ko-KR" b="0" dirty="0">
                          <a:latin typeface="Cambria" panose="02040503050406030204" pitchFamily="18" charset="0"/>
                        </a:rPr>
                        <a:t>rowing</a:t>
                      </a:r>
                      <a:r>
                        <a:rPr lang="en-US" altLang="ko-KR" dirty="0">
                          <a:latin typeface="Cambria" panose="02040503050406030204" pitchFamily="18" charset="0"/>
                        </a:rPr>
                        <a:t> window</a:t>
                      </a:r>
                      <a:endParaRPr lang="ko-KR" altLang="en-US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mbria" panose="02040503050406030204" pitchFamily="18" charset="0"/>
                        </a:rPr>
                        <a:t>X</a:t>
                      </a:r>
                      <a:endParaRPr lang="ko-KR" altLang="en-US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Cambria" panose="02040503050406030204" pitchFamily="18" charset="0"/>
                        </a:rPr>
                        <a:t>O</a:t>
                      </a:r>
                      <a:endParaRPr lang="ko-KR" altLang="en-US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169395"/>
                  </a:ext>
                </a:extLst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072130"/>
              </p:ext>
            </p:extLst>
          </p:nvPr>
        </p:nvGraphicFramePr>
        <p:xfrm>
          <a:off x="430637" y="4009145"/>
          <a:ext cx="8197887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6636">
                  <a:extLst>
                    <a:ext uri="{9D8B030D-6E8A-4147-A177-3AD203B41FA5}">
                      <a16:colId xmlns:a16="http://schemas.microsoft.com/office/drawing/2014/main" val="2289978759"/>
                    </a:ext>
                  </a:extLst>
                </a:gridCol>
                <a:gridCol w="2482868">
                  <a:extLst>
                    <a:ext uri="{9D8B030D-6E8A-4147-A177-3AD203B41FA5}">
                      <a16:colId xmlns:a16="http://schemas.microsoft.com/office/drawing/2014/main" val="3286802572"/>
                    </a:ext>
                  </a:extLst>
                </a:gridCol>
                <a:gridCol w="2568383">
                  <a:extLst>
                    <a:ext uri="{9D8B030D-6E8A-4147-A177-3AD203B41FA5}">
                      <a16:colId xmlns:a16="http://schemas.microsoft.com/office/drawing/2014/main" val="20858708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i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Recency</a:t>
                      </a:r>
                      <a:r>
                        <a:rPr lang="en-US" altLang="ko-KR" b="1" i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Bias</a:t>
                      </a:r>
                      <a:endParaRPr lang="ko-KR" altLang="en-US" b="1" i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latin typeface="Cambria" panose="02040503050406030204" pitchFamily="18" charset="0"/>
                        </a:rPr>
                        <a:t>O</a:t>
                      </a:r>
                      <a:endParaRPr lang="ko-KR" altLang="en-US" b="1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b="1" dirty="0">
                          <a:latin typeface="Cambria" panose="02040503050406030204" pitchFamily="18" charset="0"/>
                        </a:rPr>
                        <a:t>O</a:t>
                      </a:r>
                      <a:endParaRPr lang="ko-KR" altLang="en-US" b="1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997065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621133" y="4832549"/>
            <a:ext cx="8049975" cy="1192226"/>
          </a:xfrm>
          <a:prstGeom prst="rect">
            <a:avLst/>
          </a:prstGeom>
          <a:solidFill>
            <a:schemeClr val="tx1">
              <a:alpha val="2000"/>
            </a:schemeClr>
          </a:solidFill>
          <a:ln w="15875">
            <a:solidFill>
              <a:schemeClr val="tx1">
                <a:alpha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Not only  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(1)</a:t>
            </a:r>
            <a:r>
              <a:rPr lang="en-US" altLang="ko-K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accelerate the training speed and but also 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(2)</a:t>
            </a:r>
            <a:r>
              <a:rPr lang="en-US" altLang="ko-K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improve the generalizability of the model</a:t>
            </a:r>
            <a:endParaRPr lang="en-US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5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 Placeholder 5"/>
          <p:cNvSpPr txBox="1">
            <a:spLocks/>
          </p:cNvSpPr>
          <p:nvPr/>
        </p:nvSpPr>
        <p:spPr>
          <a:xfrm>
            <a:off x="8227367" y="6477340"/>
            <a:ext cx="517697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8F74E-B4A5-4AC5-9208-5754DED0CF49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48" name="텍스트 개체 틀 2"/>
          <p:cNvSpPr txBox="1">
            <a:spLocks/>
          </p:cNvSpPr>
          <p:nvPr/>
        </p:nvSpPr>
        <p:spPr>
          <a:xfrm>
            <a:off x="367064" y="298602"/>
            <a:ext cx="860491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lnSpc>
                <a:spcPct val="90000"/>
              </a:lnSpc>
              <a:spcBef>
                <a:spcPct val="0"/>
              </a:spcBef>
              <a:tabLst>
                <a:tab pos="177800" algn="l"/>
                <a:tab pos="803275" algn="l"/>
              </a:tabLst>
              <a:defRPr/>
            </a:pP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Key Idea of </a:t>
            </a:r>
            <a:r>
              <a:rPr lang="en-US" altLang="ko-KR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Recency</a:t>
            </a: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Bias</a:t>
            </a:r>
            <a:endParaRPr lang="en-US" altLang="ko-KR" sz="40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38370" y="1050184"/>
            <a:ext cx="8306694" cy="50518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Emphasizing </a:t>
            </a:r>
            <a:r>
              <a:rPr lang="en-US" altLang="ko-KR" sz="2400" b="1" dirty="0"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 the samples </a:t>
            </a:r>
            <a:r>
              <a:rPr lang="en-US" altLang="ko-KR" sz="2400" b="1" dirty="0">
                <a:latin typeface="Cambria" panose="02040503050406030204" pitchFamily="18" charset="0"/>
                <a:ea typeface="Cambria" panose="02040503050406030204" pitchFamily="18" charset="0"/>
              </a:rPr>
              <a:t>recently</a:t>
            </a:r>
            <a:r>
              <a:rPr lang="en-US" altLang="ko-KR" sz="2400" dirty="0">
                <a:latin typeface="Cambria" panose="02040503050406030204" pitchFamily="18" charset="0"/>
                <a:ea typeface="Cambria" panose="02040503050406030204" pitchFamily="18" charset="0"/>
              </a:rPr>
              <a:t> uncertain by using a sliding window </a:t>
            </a:r>
          </a:p>
          <a:p>
            <a:endParaRPr lang="en-US" altLang="ko-KR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ko-KR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ko-KR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ko-KR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ko-KR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altLang="ko-K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531450" y="1835866"/>
            <a:ext cx="1220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>
                <a:latin typeface="Cambria" panose="02040503050406030204" pitchFamily="18" charset="0"/>
                <a:ea typeface="Cambria" panose="02040503050406030204" pitchFamily="18" charset="0"/>
              </a:rPr>
              <a:t>Sample</a:t>
            </a:r>
          </a:p>
          <a:p>
            <a:pPr algn="ctr"/>
            <a:r>
              <a:rPr lang="en-US" altLang="ko-KR" sz="1600" dirty="0">
                <a:latin typeface="Cambria" panose="02040503050406030204" pitchFamily="18" charset="0"/>
                <a:ea typeface="Cambria" panose="02040503050406030204" pitchFamily="18" charset="0"/>
              </a:rPr>
              <a:t>Uncertainty</a:t>
            </a:r>
            <a:endParaRPr lang="ko-KR" altLang="en-US" sz="1600" dirty="0">
              <a:latin typeface="Cambria" panose="02040503050406030204" pitchFamily="18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016631" y="2061280"/>
            <a:ext cx="856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>
                <a:latin typeface="Cambria" panose="02040503050406030204" pitchFamily="18" charset="0"/>
                <a:ea typeface="Cambria" panose="02040503050406030204" pitchFamily="18" charset="0"/>
              </a:rPr>
              <a:t>Method</a:t>
            </a:r>
            <a:endParaRPr lang="ko-KR" altLang="en-US" sz="1600" dirty="0">
              <a:latin typeface="Cambria" panose="02040503050406030204" pitchFamily="18" charset="0"/>
            </a:endParaRPr>
          </a:p>
        </p:txBody>
      </p:sp>
      <p:cxnSp>
        <p:nvCxnSpPr>
          <p:cNvPr id="11" name="직선 화살표 연결선 10"/>
          <p:cNvCxnSpPr/>
          <p:nvPr/>
        </p:nvCxnSpPr>
        <p:spPr>
          <a:xfrm flipH="1" flipV="1">
            <a:off x="7396946" y="2757313"/>
            <a:ext cx="533392" cy="311945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>
            <a:stCxn id="51" idx="1"/>
          </p:cNvCxnSpPr>
          <p:nvPr/>
        </p:nvCxnSpPr>
        <p:spPr>
          <a:xfrm flipH="1">
            <a:off x="7403170" y="3084497"/>
            <a:ext cx="533392" cy="337523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9" y="1940555"/>
            <a:ext cx="6401355" cy="1993565"/>
          </a:xfrm>
          <a:prstGeom prst="rect">
            <a:avLst/>
          </a:prstGeom>
        </p:spPr>
      </p:pic>
      <p:sp>
        <p:nvSpPr>
          <p:cNvPr id="36" name="직사각형 35"/>
          <p:cNvSpPr/>
          <p:nvPr/>
        </p:nvSpPr>
        <p:spPr>
          <a:xfrm>
            <a:off x="904673" y="2193102"/>
            <a:ext cx="5360436" cy="1440743"/>
          </a:xfrm>
          <a:prstGeom prst="rect">
            <a:avLst/>
          </a:prstGeom>
          <a:solidFill>
            <a:schemeClr val="tx1">
              <a:alpha val="10000"/>
            </a:schemeClr>
          </a:solidFill>
          <a:ln w="158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904673" y="2193101"/>
            <a:ext cx="1784930" cy="1440743"/>
          </a:xfrm>
          <a:prstGeom prst="rect">
            <a:avLst/>
          </a:prstGeom>
          <a:solidFill>
            <a:schemeClr val="tx1">
              <a:alpha val="10000"/>
            </a:schemeClr>
          </a:solidFill>
          <a:ln w="158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모서리가 둥근 직사각형 40"/>
          <p:cNvSpPr/>
          <p:nvPr/>
        </p:nvSpPr>
        <p:spPr>
          <a:xfrm>
            <a:off x="393097" y="4372150"/>
            <a:ext cx="8306693" cy="812885"/>
          </a:xfrm>
          <a:prstGeom prst="roundRect">
            <a:avLst/>
          </a:prstGeom>
          <a:solidFill>
            <a:schemeClr val="tx1">
              <a:alpha val="2000"/>
            </a:schemeClr>
          </a:solidFill>
          <a:ln w="19050">
            <a:solidFill>
              <a:schemeClr val="tx1">
                <a:alpha val="50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>
                <a:latin typeface="Cambria" panose="02040503050406030204" pitchFamily="18" charset="0"/>
              </a:rPr>
              <a:t>Criterion to evaluate the samples uncertain at the current moment</a:t>
            </a:r>
          </a:p>
        </p:txBody>
      </p:sp>
      <p:sp>
        <p:nvSpPr>
          <p:cNvPr id="43" name="모서리가 둥근 직사각형 42"/>
          <p:cNvSpPr/>
          <p:nvPr/>
        </p:nvSpPr>
        <p:spPr>
          <a:xfrm>
            <a:off x="393097" y="5647841"/>
            <a:ext cx="8306693" cy="473985"/>
          </a:xfrm>
          <a:prstGeom prst="roundRect">
            <a:avLst/>
          </a:prstGeom>
          <a:solidFill>
            <a:schemeClr val="tx1">
              <a:alpha val="2000"/>
            </a:schemeClr>
          </a:solidFill>
          <a:ln w="19050">
            <a:solidFill>
              <a:schemeClr val="tx1">
                <a:alpha val="50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>
                <a:latin typeface="Cambria" panose="02040503050406030204" pitchFamily="18" charset="0"/>
              </a:rPr>
              <a:t>Computing the sampling probability based on the uncertainty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639896" y="4071874"/>
            <a:ext cx="2113079" cy="400110"/>
          </a:xfrm>
          <a:prstGeom prst="rect">
            <a:avLst/>
          </a:prstGeom>
          <a:solidFill>
            <a:srgbClr val="F3F0EB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ko-KR" sz="2000" b="1" dirty="0">
                <a:latin typeface="Cambria" panose="02040503050406030204" pitchFamily="18" charset="0"/>
              </a:rPr>
              <a:t>Challenge 1 (C1)</a:t>
            </a:r>
            <a:endParaRPr lang="ko-KR" altLang="en-US" sz="2000" dirty="0"/>
          </a:p>
        </p:txBody>
      </p:sp>
      <p:sp>
        <p:nvSpPr>
          <p:cNvPr id="46" name="직사각형 45"/>
          <p:cNvSpPr/>
          <p:nvPr/>
        </p:nvSpPr>
        <p:spPr>
          <a:xfrm>
            <a:off x="639895" y="5355698"/>
            <a:ext cx="2113079" cy="400110"/>
          </a:xfrm>
          <a:prstGeom prst="rect">
            <a:avLst/>
          </a:prstGeom>
          <a:solidFill>
            <a:srgbClr val="EAE8E3"/>
          </a:solidFill>
        </p:spPr>
        <p:txBody>
          <a:bodyPr wrap="none">
            <a:spAutoFit/>
          </a:bodyPr>
          <a:lstStyle/>
          <a:p>
            <a:r>
              <a:rPr lang="en-US" altLang="ko-KR" sz="2000" b="1" dirty="0">
                <a:latin typeface="Cambria" panose="02040503050406030204" pitchFamily="18" charset="0"/>
              </a:rPr>
              <a:t>Challenge 2 (C2)</a:t>
            </a:r>
            <a:endParaRPr lang="ko-KR" alt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7936562" y="2761331"/>
            <a:ext cx="101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i="1" dirty="0" err="1">
                <a:latin typeface="Cambria" panose="02040503050406030204" pitchFamily="18" charset="0"/>
              </a:rPr>
              <a:t>Recency</a:t>
            </a:r>
            <a:br>
              <a:rPr lang="en-US" altLang="ko-KR" b="1" i="1" dirty="0">
                <a:latin typeface="Cambria" panose="02040503050406030204" pitchFamily="18" charset="0"/>
              </a:rPr>
            </a:br>
            <a:r>
              <a:rPr lang="en-US" altLang="ko-KR" b="1" i="1" dirty="0">
                <a:latin typeface="Cambria" panose="02040503050406030204" pitchFamily="18" charset="0"/>
              </a:rPr>
              <a:t>Bias</a:t>
            </a:r>
            <a:endParaRPr lang="ko-KR" altLang="en-US" b="1" i="1" dirty="0">
              <a:latin typeface="Cambria" panose="0204050305040603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02638" y="2575214"/>
            <a:ext cx="62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</a:t>
            </a:r>
            <a:endParaRPr lang="ko-KR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08862" y="3239921"/>
            <a:ext cx="62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</a:t>
            </a:r>
            <a:endParaRPr lang="ko-KR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24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046 L 0.38958 -0.0034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-16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 animBg="1"/>
      <p:bldP spid="40" grpId="2" animBg="1"/>
      <p:bldP spid="41" grpId="0" animBg="1"/>
      <p:bldP spid="43" grpId="0" animBg="1"/>
      <p:bldP spid="37" grpId="0" animBg="1"/>
      <p:bldP spid="46" grpId="0" animBg="1"/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 Placeholder 5"/>
          <p:cNvSpPr txBox="1">
            <a:spLocks/>
          </p:cNvSpPr>
          <p:nvPr/>
        </p:nvSpPr>
        <p:spPr>
          <a:xfrm>
            <a:off x="8227367" y="6477340"/>
            <a:ext cx="517697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bg1"/>
                </a:solidFill>
                <a:effectLst/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8F74E-B4A5-4AC5-9208-5754DED0CF49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48" name="텍스트 개체 틀 2"/>
          <p:cNvSpPr txBox="1">
            <a:spLocks/>
          </p:cNvSpPr>
          <p:nvPr/>
        </p:nvSpPr>
        <p:spPr>
          <a:xfrm>
            <a:off x="367064" y="298602"/>
            <a:ext cx="860491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lnSpc>
                <a:spcPct val="90000"/>
              </a:lnSpc>
              <a:spcBef>
                <a:spcPct val="0"/>
              </a:spcBef>
              <a:tabLst>
                <a:tab pos="177800" algn="l"/>
                <a:tab pos="803275" algn="l"/>
              </a:tabLst>
              <a:defRPr/>
            </a:pP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C1: Uncertainty Criterion</a:t>
            </a:r>
            <a:endParaRPr lang="en-US" altLang="ko-KR" sz="40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2"/>
              <p:cNvSpPr txBox="1">
                <a:spLocks/>
              </p:cNvSpPr>
              <p:nvPr/>
            </p:nvSpPr>
            <p:spPr>
              <a:xfrm>
                <a:off x="438370" y="1050184"/>
                <a:ext cx="8306694" cy="505185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Samples are determined to be </a:t>
                </a:r>
                <a:r>
                  <a:rPr lang="en-US" altLang="ko-KR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truly</a:t>
                </a:r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ko-KR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uncertain</a:t>
                </a:r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when their </a:t>
                </a:r>
                <a:r>
                  <a:rPr lang="en-US" altLang="ko-KR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recent</a:t>
                </a:r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label predictions are highly inconsistent</a:t>
                </a:r>
              </a:p>
              <a:p>
                <a:endParaRPr lang="en-US" altLang="ko-KR" sz="1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altLang="ko-KR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Predictive uncertainty</a:t>
                </a:r>
              </a:p>
              <a:p>
                <a:pPr lvl="1"/>
                <a:r>
                  <a:rPr lang="en-US" altLang="ko-KR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Manage a </a:t>
                </a:r>
                <a:r>
                  <a:rPr lang="en-US" altLang="ko-KR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sliding window </a:t>
                </a:r>
                <a:r>
                  <a:rPr lang="en-US" altLang="ko-KR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that stores the predicted labels at the previous </a:t>
                </a:r>
                <a14:m>
                  <m:oMath xmlns:m="http://schemas.openxmlformats.org/officeDocument/2006/math">
                    <m:r>
                      <a:rPr lang="en-US" altLang="ko-KR" sz="2000" b="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ko-KR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epochs</a:t>
                </a:r>
              </a:p>
              <a:p>
                <a:pPr lvl="1"/>
                <a:endParaRPr lang="en-US" altLang="ko-KR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/>
                <a:endParaRPr lang="en-US" altLang="ko-KR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/>
                <a:endParaRPr lang="en-US" altLang="ko-KR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/>
                <a:r>
                  <a:rPr lang="en-US" altLang="ko-KR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Use </a:t>
                </a:r>
                <a:r>
                  <a:rPr lang="en-US" altLang="ko-KR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empirical entropy </a:t>
                </a:r>
                <a:r>
                  <a:rPr lang="en-US" altLang="ko-KR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to quantify the sample uncertainty for the predictions in the current sliding window</a:t>
                </a:r>
              </a:p>
              <a:p>
                <a:pPr lvl="1"/>
                <a:endParaRPr lang="en-US" altLang="ko-KR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내용 개체 틀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70" y="1050184"/>
                <a:ext cx="8306694" cy="5051852"/>
              </a:xfrm>
              <a:prstGeom prst="rect">
                <a:avLst/>
              </a:prstGeom>
              <a:blipFill>
                <a:blip r:embed="rId3"/>
                <a:stretch>
                  <a:fillRect l="-1027" t="-96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661" y="3253280"/>
            <a:ext cx="1022729" cy="700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4005" y="3937768"/>
            <a:ext cx="1481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Cat-like dog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3389" y="3530565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cat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7438" y="3537658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dog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1487" y="3537658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cat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9190" y="3530565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dog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cxnSp>
        <p:nvCxnSpPr>
          <p:cNvPr id="20" name="직선 화살표 연결선 19"/>
          <p:cNvCxnSpPr/>
          <p:nvPr/>
        </p:nvCxnSpPr>
        <p:spPr>
          <a:xfrm>
            <a:off x="2535949" y="3391410"/>
            <a:ext cx="514653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74040" y="3537658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dog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27766" y="2991300"/>
            <a:ext cx="2442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Cambria" panose="02040503050406030204" pitchFamily="18" charset="0"/>
                <a:ea typeface="Cambria" panose="02040503050406030204" pitchFamily="18" charset="0"/>
              </a:rPr>
              <a:t>Previous predictions</a:t>
            </a:r>
            <a:endParaRPr lang="ko-KR" altLang="en-US" sz="2000" dirty="0">
              <a:latin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92111" y="3473408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ko-KR" altLang="en-US" sz="2000" b="1" dirty="0">
              <a:latin typeface="Cambria" panose="02040503050406030204" pitchFamily="18" charset="0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4581053" y="3510499"/>
            <a:ext cx="3246539" cy="461145"/>
          </a:xfrm>
          <a:prstGeom prst="roundRect">
            <a:avLst/>
          </a:prstGeom>
          <a:solidFill>
            <a:srgbClr val="FF0000">
              <a:alpha val="10000"/>
            </a:srgbClr>
          </a:solidFill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931237" y="3979307"/>
                <a:ext cx="278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Current sliding window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ko-KR" altLang="en-US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237" y="3979307"/>
                <a:ext cx="2787558" cy="369332"/>
              </a:xfrm>
              <a:prstGeom prst="rect">
                <a:avLst/>
              </a:prstGeom>
              <a:blipFill>
                <a:blip r:embed="rId5"/>
                <a:stretch>
                  <a:fillRect l="-1969" t="-11667" b="-2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645040" y="5181377"/>
                <a:ext cx="185114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𝑑𝑜𝑔</m:t>
                          </m:r>
                        </m:e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=3/4</m:t>
                      </m:r>
                    </m:oMath>
                  </m:oMathPara>
                </a14:m>
                <a:endParaRPr lang="en-US" altLang="ko-KR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040" y="5181377"/>
                <a:ext cx="1851148" cy="307777"/>
              </a:xfrm>
              <a:prstGeom prst="rect">
                <a:avLst/>
              </a:prstGeom>
              <a:blipFill>
                <a:blip r:embed="rId6"/>
                <a:stretch>
                  <a:fillRect l="-2632" r="-2961" b="-38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직사각형 31"/>
              <p:cNvSpPr/>
              <p:nvPr/>
            </p:nvSpPr>
            <p:spPr>
              <a:xfrm>
                <a:off x="6574989" y="5587946"/>
                <a:ext cx="19912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ko-K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𝑐𝑎𝑡</m:t>
                          </m:r>
                        </m:e>
                        <m:e>
                          <m:r>
                            <a:rPr lang="en-US" altLang="ko-KR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sz="2000" i="1">
                          <a:latin typeface="Cambria Math" panose="02040503050406030204" pitchFamily="18" charset="0"/>
                        </a:rPr>
                        <m:t>=1/4</m:t>
                      </m:r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32" name="직사각형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989" y="5587946"/>
                <a:ext cx="1991251" cy="400110"/>
              </a:xfrm>
              <a:prstGeom prst="rect">
                <a:avLst/>
              </a:prstGeom>
              <a:blipFill>
                <a:blip r:embed="rId7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왼쪽 중괄호 32"/>
          <p:cNvSpPr/>
          <p:nvPr/>
        </p:nvSpPr>
        <p:spPr>
          <a:xfrm>
            <a:off x="6425259" y="5177645"/>
            <a:ext cx="202979" cy="787652"/>
          </a:xfrm>
          <a:prstGeom prst="leftBrace">
            <a:avLst/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054005" y="5305870"/>
                <a:ext cx="5214313" cy="4185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𝑜𝑔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𝑐𝑎𝑡</m:t>
                            </m:r>
                          </m:e>
                        </m:d>
                      </m:sub>
                      <m:sup/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func>
                          <m:func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</m:e>
                    </m:nary>
                  </m:oMath>
                </a14:m>
                <a:r>
                  <a:rPr lang="en-US" altLang="ko-KR" sz="2400" b="0" i="1" dirty="0">
                    <a:solidFill>
                      <a:schemeClr val="bg1">
                        <a:alpha val="0"/>
                      </a:schemeClr>
                    </a:solidFill>
                    <a:latin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005" y="5305870"/>
                <a:ext cx="5214313" cy="418576"/>
              </a:xfrm>
              <a:prstGeom prst="rect">
                <a:avLst/>
              </a:prstGeom>
              <a:blipFill>
                <a:blip r:embed="rId8"/>
                <a:stretch>
                  <a:fillRect l="-2105" t="-152174" r="-2573" b="-21594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직선 연결선 34"/>
          <p:cNvCxnSpPr/>
          <p:nvPr/>
        </p:nvCxnSpPr>
        <p:spPr>
          <a:xfrm>
            <a:off x="2309390" y="5766408"/>
            <a:ext cx="3772173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/>
          <p:cNvSpPr/>
          <p:nvPr/>
        </p:nvSpPr>
        <p:spPr>
          <a:xfrm>
            <a:off x="3274326" y="5759863"/>
            <a:ext cx="1986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Empirical Entropy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0" name="자유형 39"/>
          <p:cNvSpPr/>
          <p:nvPr/>
        </p:nvSpPr>
        <p:spPr>
          <a:xfrm>
            <a:off x="8054151" y="3757188"/>
            <a:ext cx="751882" cy="1572831"/>
          </a:xfrm>
          <a:custGeom>
            <a:avLst/>
            <a:gdLst>
              <a:gd name="connsiteX0" fmla="*/ 0 w 751882"/>
              <a:gd name="connsiteY0" fmla="*/ 0 h 1711105"/>
              <a:gd name="connsiteX1" fmla="*/ 534155 w 751882"/>
              <a:gd name="connsiteY1" fmla="*/ 362138 h 1711105"/>
              <a:gd name="connsiteX2" fmla="*/ 751438 w 751882"/>
              <a:gd name="connsiteY2" fmla="*/ 1176950 h 1711105"/>
              <a:gd name="connsiteX3" fmla="*/ 579422 w 751882"/>
              <a:gd name="connsiteY3" fmla="*/ 1711105 h 171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882" h="1711105">
                <a:moveTo>
                  <a:pt x="0" y="0"/>
                </a:moveTo>
                <a:cubicBezTo>
                  <a:pt x="204457" y="82990"/>
                  <a:pt x="408915" y="165980"/>
                  <a:pt x="534155" y="362138"/>
                </a:cubicBezTo>
                <a:cubicBezTo>
                  <a:pt x="659395" y="558296"/>
                  <a:pt x="743894" y="952122"/>
                  <a:pt x="751438" y="1176950"/>
                </a:cubicBezTo>
                <a:cubicBezTo>
                  <a:pt x="758982" y="1401778"/>
                  <a:pt x="669202" y="1556441"/>
                  <a:pt x="579422" y="1711105"/>
                </a:cubicBezTo>
              </a:path>
            </a:pathLst>
          </a:custGeom>
          <a:noFill/>
          <a:ln w="190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84726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a2d75e8d8a8699fa97261153c1eb9fcb0f8a1af"/>
</p:tagLst>
</file>

<file path=ppt/theme/theme1.xml><?xml version="1.0" encoding="utf-8"?>
<a:theme xmlns:a="http://schemas.openxmlformats.org/drawingml/2006/main" name="Office 테마">
  <a:themeElements>
    <a:clrScheme name="사용자 지정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CB21B"/>
      </a:accent1>
      <a:accent2>
        <a:srgbClr val="323232"/>
      </a:accent2>
      <a:accent3>
        <a:srgbClr val="FFFFFF"/>
      </a:accent3>
      <a:accent4>
        <a:srgbClr val="A2A2A2"/>
      </a:accent4>
      <a:accent5>
        <a:srgbClr val="FBDB99"/>
      </a:accent5>
      <a:accent6>
        <a:srgbClr val="969325"/>
      </a:accent6>
      <a:hlink>
        <a:srgbClr val="548DD4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12483</TotalTime>
  <Words>894</Words>
  <Application>Microsoft Office PowerPoint</Application>
  <PresentationFormat>화면 슬라이드 쇼(4:3)</PresentationFormat>
  <Paragraphs>248</Paragraphs>
  <Slides>16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6" baseType="lpstr">
      <vt:lpstr>Tomaha</vt:lpstr>
      <vt:lpstr>맑은 고딕</vt:lpstr>
      <vt:lpstr>Arial</vt:lpstr>
      <vt:lpstr>Cambria</vt:lpstr>
      <vt:lpstr>Cambria</vt:lpstr>
      <vt:lpstr>Cambria Math</vt:lpstr>
      <vt:lpstr>Impact</vt:lpstr>
      <vt:lpstr>Tahoma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www.pello.co.kr</dc:creator>
  <cp:lastModifiedBy>Jae-Gil Lee</cp:lastModifiedBy>
  <cp:revision>1457</cp:revision>
  <cp:lastPrinted>2020-06-19T01:41:50Z</cp:lastPrinted>
  <dcterms:created xsi:type="dcterms:W3CDTF">2013-05-23T04:26:30Z</dcterms:created>
  <dcterms:modified xsi:type="dcterms:W3CDTF">2020-11-03T02:43:48Z</dcterms:modified>
</cp:coreProperties>
</file>