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368" r:id="rId3"/>
    <p:sldId id="367" r:id="rId4"/>
    <p:sldId id="369" r:id="rId5"/>
    <p:sldId id="373" r:id="rId6"/>
    <p:sldId id="362" r:id="rId7"/>
    <p:sldId id="359" r:id="rId8"/>
    <p:sldId id="372" r:id="rId9"/>
    <p:sldId id="363" r:id="rId10"/>
    <p:sldId id="354" r:id="rId11"/>
    <p:sldId id="370" r:id="rId12"/>
    <p:sldId id="358" r:id="rId13"/>
    <p:sldId id="360" r:id="rId14"/>
    <p:sldId id="37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8DF699"/>
    <a:srgbClr val="FF0000"/>
    <a:srgbClr val="364D72"/>
    <a:srgbClr val="243145"/>
    <a:srgbClr val="BFD632"/>
    <a:srgbClr val="D9D9D9"/>
    <a:srgbClr val="4472C4"/>
    <a:srgbClr val="FFC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5256" autoAdjust="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0" y="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C6C3C83-3E8F-43C5-9B6A-1B1FEDAF1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4E2088-97C5-40F2-99AC-7017D830A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7C08-2F5D-483D-9B7E-173E91823E09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3F1B5A2-79B5-46DF-BD44-FBC987C1B1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81F11C-CE3A-45E3-84F6-89D933E7D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C65A9-EC8B-40C8-A22D-F23D9B5EA3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77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1E56-C858-4199-A7EC-11951D2BC357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795F-3CB3-4286-B065-F73044DFF1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71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8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25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01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03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07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14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99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795F-3CB3-4286-B065-F73044DFF1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9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8BD931-665F-4CAA-8E05-EC251975B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79DAA6-A66C-4CC4-8247-36D4EBB6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32C3BD-3762-4546-9C8D-7BD95100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A62F06-A753-4B06-853E-3BC0EEB8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06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616AF2-2B22-40FF-A34C-F6BFD9CD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B98F7E-FD47-4D5B-9E91-644E0AA59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5BBCF5-924D-4A37-B8DB-71E4028E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B761DA-1DCE-4E9F-AB40-3E8A7B27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42E4C9-1E89-4922-82CB-0817BE7D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2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DA8AB5-007E-4553-90C7-95FC493F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DBFE57-5D77-4B7D-8FC8-6D788CCB5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D8F1CF-4A3E-495E-B1A7-73A9F45A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ADE7A8-1B95-40D2-8249-7F565D41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A2745-9BAE-46F1-8C19-228BDE35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6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B1119CD-74DC-438B-90B1-7A5104C92947}"/>
              </a:ext>
            </a:extLst>
          </p:cNvPr>
          <p:cNvSpPr/>
          <p:nvPr userDrawn="1"/>
        </p:nvSpPr>
        <p:spPr>
          <a:xfrm>
            <a:off x="0" y="-46553"/>
            <a:ext cx="12192000" cy="954604"/>
          </a:xfrm>
          <a:prstGeom prst="rect">
            <a:avLst/>
          </a:prstGeom>
          <a:gradFill flip="none" rotWithShape="1">
            <a:gsLst>
              <a:gs pos="36065">
                <a:srgbClr val="263855">
                  <a:alpha val="90000"/>
                </a:srgb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0A10F5C-CE51-415C-8B1A-BCD2C7B4F47E}"/>
              </a:ext>
            </a:extLst>
          </p:cNvPr>
          <p:cNvSpPr/>
          <p:nvPr userDrawn="1"/>
        </p:nvSpPr>
        <p:spPr>
          <a:xfrm>
            <a:off x="0" y="6559683"/>
            <a:ext cx="12192000" cy="316487"/>
          </a:xfrm>
          <a:prstGeom prst="rect">
            <a:avLst/>
          </a:prstGeom>
          <a:gradFill>
            <a:gsLst>
              <a:gs pos="36065">
                <a:srgbClr val="263855">
                  <a:alpha val="90000"/>
                </a:srgb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558A1A27-6916-44E6-8FED-90A07B395A85}"/>
              </a:ext>
            </a:extLst>
          </p:cNvPr>
          <p:cNvSpPr/>
          <p:nvPr userDrawn="1"/>
        </p:nvSpPr>
        <p:spPr>
          <a:xfrm rot="10800000">
            <a:off x="11401315" y="6545330"/>
            <a:ext cx="569463" cy="244343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슬라이드 번호 개체 틀 5">
            <a:extLst>
              <a:ext uri="{FF2B5EF4-FFF2-40B4-BE49-F238E27FC236}">
                <a16:creationId xmlns:a16="http://schemas.microsoft.com/office/drawing/2014/main" id="{9D3CC65E-5FF4-424F-933B-1F89FD46BC19}"/>
              </a:ext>
            </a:extLst>
          </p:cNvPr>
          <p:cNvSpPr txBox="1">
            <a:spLocks/>
          </p:cNvSpPr>
          <p:nvPr userDrawn="1"/>
        </p:nvSpPr>
        <p:spPr>
          <a:xfrm>
            <a:off x="11492901" y="6543741"/>
            <a:ext cx="386292" cy="24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AAFA04-D592-4464-9D4C-F9FC099FFEC7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E49E4F7A-FA08-40DD-BD42-9C09A061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4931"/>
            <a:ext cx="11704078" cy="721519"/>
          </a:xfrm>
        </p:spPr>
        <p:txBody>
          <a:bodyPr>
            <a:normAutofit/>
          </a:bodyPr>
          <a:lstStyle>
            <a:lvl1pPr algn="ctr">
              <a:defRPr sz="3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6623FFC0-B5FF-4B5C-96BA-E9A0D3F72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253330"/>
            <a:ext cx="11328400" cy="4963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9827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0666D7-3E9F-425B-9287-5722CBB2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C6E609-2BCC-4AA3-B86C-4FF2DA04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BEC369-7F73-4D6E-8275-7F763364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976863-0E4B-4D2B-AD22-B2D0C331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B2CF61-3447-452B-B35B-A20A0BBA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7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0B4D6A-29A0-4CF3-BADA-9CB83DC7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81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603BE7-A49B-4D09-AB2D-9A6BDCE90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5020AC-1691-46CF-B479-65FD0C20C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945839-0A1E-49A4-9E5E-56A9D076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BBC4E5-CF6E-44E2-A7DD-3C27F094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9307BE-9AF9-44C6-AEE5-151C889C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084094"/>
            <a:ext cx="2743200" cy="365125"/>
          </a:xfrm>
        </p:spPr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02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2336F-E02D-4832-8245-EF0B51A0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8698D0-9ADD-4D39-96ED-4ECD53A5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D37218-1254-4D8F-964C-E0E08BD3D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4DCD66F-BAA7-43FF-94E9-D7888140B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1F3C276-6DCD-4A8D-A199-C5F777537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F25C89B-F990-493B-B837-D927B27C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6B7657-0FE3-4F06-8A35-426DE343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4515E59-8ECA-4627-B4AA-9F3666F9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14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610A9F-29C5-4CE3-B2D9-27A73C5B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DAD677-5212-447E-85BE-21C434A2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0433FF-BD57-472A-9CCF-AF21695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FE58E1-AA2B-4973-8BD9-A507FD4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44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BD9F7E5-F66B-483F-AC2A-68DCB9A5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EE239F3-82BB-4E28-8EFC-5350997E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990C7F-CAD6-4B9A-AB7A-7CC57081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1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B6DA75-8332-4893-84AB-2419F818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AB8DAE-1DE8-49A0-B88C-0675A526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8CF754A-1738-4F6F-AD2F-9CC8B34A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4F44F4-1982-458E-B659-D1038A35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0B043C-E98C-46C3-A85F-926435B5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39F50D-37F1-4FDB-9003-17416A80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2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53DA7-8F6B-4AAB-B370-3D9BBEC6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01EB1BE-9146-4AA3-A4C3-68193EC93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5A4751-7CBE-47C0-869D-DC4586CCF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AD9DA3-BF4E-4124-98DD-9D425D54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E514ED-5DFC-4744-AE43-D81D757A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ADA0BF-71E1-4F4A-AAA1-E634E30C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9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E7999F-D559-4377-A0BA-E3DC349B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9E70A2-96F8-4001-B512-222D22A2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2A1EB0-8BF5-4533-AB61-428E5957B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FB21-EEC7-4FE8-BFF6-D987DC7FE17B}" type="datetimeFigureOut">
              <a:rPr lang="ko-KR" altLang="en-US" smtClean="0"/>
              <a:t>2021. 1. 7.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F7A0C4-DE87-44F0-B02B-88A965B7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3EC7F6-E063-442E-82B2-D35FA951A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FA04-D592-4464-9D4C-F9FC099FF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99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31.png"/><Relationship Id="rId3" Type="http://schemas.openxmlformats.org/officeDocument/2006/relationships/image" Target="../media/image30.png"/><Relationship Id="rId21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1.png"/><Relationship Id="rId10" Type="http://schemas.openxmlformats.org/officeDocument/2006/relationships/image" Target="../media/image41.png"/><Relationship Id="rId4" Type="http://schemas.openxmlformats.org/officeDocument/2006/relationships/image" Target="../media/image351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.png"/><Relationship Id="rId10" Type="http://schemas.openxmlformats.org/officeDocument/2006/relationships/image" Target="../media/image38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7E27D6C-DA1E-409D-BBFB-D93DEE82EE03}"/>
              </a:ext>
            </a:extLst>
          </p:cNvPr>
          <p:cNvSpPr/>
          <p:nvPr/>
        </p:nvSpPr>
        <p:spPr>
          <a:xfrm>
            <a:off x="0" y="1790700"/>
            <a:ext cx="12192000" cy="3041650"/>
          </a:xfrm>
          <a:prstGeom prst="rect">
            <a:avLst/>
          </a:prstGeom>
          <a:gradFill flip="none" rotWithShape="1">
            <a:gsLst>
              <a:gs pos="36065">
                <a:srgbClr val="263855">
                  <a:alpha val="90000"/>
                </a:srgb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184801C-8873-4817-BA5D-7284706A8C43}"/>
              </a:ext>
            </a:extLst>
          </p:cNvPr>
          <p:cNvSpPr txBox="1">
            <a:spLocks/>
          </p:cNvSpPr>
          <p:nvPr/>
        </p:nvSpPr>
        <p:spPr>
          <a:xfrm>
            <a:off x="254000" y="2804530"/>
            <a:ext cx="11557000" cy="1126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PREMERE: Meta-Reweighting via Self-</a:t>
            </a:r>
            <a:r>
              <a:rPr lang="en-US" altLang="ko-KR" sz="3600" dirty="0" err="1">
                <a:solidFill>
                  <a:schemeClr val="bg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Ensembling</a:t>
            </a:r>
            <a:r>
              <a:rPr lang="en-US" altLang="ko-KR" sz="3600" dirty="0">
                <a:solidFill>
                  <a:schemeClr val="bg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ko-KR" sz="3600" dirty="0">
                <a:solidFill>
                  <a:schemeClr val="bg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for Point-of-Interest Recommendation</a:t>
            </a:r>
            <a:endParaRPr lang="ko-KR" altLang="en-US" sz="3600" dirty="0">
              <a:solidFill>
                <a:schemeClr val="bg1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71BE1-AD9D-4E42-9FCA-63E0F35DA019}"/>
              </a:ext>
            </a:extLst>
          </p:cNvPr>
          <p:cNvSpPr txBox="1"/>
          <p:nvPr/>
        </p:nvSpPr>
        <p:spPr>
          <a:xfrm>
            <a:off x="76200" y="142000"/>
            <a:ext cx="44259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AAAI 2021 | Virtual Conference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0257F-F071-4404-A052-B4BB1E6EE7B7}"/>
              </a:ext>
            </a:extLst>
          </p:cNvPr>
          <p:cNvSpPr txBox="1"/>
          <p:nvPr/>
        </p:nvSpPr>
        <p:spPr>
          <a:xfrm>
            <a:off x="1113378" y="5031501"/>
            <a:ext cx="99652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Minseok Kim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Hwanjun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Song,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Doyoung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Kim,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Kijung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Shin, Jae-Gil Lee</a:t>
            </a:r>
            <a:b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KAIST, Korea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9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>
            <a:extLst>
              <a:ext uri="{FF2B5EF4-FFF2-40B4-BE49-F238E27FC236}">
                <a16:creationId xmlns:a16="http://schemas.microsoft.com/office/drawing/2014/main" id="{A45D174C-0188-418F-894F-F77F8369FDCF}"/>
              </a:ext>
            </a:extLst>
          </p:cNvPr>
          <p:cNvSpPr txBox="1"/>
          <p:nvPr/>
        </p:nvSpPr>
        <p:spPr>
          <a:xfrm>
            <a:off x="348207" y="914783"/>
            <a:ext cx="1041807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4 deep neural network based algorithms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CDAE [ICWSM’ 16] </a:t>
            </a:r>
            <a:r>
              <a:rPr lang="en-US" altLang="ko-KR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+ Heuristic Rule, PREMERE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PACE [KDD’ 17]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SAE-NAD [CIKM’ 18] </a:t>
            </a:r>
            <a:r>
              <a:rPr lang="en-US" altLang="ko-KR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+ Heuristic Rule, PREMERE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APOIR [WWW’ 19]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7 conventional machine learning based algorithms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0E59AD2-5F24-40E0-ABAA-A1F8BFA346EE}"/>
              </a:ext>
            </a:extLst>
          </p:cNvPr>
          <p:cNvSpPr txBox="1">
            <a:spLocks/>
          </p:cNvSpPr>
          <p:nvPr/>
        </p:nvSpPr>
        <p:spPr>
          <a:xfrm>
            <a:off x="266700" y="84931"/>
            <a:ext cx="11704078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altLang="ko-KR" dirty="0"/>
              <a:t>Baseline Algorithms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63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>
            <a:extLst>
              <a:ext uri="{FF2B5EF4-FFF2-40B4-BE49-F238E27FC236}">
                <a16:creationId xmlns:a16="http://schemas.microsoft.com/office/drawing/2014/main" id="{A45D174C-0188-418F-894F-F77F8369FDCF}"/>
              </a:ext>
            </a:extLst>
          </p:cNvPr>
          <p:cNvSpPr txBox="1"/>
          <p:nvPr/>
        </p:nvSpPr>
        <p:spPr>
          <a:xfrm>
            <a:off x="348206" y="914783"/>
            <a:ext cx="11843793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3 metrics: precision, recall, mean average precision (MAP)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Evaluate each metric with top 5, 10, 20, 50 recommendation result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3 real-world datasets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Randomly select 80% as train data, and 20% as test data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Exclude users and POIs having few check-ins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0E59AD2-5F24-40E0-ABAA-A1F8BFA346EE}"/>
              </a:ext>
            </a:extLst>
          </p:cNvPr>
          <p:cNvSpPr txBox="1">
            <a:spLocks/>
          </p:cNvSpPr>
          <p:nvPr/>
        </p:nvSpPr>
        <p:spPr>
          <a:xfrm>
            <a:off x="266700" y="84931"/>
            <a:ext cx="11704078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altLang="ko-KR" dirty="0"/>
              <a:t>Evaluation Settings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B4571BF-FDFD-4D8F-A3F3-E5386D4EC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4" y="4621417"/>
            <a:ext cx="6968691" cy="1749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04992-8C50-4121-8F66-6B114317AC87}"/>
              </a:ext>
            </a:extLst>
          </p:cNvPr>
          <p:cNvSpPr txBox="1"/>
          <p:nvPr/>
        </p:nvSpPr>
        <p:spPr>
          <a:xfrm>
            <a:off x="4316351" y="4184909"/>
            <a:ext cx="39075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Table: Dataset Descriptions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4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7A8B2038-10AD-4A38-889A-B8DC52642C69}"/>
              </a:ext>
            </a:extLst>
          </p:cNvPr>
          <p:cNvSpPr txBox="1">
            <a:spLocks/>
          </p:cNvSpPr>
          <p:nvPr/>
        </p:nvSpPr>
        <p:spPr>
          <a:xfrm>
            <a:off x="266700" y="84931"/>
            <a:ext cx="11704078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/>
              <a:t>Evaluation</a:t>
            </a:r>
            <a:r>
              <a:rPr lang="ko-KR" altLang="en-US" dirty="0"/>
              <a:t> </a:t>
            </a:r>
            <a:r>
              <a:rPr lang="it-IT" altLang="ko-KR" dirty="0"/>
              <a:t>Results - Precision</a:t>
            </a:r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FC3F71D-4C1E-4D0C-B193-BA200AAB088F}"/>
              </a:ext>
            </a:extLst>
          </p:cNvPr>
          <p:cNvSpPr/>
          <p:nvPr/>
        </p:nvSpPr>
        <p:spPr>
          <a:xfrm>
            <a:off x="1301622" y="5894590"/>
            <a:ext cx="4129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Precision@K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on Foursquare Dataset</a:t>
            </a: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09D44D5-6916-4246-850B-B84A3F023606}"/>
              </a:ext>
            </a:extLst>
          </p:cNvPr>
          <p:cNvSpPr/>
          <p:nvPr/>
        </p:nvSpPr>
        <p:spPr>
          <a:xfrm>
            <a:off x="7604768" y="5894590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Precision@K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on Gowalla Dataset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7EEB0-B489-474F-B4DA-224ED6B53987}"/>
              </a:ext>
            </a:extLst>
          </p:cNvPr>
          <p:cNvSpPr txBox="1"/>
          <p:nvPr/>
        </p:nvSpPr>
        <p:spPr>
          <a:xfrm>
            <a:off x="348206" y="914783"/>
            <a:ext cx="1148704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Premere</a:t>
            </a: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 provides 2.36 ~ 26.9% performance improvement in Precision@5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32A59D-16A2-4879-9704-EAF688589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97" y="2673282"/>
            <a:ext cx="5378538" cy="312445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F055FC4-2DAF-4638-82F4-F91A136F4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30" y="2179029"/>
            <a:ext cx="11546563" cy="39739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C0477D6-B5A7-4D18-9F86-A7850A125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30" y="2673282"/>
            <a:ext cx="5351781" cy="312445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3643CEA-AE93-4EC7-B7A6-24898605EDFE}"/>
              </a:ext>
            </a:extLst>
          </p:cNvPr>
          <p:cNvSpPr/>
          <p:nvPr/>
        </p:nvSpPr>
        <p:spPr>
          <a:xfrm>
            <a:off x="2500397" y="2832702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2.36%</a:t>
            </a:r>
            <a:b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86D211-5767-4792-BCEC-65FE1F81C1D4}"/>
              </a:ext>
            </a:extLst>
          </p:cNvPr>
          <p:cNvSpPr/>
          <p:nvPr/>
        </p:nvSpPr>
        <p:spPr>
          <a:xfrm rot="3331793">
            <a:off x="2235149" y="2944185"/>
            <a:ext cx="217591" cy="323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C64E612-B3CB-40C0-8170-4C1D831E804B}"/>
              </a:ext>
            </a:extLst>
          </p:cNvPr>
          <p:cNvSpPr/>
          <p:nvPr/>
        </p:nvSpPr>
        <p:spPr>
          <a:xfrm>
            <a:off x="8609255" y="2832701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26.9%</a:t>
            </a:r>
            <a:b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2E00089-6911-4FE8-8829-CE17B5972F28}"/>
              </a:ext>
            </a:extLst>
          </p:cNvPr>
          <p:cNvSpPr/>
          <p:nvPr/>
        </p:nvSpPr>
        <p:spPr>
          <a:xfrm rot="935710">
            <a:off x="8246280" y="2926828"/>
            <a:ext cx="301985" cy="720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9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EC2749FB-FDA6-4C67-BC28-111617D17408}"/>
              </a:ext>
            </a:extLst>
          </p:cNvPr>
          <p:cNvSpPr txBox="1">
            <a:spLocks/>
          </p:cNvSpPr>
          <p:nvPr/>
        </p:nvSpPr>
        <p:spPr>
          <a:xfrm>
            <a:off x="266700" y="84931"/>
            <a:ext cx="11704078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altLang="ko-KR" dirty="0"/>
              <a:t>Evaluation Results - MAP</a:t>
            </a:r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43545EC-2069-4D1D-AE64-0A6E4386C304}"/>
              </a:ext>
            </a:extLst>
          </p:cNvPr>
          <p:cNvSpPr/>
          <p:nvPr/>
        </p:nvSpPr>
        <p:spPr>
          <a:xfrm>
            <a:off x="7951608" y="5886958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MAP@K result on Gowalla Dataset</a:t>
            </a: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7C729EA-7F43-4F69-893B-92C5B314F62E}"/>
              </a:ext>
            </a:extLst>
          </p:cNvPr>
          <p:cNvSpPr/>
          <p:nvPr/>
        </p:nvSpPr>
        <p:spPr>
          <a:xfrm>
            <a:off x="1655678" y="5902732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MAP@K result on Foursquare Dataset</a:t>
            </a:r>
            <a:endParaRPr lang="ko-KR" altLang="en-US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5342EE2-4B7F-42F3-8CFF-994420D4D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51" y="2709356"/>
            <a:ext cx="5288738" cy="306912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E79C845-91BB-4468-9FB1-FE535074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74" y="2749941"/>
            <a:ext cx="5212937" cy="3081781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A9D2EA1F-0425-43DF-84EE-220DC56BF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30" y="2179029"/>
            <a:ext cx="11546563" cy="39739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0A903C0-F82F-4D97-AC50-F61E1FFA4CF4}"/>
              </a:ext>
            </a:extLst>
          </p:cNvPr>
          <p:cNvSpPr txBox="1"/>
          <p:nvPr/>
        </p:nvSpPr>
        <p:spPr>
          <a:xfrm>
            <a:off x="348206" y="914783"/>
            <a:ext cx="1148704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Premere</a:t>
            </a: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 also provides performance improvement as seen in other metrics</a:t>
            </a:r>
          </a:p>
        </p:txBody>
      </p:sp>
    </p:spTree>
    <p:extLst>
      <p:ext uri="{BB962C8B-B14F-4D97-AF65-F5344CB8AC3E}">
        <p14:creationId xmlns:p14="http://schemas.microsoft.com/office/powerpoint/2010/main" val="314624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7967C8-FB42-46B1-889E-7ACA1E92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/>
              <a:t>Conclusion</a:t>
            </a:r>
            <a:endParaRPr lang="ko-KR" altLang="en-US" sz="3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50585-DE37-41E8-9EF9-37CB28153F8F}"/>
              </a:ext>
            </a:extLst>
          </p:cNvPr>
          <p:cNvSpPr txBox="1"/>
          <p:nvPr/>
        </p:nvSpPr>
        <p:spPr>
          <a:xfrm>
            <a:off x="266700" y="917241"/>
            <a:ext cx="11704078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PREMERE address the sparse &amp; missing check-in in POI recommendation</a:t>
            </a:r>
            <a:b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</a:b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which are critical problems for training a model to understand user interest</a:t>
            </a:r>
            <a:b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</a:br>
            <a:b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</a:b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To this end, we suggest PREMERE with two key components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Self-ensemble based meta-data generation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PREMERE-Net for sample reweighting</a:t>
            </a:r>
          </a:p>
          <a:p>
            <a:pPr>
              <a:lnSpc>
                <a:spcPct val="150000"/>
              </a:lnSpc>
            </a:pPr>
            <a:b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</a:b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Extensive experiment results support the effectiveness of PREMERE	</a:t>
            </a:r>
          </a:p>
        </p:txBody>
      </p:sp>
    </p:spTree>
    <p:extLst>
      <p:ext uri="{BB962C8B-B14F-4D97-AF65-F5344CB8AC3E}">
        <p14:creationId xmlns:p14="http://schemas.microsoft.com/office/powerpoint/2010/main" val="149482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7967C8-FB42-46B1-889E-7ACA1E92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/>
              <a:t>Point-of-Interest Recommendation</a:t>
            </a:r>
            <a:endParaRPr lang="ko-KR" altLang="en-US" sz="3500" dirty="0"/>
          </a:p>
        </p:txBody>
      </p:sp>
      <p:pic>
        <p:nvPicPr>
          <p:cNvPr id="4" name="Picture 39" descr="gps, location, map, marker icon">
            <a:extLst>
              <a:ext uri="{FF2B5EF4-FFF2-40B4-BE49-F238E27FC236}">
                <a16:creationId xmlns:a16="http://schemas.microsoft.com/office/drawing/2014/main" id="{0E69A63A-707D-40CB-A314-F1893CA5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13" y="38627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539625A-9F80-4C61-ABEF-1E114D1C8F53}"/>
              </a:ext>
            </a:extLst>
          </p:cNvPr>
          <p:cNvSpPr/>
          <p:nvPr/>
        </p:nvSpPr>
        <p:spPr>
          <a:xfrm>
            <a:off x="3706722" y="3684451"/>
            <a:ext cx="2016224" cy="10710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6" descr="User Icons - Download Free Vector Icons | Noun Project">
            <a:extLst>
              <a:ext uri="{FF2B5EF4-FFF2-40B4-BE49-F238E27FC236}">
                <a16:creationId xmlns:a16="http://schemas.microsoft.com/office/drawing/2014/main" id="{7A645E4C-E909-4925-8C22-AD244A62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83" y="3795274"/>
            <a:ext cx="830261" cy="83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F663A9F-BEF4-4A09-A49E-DAEE5FF1C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134" y="3277401"/>
            <a:ext cx="3372644" cy="2402432"/>
          </a:xfrm>
          <a:prstGeom prst="rect">
            <a:avLst/>
          </a:prstGeom>
        </p:spPr>
      </p:pic>
      <p:pic>
        <p:nvPicPr>
          <p:cNvPr id="8" name="Picture 31" descr="https://lh3.googleusercontent.com/0fcL5zLZCn-2BJEHgPFJYE-rb7aIvDFqdKQhxshGDNpfM25vNEesk5FLDZkvYPyhwYNBBvkjBcL9rVBl6C8xI5R9qCxECE6nJ2UNbUC6dznKiSGiZmEvBI5pbjXF2JxZ3ugldK97XY0">
            <a:extLst>
              <a:ext uri="{FF2B5EF4-FFF2-40B4-BE49-F238E27FC236}">
                <a16:creationId xmlns:a16="http://schemas.microsoft.com/office/drawing/2014/main" id="{823E3BAD-A3D9-4D40-A9F9-82B0B973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4" y="384038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DFC4956-81ED-4CD9-A0EB-D2CCB741714F}"/>
              </a:ext>
            </a:extLst>
          </p:cNvPr>
          <p:cNvSpPr/>
          <p:nvPr/>
        </p:nvSpPr>
        <p:spPr>
          <a:xfrm>
            <a:off x="6095124" y="3965184"/>
            <a:ext cx="501145" cy="4403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DC3A5-6CAA-4A29-849C-9AE8016C0028}"/>
              </a:ext>
            </a:extLst>
          </p:cNvPr>
          <p:cNvSpPr txBox="1"/>
          <p:nvPr/>
        </p:nvSpPr>
        <p:spPr>
          <a:xfrm>
            <a:off x="574014" y="3100052"/>
            <a:ext cx="2643451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</a:t>
            </a:r>
            <a:r>
              <a:rPr lang="en-US" altLang="ko-K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next?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Neural Network Icons - Download Free Vector Icons | Noun Project">
            <a:extLst>
              <a:ext uri="{FF2B5EF4-FFF2-40B4-BE49-F238E27FC236}">
                <a16:creationId xmlns:a16="http://schemas.microsoft.com/office/drawing/2014/main" id="{64AB19C4-2A0E-4592-A0F3-AB96BB2E9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48" y="3684451"/>
            <a:ext cx="1012877" cy="1012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9578CA-D4C8-4241-BB9D-2439CFA309B6}"/>
              </a:ext>
            </a:extLst>
          </p:cNvPr>
          <p:cNvSpPr txBox="1"/>
          <p:nvPr/>
        </p:nvSpPr>
        <p:spPr>
          <a:xfrm>
            <a:off x="6524156" y="4800936"/>
            <a:ext cx="19014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CD8C0700-A180-4B8A-899A-15BF67986DC8}"/>
              </a:ext>
            </a:extLst>
          </p:cNvPr>
          <p:cNvSpPr/>
          <p:nvPr/>
        </p:nvSpPr>
        <p:spPr>
          <a:xfrm>
            <a:off x="8353504" y="3965184"/>
            <a:ext cx="501145" cy="4403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AA85F-B88B-4005-B2EC-032DB1AC93D0}"/>
              </a:ext>
            </a:extLst>
          </p:cNvPr>
          <p:cNvSpPr txBox="1"/>
          <p:nvPr/>
        </p:nvSpPr>
        <p:spPr>
          <a:xfrm>
            <a:off x="3764104" y="4800936"/>
            <a:ext cx="19014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User-related info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D9EC3-7D63-4317-A9C5-E67D3FEB4B7B}"/>
              </a:ext>
            </a:extLst>
          </p:cNvPr>
          <p:cNvSpPr txBox="1"/>
          <p:nvPr/>
        </p:nvSpPr>
        <p:spPr>
          <a:xfrm>
            <a:off x="9283391" y="5108713"/>
            <a:ext cx="19014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suggestions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2AC73F3-864F-4873-8060-E0FD2A35A5EB}"/>
              </a:ext>
            </a:extLst>
          </p:cNvPr>
          <p:cNvSpPr/>
          <p:nvPr/>
        </p:nvSpPr>
        <p:spPr>
          <a:xfrm>
            <a:off x="574014" y="3012706"/>
            <a:ext cx="2720153" cy="565746"/>
          </a:xfrm>
          <a:prstGeom prst="wedgeRectCallout">
            <a:avLst>
              <a:gd name="adj1" fmla="val 1334"/>
              <a:gd name="adj2" fmla="val 740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36895F75-74D5-49B3-AB05-217DFF45E0A1}"/>
              </a:ext>
            </a:extLst>
          </p:cNvPr>
          <p:cNvSpPr/>
          <p:nvPr/>
        </p:nvSpPr>
        <p:spPr>
          <a:xfrm>
            <a:off x="2639311" y="3965184"/>
            <a:ext cx="501145" cy="4403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50585-DE37-41E8-9EF9-37CB28153F8F}"/>
              </a:ext>
            </a:extLst>
          </p:cNvPr>
          <p:cNvSpPr txBox="1"/>
          <p:nvPr/>
        </p:nvSpPr>
        <p:spPr>
          <a:xfrm>
            <a:off x="266700" y="917241"/>
            <a:ext cx="12400788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Given user-related information, a</a:t>
            </a:r>
            <a:r>
              <a:rPr lang="ko-KR" alt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point-of-interest (POI) recommender system</a:t>
            </a:r>
          </a:p>
          <a:p>
            <a:pPr>
              <a:lnSpc>
                <a:spcPct val="150000"/>
              </a:lnSpc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suggests POIs that a user likes to visit</a:t>
            </a:r>
          </a:p>
        </p:txBody>
      </p:sp>
    </p:spTree>
    <p:extLst>
      <p:ext uri="{BB962C8B-B14F-4D97-AF65-F5344CB8AC3E}">
        <p14:creationId xmlns:p14="http://schemas.microsoft.com/office/powerpoint/2010/main" val="204664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7967C8-FB42-46B1-889E-7ACA1E92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/>
              <a:t>Real-world POI Recommendations</a:t>
            </a:r>
            <a:endParaRPr lang="ko-KR" altLang="en-US" sz="3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BA8E2B-F32D-415C-91B5-74F7CC24197C}"/>
              </a:ext>
            </a:extLst>
          </p:cNvPr>
          <p:cNvSpPr txBox="1"/>
          <p:nvPr/>
        </p:nvSpPr>
        <p:spPr>
          <a:xfrm>
            <a:off x="266700" y="917241"/>
            <a:ext cx="11704078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POI recommendation usages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Real-world</a:t>
            </a:r>
            <a:r>
              <a:rPr lang="ko-KR" alt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service providers</a:t>
            </a:r>
          </a:p>
          <a:p>
            <a:pPr>
              <a:lnSpc>
                <a:spcPct val="150000"/>
              </a:lnSpc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28" name="Picture 2" descr="Google Maps update brings real-time ETA | Pocketnow">
            <a:extLst>
              <a:ext uri="{FF2B5EF4-FFF2-40B4-BE49-F238E27FC236}">
                <a16:creationId xmlns:a16="http://schemas.microsoft.com/office/drawing/2014/main" id="{BB2B37ED-C51B-44A7-80CF-99044937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12" y="4484585"/>
            <a:ext cx="1967385" cy="10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세계 최대 공유 숙박 플랫폼 에어비앤비(Airbnb), 상장 추진하는 이유는?">
            <a:extLst>
              <a:ext uri="{FF2B5EF4-FFF2-40B4-BE49-F238E27FC236}">
                <a16:creationId xmlns:a16="http://schemas.microsoft.com/office/drawing/2014/main" id="{65ECB429-69C2-40D2-AD20-998D1034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1" y="4473642"/>
            <a:ext cx="2456321" cy="11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ow To Prevent Losing Reviews On Yelp | Atlas internet Marketing">
            <a:extLst>
              <a:ext uri="{FF2B5EF4-FFF2-40B4-BE49-F238E27FC236}">
                <a16:creationId xmlns:a16="http://schemas.microsoft.com/office/drawing/2014/main" id="{256B658F-FFDF-4873-A655-52B94968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28" y="4689553"/>
            <a:ext cx="1512168" cy="6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taurant free vector icons designed by Freepik | Restaurant icon, Vector  icon design, Food icon png">
            <a:extLst>
              <a:ext uri="{FF2B5EF4-FFF2-40B4-BE49-F238E27FC236}">
                <a16:creationId xmlns:a16="http://schemas.microsoft.com/office/drawing/2014/main" id="{3E0173E5-9B7F-4629-8C65-4FFF6C45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05" y="19203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vel Much – Growler">
            <a:extLst>
              <a:ext uri="{FF2B5EF4-FFF2-40B4-BE49-F238E27FC236}">
                <a16:creationId xmlns:a16="http://schemas.microsoft.com/office/drawing/2014/main" id="{929B419D-5998-4D46-8D36-EB17B713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06" y="19203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카페 아이콘 - 무료 다운로드, PNG 및 벡터">
            <a:extLst>
              <a:ext uri="{FF2B5EF4-FFF2-40B4-BE49-F238E27FC236}">
                <a16:creationId xmlns:a16="http://schemas.microsoft.com/office/drawing/2014/main" id="{C06ED67E-887D-4F62-A6F3-C80D9580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05" y="19203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7967C8-FB42-46B1-889E-7ACA1E92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/>
              <a:t>Motivation: Missing User Check-in</a:t>
            </a:r>
            <a:endParaRPr lang="ko-KR" alt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750585-DE37-41E8-9EF9-37CB28153F8F}"/>
                  </a:ext>
                </a:extLst>
              </p:cNvPr>
              <p:cNvSpPr txBox="1"/>
              <p:nvPr/>
            </p:nvSpPr>
            <p:spPr>
              <a:xfrm>
                <a:off x="266700" y="917241"/>
                <a:ext cx="11704078" cy="262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A recommender needs to know visited places to catch users’ interest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However, users leave only a few check-ins, and often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forget or skip check-ins</a:t>
                </a:r>
                <a:endParaRPr lang="en-US" altLang="ko-KR" sz="2800" dirty="0">
                  <a:latin typeface="Dubai Medium" panose="020B0603030403030204" pitchFamily="34" charset="-78"/>
                  <a:cs typeface="Dubai Medium" panose="020B0603030403030204" pitchFamily="34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Dubai Medium" panose="020B0603030403030204" pitchFamily="34" charset="-78"/>
                      </a:rPr>
                      <m:t>→</m:t>
                    </m:r>
                  </m:oMath>
                </a14:m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The recommender learns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incorrect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user preference on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unvisited POIs,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   as the recommender does not know whether the user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visited 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the POI</a:t>
                </a:r>
                <a:endParaRPr lang="en-US" altLang="ko-KR" sz="280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750585-DE37-41E8-9EF9-37CB28153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917241"/>
                <a:ext cx="11704078" cy="2623795"/>
              </a:xfrm>
              <a:prstGeom prst="rect">
                <a:avLst/>
              </a:prstGeom>
              <a:blipFill>
                <a:blip r:embed="rId2"/>
                <a:stretch>
                  <a:fillRect l="-1094" b="-53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AFB9373-89B6-444F-9F05-1D4911917F1D}"/>
              </a:ext>
            </a:extLst>
          </p:cNvPr>
          <p:cNvSpPr txBox="1"/>
          <p:nvPr/>
        </p:nvSpPr>
        <p:spPr>
          <a:xfrm>
            <a:off x="8684556" y="3898165"/>
            <a:ext cx="1522662" cy="42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</a:t>
            </a:r>
          </a:p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Logo Lokasi PNG images, Lokasi Map Icons Free Download - Free Transparent  PNG Logos">
            <a:extLst>
              <a:ext uri="{FF2B5EF4-FFF2-40B4-BE49-F238E27FC236}">
                <a16:creationId xmlns:a16="http://schemas.microsoft.com/office/drawing/2014/main" id="{AE539BA8-3824-4EF2-A592-0BB84C84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8" y="3832420"/>
            <a:ext cx="670346" cy="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oud Icon - Free Download, PNG and Vector">
            <a:extLst>
              <a:ext uri="{FF2B5EF4-FFF2-40B4-BE49-F238E27FC236}">
                <a16:creationId xmlns:a16="http://schemas.microsoft.com/office/drawing/2014/main" id="{CC932DCA-6388-4035-A5F4-AFC402E7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50" y="3818453"/>
            <a:ext cx="635826" cy="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642560A-9E76-4AD7-B1AB-0C6DAF385B32}"/>
              </a:ext>
            </a:extLst>
          </p:cNvPr>
          <p:cNvCxnSpPr>
            <a:cxnSpLocks/>
          </p:cNvCxnSpPr>
          <p:nvPr/>
        </p:nvCxnSpPr>
        <p:spPr>
          <a:xfrm>
            <a:off x="3432799" y="4157261"/>
            <a:ext cx="1039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F833740-8C58-4C78-A2B2-B275B2D952A8}"/>
              </a:ext>
            </a:extLst>
          </p:cNvPr>
          <p:cNvCxnSpPr>
            <a:cxnSpLocks/>
          </p:cNvCxnSpPr>
          <p:nvPr/>
        </p:nvCxnSpPr>
        <p:spPr>
          <a:xfrm>
            <a:off x="5113823" y="4157261"/>
            <a:ext cx="1569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F78C5B-EBC1-4E21-BCA2-0E12EE897B57}"/>
              </a:ext>
            </a:extLst>
          </p:cNvPr>
          <p:cNvSpPr txBox="1"/>
          <p:nvPr/>
        </p:nvSpPr>
        <p:spPr>
          <a:xfrm>
            <a:off x="5103198" y="4184378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check-in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1823FD-5C61-4263-B658-268EE353DD10}"/>
              </a:ext>
            </a:extLst>
          </p:cNvPr>
          <p:cNvSpPr txBox="1"/>
          <p:nvPr/>
        </p:nvSpPr>
        <p:spPr>
          <a:xfrm>
            <a:off x="3191030" y="4184378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POI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9B6ABB-9397-4FDF-98D8-37DEDC6FF940}"/>
              </a:ext>
            </a:extLst>
          </p:cNvPr>
          <p:cNvSpPr txBox="1"/>
          <p:nvPr/>
        </p:nvSpPr>
        <p:spPr>
          <a:xfrm>
            <a:off x="6361274" y="4324098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44B054-E8AE-420C-B22E-D0F0E5F9F2B3}"/>
              </a:ext>
            </a:extLst>
          </p:cNvPr>
          <p:cNvSpPr txBox="1"/>
          <p:nvPr/>
        </p:nvSpPr>
        <p:spPr>
          <a:xfrm>
            <a:off x="7326726" y="4161994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Visited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 descr="User Icons - Download Free Vector Icons | Noun Project">
            <a:extLst>
              <a:ext uri="{FF2B5EF4-FFF2-40B4-BE49-F238E27FC236}">
                <a16:creationId xmlns:a16="http://schemas.microsoft.com/office/drawing/2014/main" id="{FD3FBB44-0193-4046-B036-6DB3DFA3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79" y="3914378"/>
            <a:ext cx="540000" cy="5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477CDF-D193-4109-BA6B-8364AC27D078}"/>
              </a:ext>
            </a:extLst>
          </p:cNvPr>
          <p:cNvSpPr txBox="1"/>
          <p:nvPr/>
        </p:nvSpPr>
        <p:spPr>
          <a:xfrm>
            <a:off x="8684556" y="4797947"/>
            <a:ext cx="1522662" cy="42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</a:t>
            </a:r>
          </a:p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Logo Lokasi PNG images, Lokasi Map Icons Free Download - Free Transparent  PNG Logos">
            <a:extLst>
              <a:ext uri="{FF2B5EF4-FFF2-40B4-BE49-F238E27FC236}">
                <a16:creationId xmlns:a16="http://schemas.microsoft.com/office/drawing/2014/main" id="{B6905F12-B653-4179-B8F0-707F1209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8" y="4742668"/>
            <a:ext cx="670346" cy="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loud Icon - Free Download, PNG and Vector">
            <a:extLst>
              <a:ext uri="{FF2B5EF4-FFF2-40B4-BE49-F238E27FC236}">
                <a16:creationId xmlns:a16="http://schemas.microsoft.com/office/drawing/2014/main" id="{01546294-274A-4176-996E-B940B951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50" y="4728700"/>
            <a:ext cx="635826" cy="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88EC363D-31C5-47C4-AD0B-277C6F5354FF}"/>
              </a:ext>
            </a:extLst>
          </p:cNvPr>
          <p:cNvCxnSpPr>
            <a:cxnSpLocks/>
          </p:cNvCxnSpPr>
          <p:nvPr/>
        </p:nvCxnSpPr>
        <p:spPr>
          <a:xfrm>
            <a:off x="3432799" y="5067509"/>
            <a:ext cx="1039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34281741-F0EA-4F4B-A937-842F72260665}"/>
              </a:ext>
            </a:extLst>
          </p:cNvPr>
          <p:cNvCxnSpPr>
            <a:cxnSpLocks/>
          </p:cNvCxnSpPr>
          <p:nvPr/>
        </p:nvCxnSpPr>
        <p:spPr>
          <a:xfrm>
            <a:off x="5113823" y="5067509"/>
            <a:ext cx="1569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3582C49-6D91-456E-A9B8-A86153DAA19C}"/>
              </a:ext>
            </a:extLst>
          </p:cNvPr>
          <p:cNvSpPr txBox="1"/>
          <p:nvPr/>
        </p:nvSpPr>
        <p:spPr>
          <a:xfrm>
            <a:off x="5103198" y="5094625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check-in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310806-763C-4666-87C0-2320533294C9}"/>
              </a:ext>
            </a:extLst>
          </p:cNvPr>
          <p:cNvSpPr txBox="1"/>
          <p:nvPr/>
        </p:nvSpPr>
        <p:spPr>
          <a:xfrm>
            <a:off x="3191030" y="5094625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POI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25438D9-8FDE-4B9E-B0B4-7FF590B26D8F}"/>
              </a:ext>
            </a:extLst>
          </p:cNvPr>
          <p:cNvCxnSpPr>
            <a:cxnSpLocks/>
          </p:cNvCxnSpPr>
          <p:nvPr/>
        </p:nvCxnSpPr>
        <p:spPr>
          <a:xfrm>
            <a:off x="7548468" y="5067509"/>
            <a:ext cx="109300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73D90FF-173B-40F4-9A4E-629A79C19EE4}"/>
              </a:ext>
            </a:extLst>
          </p:cNvPr>
          <p:cNvSpPr txBox="1"/>
          <p:nvPr/>
        </p:nvSpPr>
        <p:spPr>
          <a:xfrm>
            <a:off x="6361274" y="5234346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Free Icon | Question mark">
            <a:extLst>
              <a:ext uri="{FF2B5EF4-FFF2-40B4-BE49-F238E27FC236}">
                <a16:creationId xmlns:a16="http://schemas.microsoft.com/office/drawing/2014/main" id="{B64588DC-F54D-4045-B2FB-25F97796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07" y="4593510"/>
            <a:ext cx="415191" cy="402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2DFC736-D749-4FFB-A20B-AE4B37C60FA6}"/>
              </a:ext>
            </a:extLst>
          </p:cNvPr>
          <p:cNvSpPr txBox="1"/>
          <p:nvPr/>
        </p:nvSpPr>
        <p:spPr>
          <a:xfrm>
            <a:off x="7331694" y="5072242"/>
            <a:ext cx="1522662" cy="429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Unvisited?</a:t>
            </a:r>
            <a:b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Visited?</a:t>
            </a:r>
            <a:endParaRPr lang="ko-KR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6" descr="User Icons - Download Free Vector Icons | Noun Project">
            <a:extLst>
              <a:ext uri="{FF2B5EF4-FFF2-40B4-BE49-F238E27FC236}">
                <a16:creationId xmlns:a16="http://schemas.microsoft.com/office/drawing/2014/main" id="{B0042DB1-B47A-4AA6-886B-EA03684A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79" y="4824626"/>
            <a:ext cx="540000" cy="5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069A0A1-93C1-42B3-B951-F2F644D0CFA9}"/>
              </a:ext>
            </a:extLst>
          </p:cNvPr>
          <p:cNvSpPr txBox="1"/>
          <p:nvPr/>
        </p:nvSpPr>
        <p:spPr>
          <a:xfrm>
            <a:off x="949464" y="3918396"/>
            <a:ext cx="1835271" cy="42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1.</a:t>
            </a:r>
          </a:p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&amp; check-in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0AFB86-D33C-4674-864A-B6DD1FC59087}"/>
              </a:ext>
            </a:extLst>
          </p:cNvPr>
          <p:cNvSpPr txBox="1"/>
          <p:nvPr/>
        </p:nvSpPr>
        <p:spPr>
          <a:xfrm>
            <a:off x="949464" y="4811911"/>
            <a:ext cx="1835271" cy="42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2.</a:t>
            </a:r>
          </a:p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Visit, 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check-in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말풍선: 사각형 58">
            <a:extLst>
              <a:ext uri="{FF2B5EF4-FFF2-40B4-BE49-F238E27FC236}">
                <a16:creationId xmlns:a16="http://schemas.microsoft.com/office/drawing/2014/main" id="{1D0DAD68-19DD-4AF4-B1CD-4D8679A0EB69}"/>
              </a:ext>
            </a:extLst>
          </p:cNvPr>
          <p:cNvSpPr/>
          <p:nvPr/>
        </p:nvSpPr>
        <p:spPr>
          <a:xfrm>
            <a:off x="10125502" y="4462761"/>
            <a:ext cx="664417" cy="439076"/>
          </a:xfrm>
          <a:prstGeom prst="wedgeRectCallout">
            <a:avLst>
              <a:gd name="adj1" fmla="val -47232"/>
              <a:gd name="adj2" fmla="val 754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61" name="말풍선: 사각형 60">
            <a:extLst>
              <a:ext uri="{FF2B5EF4-FFF2-40B4-BE49-F238E27FC236}">
                <a16:creationId xmlns:a16="http://schemas.microsoft.com/office/drawing/2014/main" id="{C6A11508-2D80-4D30-BACB-4DE06740B47F}"/>
              </a:ext>
            </a:extLst>
          </p:cNvPr>
          <p:cNvSpPr/>
          <p:nvPr/>
        </p:nvSpPr>
        <p:spPr>
          <a:xfrm>
            <a:off x="10125502" y="3490913"/>
            <a:ext cx="664417" cy="439076"/>
          </a:xfrm>
          <a:prstGeom prst="wedgeRectCallout">
            <a:avLst>
              <a:gd name="adj1" fmla="val -47232"/>
              <a:gd name="adj2" fmla="val 754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2B7AD032-871D-40CE-BBB1-5F6412136289}"/>
              </a:ext>
            </a:extLst>
          </p:cNvPr>
          <p:cNvCxnSpPr>
            <a:cxnSpLocks/>
          </p:cNvCxnSpPr>
          <p:nvPr/>
        </p:nvCxnSpPr>
        <p:spPr>
          <a:xfrm>
            <a:off x="7548468" y="4161879"/>
            <a:ext cx="109300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AC9B9F4-7B1A-44C7-8657-B9773FD1E019}"/>
              </a:ext>
            </a:extLst>
          </p:cNvPr>
          <p:cNvSpPr txBox="1"/>
          <p:nvPr/>
        </p:nvSpPr>
        <p:spPr>
          <a:xfrm>
            <a:off x="8684556" y="5772804"/>
            <a:ext cx="1522662" cy="42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</a:t>
            </a:r>
          </a:p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2" descr="Logo Lokasi PNG images, Lokasi Map Icons Free Download - Free Transparent  PNG Logos">
            <a:extLst>
              <a:ext uri="{FF2B5EF4-FFF2-40B4-BE49-F238E27FC236}">
                <a16:creationId xmlns:a16="http://schemas.microsoft.com/office/drawing/2014/main" id="{45EA8659-E02D-4941-8BD2-92F90644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8" y="5717525"/>
            <a:ext cx="670346" cy="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loud Icon - Free Download, PNG and Vector">
            <a:extLst>
              <a:ext uri="{FF2B5EF4-FFF2-40B4-BE49-F238E27FC236}">
                <a16:creationId xmlns:a16="http://schemas.microsoft.com/office/drawing/2014/main" id="{6EE52740-6C17-4831-A61F-619DF0E7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50" y="5703557"/>
            <a:ext cx="635826" cy="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80109E98-8343-41D6-A613-1FF3850EBC75}"/>
              </a:ext>
            </a:extLst>
          </p:cNvPr>
          <p:cNvCxnSpPr>
            <a:cxnSpLocks/>
          </p:cNvCxnSpPr>
          <p:nvPr/>
        </p:nvCxnSpPr>
        <p:spPr>
          <a:xfrm>
            <a:off x="3432799" y="6042366"/>
            <a:ext cx="1039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1605F0FF-3C1B-422E-830C-5FF828AAEA5F}"/>
              </a:ext>
            </a:extLst>
          </p:cNvPr>
          <p:cNvCxnSpPr>
            <a:cxnSpLocks/>
          </p:cNvCxnSpPr>
          <p:nvPr/>
        </p:nvCxnSpPr>
        <p:spPr>
          <a:xfrm>
            <a:off x="5113823" y="6042366"/>
            <a:ext cx="1569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CE6FA2-A51A-44C9-9BE3-7A4A9D952364}"/>
              </a:ext>
            </a:extLst>
          </p:cNvPr>
          <p:cNvSpPr txBox="1"/>
          <p:nvPr/>
        </p:nvSpPr>
        <p:spPr>
          <a:xfrm>
            <a:off x="5103198" y="6069483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check-in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D73626-D21D-45BF-B383-8C77289DE5AC}"/>
              </a:ext>
            </a:extLst>
          </p:cNvPr>
          <p:cNvSpPr txBox="1"/>
          <p:nvPr/>
        </p:nvSpPr>
        <p:spPr>
          <a:xfrm>
            <a:off x="3191030" y="6069483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visit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01C54C0C-C8AB-4167-B91B-159EF47F78E0}"/>
              </a:ext>
            </a:extLst>
          </p:cNvPr>
          <p:cNvCxnSpPr>
            <a:cxnSpLocks/>
          </p:cNvCxnSpPr>
          <p:nvPr/>
        </p:nvCxnSpPr>
        <p:spPr>
          <a:xfrm>
            <a:off x="7548468" y="6042366"/>
            <a:ext cx="109300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14DE47-F5A3-4064-8544-7F23E4ED6D55}"/>
              </a:ext>
            </a:extLst>
          </p:cNvPr>
          <p:cNvSpPr txBox="1"/>
          <p:nvPr/>
        </p:nvSpPr>
        <p:spPr>
          <a:xfrm>
            <a:off x="6361274" y="6209203"/>
            <a:ext cx="1522662" cy="21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2" descr="Free Icon | Question mark">
            <a:extLst>
              <a:ext uri="{FF2B5EF4-FFF2-40B4-BE49-F238E27FC236}">
                <a16:creationId xmlns:a16="http://schemas.microsoft.com/office/drawing/2014/main" id="{FCF07C54-46AB-44E7-9F46-CB60CD7D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07" y="5568367"/>
            <a:ext cx="415191" cy="402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267ABC6-654C-4A35-8242-0AA3DE7573A9}"/>
              </a:ext>
            </a:extLst>
          </p:cNvPr>
          <p:cNvSpPr txBox="1"/>
          <p:nvPr/>
        </p:nvSpPr>
        <p:spPr>
          <a:xfrm>
            <a:off x="7309480" y="6047099"/>
            <a:ext cx="1522662" cy="429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Unvisited?</a:t>
            </a:r>
            <a:b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Visited?</a:t>
            </a:r>
            <a:endParaRPr lang="ko-KR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Picture 6" descr="User Icons - Download Free Vector Icons | Noun Project">
            <a:extLst>
              <a:ext uri="{FF2B5EF4-FFF2-40B4-BE49-F238E27FC236}">
                <a16:creationId xmlns:a16="http://schemas.microsoft.com/office/drawing/2014/main" id="{83DECED3-3760-452B-9B37-ED61BBD6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79" y="5799483"/>
            <a:ext cx="5571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말풍선: 사각형 88">
            <a:extLst>
              <a:ext uri="{FF2B5EF4-FFF2-40B4-BE49-F238E27FC236}">
                <a16:creationId xmlns:a16="http://schemas.microsoft.com/office/drawing/2014/main" id="{6BA299ED-43CA-48CA-AAB1-FA2E005EB13A}"/>
              </a:ext>
            </a:extLst>
          </p:cNvPr>
          <p:cNvSpPr/>
          <p:nvPr/>
        </p:nvSpPr>
        <p:spPr>
          <a:xfrm>
            <a:off x="10125502" y="5437618"/>
            <a:ext cx="668157" cy="439076"/>
          </a:xfrm>
          <a:prstGeom prst="wedgeRectCallout">
            <a:avLst>
              <a:gd name="adj1" fmla="val -47232"/>
              <a:gd name="adj2" fmla="val 754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99" name="Picture 2" descr="Free Icon | Question mark">
            <a:extLst>
              <a:ext uri="{FF2B5EF4-FFF2-40B4-BE49-F238E27FC236}">
                <a16:creationId xmlns:a16="http://schemas.microsoft.com/office/drawing/2014/main" id="{05D6DBA3-8886-4325-BC60-7DD07AC6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56" y="4584003"/>
            <a:ext cx="190911" cy="1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Free Icon | Question mark">
            <a:extLst>
              <a:ext uri="{FF2B5EF4-FFF2-40B4-BE49-F238E27FC236}">
                <a16:creationId xmlns:a16="http://schemas.microsoft.com/office/drawing/2014/main" id="{D304F434-EC6C-42BA-922E-708A4181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56" y="5559457"/>
            <a:ext cx="190911" cy="1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xclamation Mark Icons - Download Free Vector Icons | Noun Project">
            <a:extLst>
              <a:ext uri="{FF2B5EF4-FFF2-40B4-BE49-F238E27FC236}">
                <a16:creationId xmlns:a16="http://schemas.microsoft.com/office/drawing/2014/main" id="{47E9E18B-18E5-43BB-8158-AE9B1DB3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315" y="3572644"/>
            <a:ext cx="255506" cy="2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자유형: 도형 110">
            <a:extLst>
              <a:ext uri="{FF2B5EF4-FFF2-40B4-BE49-F238E27FC236}">
                <a16:creationId xmlns:a16="http://schemas.microsoft.com/office/drawing/2014/main" id="{3979D926-669F-4BB4-9B59-303EAC3519DF}"/>
              </a:ext>
            </a:extLst>
          </p:cNvPr>
          <p:cNvSpPr/>
          <p:nvPr/>
        </p:nvSpPr>
        <p:spPr>
          <a:xfrm>
            <a:off x="3774380" y="4676515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2F5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DB9F6297-9C28-418D-AE06-5DB0D6DB332F}"/>
              </a:ext>
            </a:extLst>
          </p:cNvPr>
          <p:cNvSpPr/>
          <p:nvPr/>
        </p:nvSpPr>
        <p:spPr>
          <a:xfrm>
            <a:off x="3774380" y="3767821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2F5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자유형: 도형 112">
            <a:extLst>
              <a:ext uri="{FF2B5EF4-FFF2-40B4-BE49-F238E27FC236}">
                <a16:creationId xmlns:a16="http://schemas.microsoft.com/office/drawing/2014/main" id="{3ACC4554-65AF-418D-B22D-F3EFB40E8677}"/>
              </a:ext>
            </a:extLst>
          </p:cNvPr>
          <p:cNvSpPr/>
          <p:nvPr/>
        </p:nvSpPr>
        <p:spPr>
          <a:xfrm>
            <a:off x="5709058" y="3767821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2F5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4" name="자유형: 도형 113">
            <a:extLst>
              <a:ext uri="{FF2B5EF4-FFF2-40B4-BE49-F238E27FC236}">
                <a16:creationId xmlns:a16="http://schemas.microsoft.com/office/drawing/2014/main" id="{A4B1FB57-0D1C-44DF-9AB3-CFE82091F94A}"/>
              </a:ext>
            </a:extLst>
          </p:cNvPr>
          <p:cNvSpPr/>
          <p:nvPr/>
        </p:nvSpPr>
        <p:spPr>
          <a:xfrm>
            <a:off x="7927681" y="3767821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2F5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D34782F9-B17C-49FE-9FE5-B1FD68FFAB7C}"/>
              </a:ext>
            </a:extLst>
          </p:cNvPr>
          <p:cNvSpPr/>
          <p:nvPr/>
        </p:nvSpPr>
        <p:spPr>
          <a:xfrm>
            <a:off x="10208382" y="3612128"/>
            <a:ext cx="264474" cy="19961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2F5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6" name="그래픽 115" descr="닫기">
            <a:extLst>
              <a:ext uri="{FF2B5EF4-FFF2-40B4-BE49-F238E27FC236}">
                <a16:creationId xmlns:a16="http://schemas.microsoft.com/office/drawing/2014/main" id="{6EC6679A-4934-4B6D-B963-2B93DBBA7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1667" y="4659588"/>
            <a:ext cx="378733" cy="378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그래픽 116" descr="닫기">
            <a:extLst>
              <a:ext uri="{FF2B5EF4-FFF2-40B4-BE49-F238E27FC236}">
                <a16:creationId xmlns:a16="http://schemas.microsoft.com/office/drawing/2014/main" id="{79602DEE-0141-4105-B1F4-CA72A8C9E2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1667" y="5646178"/>
            <a:ext cx="378733" cy="378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그래픽 117" descr="닫기">
            <a:extLst>
              <a:ext uri="{FF2B5EF4-FFF2-40B4-BE49-F238E27FC236}">
                <a16:creationId xmlns:a16="http://schemas.microsoft.com/office/drawing/2014/main" id="{7F66A441-5C43-4019-8349-A9ECC8A19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6239" y="5646178"/>
            <a:ext cx="378733" cy="378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그래픽 118" descr="닫기">
            <a:extLst>
              <a:ext uri="{FF2B5EF4-FFF2-40B4-BE49-F238E27FC236}">
                <a16:creationId xmlns:a16="http://schemas.microsoft.com/office/drawing/2014/main" id="{BA5EE06B-C733-4F02-B634-FE6C54284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7039" y="5526295"/>
            <a:ext cx="300276" cy="300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그래픽 119" descr="닫기">
            <a:extLst>
              <a:ext uri="{FF2B5EF4-FFF2-40B4-BE49-F238E27FC236}">
                <a16:creationId xmlns:a16="http://schemas.microsoft.com/office/drawing/2014/main" id="{6F19EBFE-524A-4583-B2E9-57B394E9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7039" y="4549330"/>
            <a:ext cx="300276" cy="300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4AB51C3-F558-4298-9DAE-942227658C42}"/>
              </a:ext>
            </a:extLst>
          </p:cNvPr>
          <p:cNvSpPr txBox="1"/>
          <p:nvPr/>
        </p:nvSpPr>
        <p:spPr>
          <a:xfrm>
            <a:off x="962203" y="5786769"/>
            <a:ext cx="18352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3.</a:t>
            </a:r>
          </a:p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visit, 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check-in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C74C1471-C956-4D5B-9A01-3582DA5AFB33}"/>
              </a:ext>
            </a:extLst>
          </p:cNvPr>
          <p:cNvSpPr/>
          <p:nvPr/>
        </p:nvSpPr>
        <p:spPr>
          <a:xfrm rot="20095090">
            <a:off x="254658" y="4565518"/>
            <a:ext cx="195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Noisy!</a:t>
            </a:r>
            <a:endParaRPr lang="ko-KR" altLang="en-US" sz="2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567679A-9020-4430-BF86-FA09B5236762}"/>
              </a:ext>
            </a:extLst>
          </p:cNvPr>
          <p:cNvSpPr/>
          <p:nvPr/>
        </p:nvSpPr>
        <p:spPr>
          <a:xfrm rot="20095090">
            <a:off x="215991" y="3707906"/>
            <a:ext cx="195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Scarce!</a:t>
            </a:r>
            <a:endParaRPr lang="ko-KR" altLang="en-US" sz="2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0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7967C8-FB42-46B1-889E-7ACA1E92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/>
              <a:t>Previous Studies &amp; Limitations</a:t>
            </a:r>
            <a:endParaRPr lang="ko-KR" alt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750585-DE37-41E8-9EF9-37CB28153F8F}"/>
                  </a:ext>
                </a:extLst>
              </p:cNvPr>
              <p:cNvSpPr txBox="1"/>
              <p:nvPr/>
            </p:nvSpPr>
            <p:spPr>
              <a:xfrm>
                <a:off x="266699" y="917241"/>
                <a:ext cx="12270205" cy="520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Previous studies learn more or less of the sample via sample reweighting</a:t>
                </a:r>
                <a:b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</a:b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But its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fixed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design does not address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different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characteristics of users/POIs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800" dirty="0">
                  <a:latin typeface="Dubai Medium" panose="020B0603030403030204" pitchFamily="34" charset="-78"/>
                  <a:cs typeface="Dubai Medium" panose="020B0603030403030204" pitchFamily="34" charset="-78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Meta-learning approach was introduced in training image classifiers </a:t>
                </a:r>
                <a:b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</a:b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where they require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meta-data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(i.e., unbiased clean validation set)</a:t>
                </a:r>
                <a:b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</a:b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which is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hard to obtain 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in recommender systems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800" dirty="0">
                  <a:latin typeface="Dubai Medium" panose="020B0603030403030204" pitchFamily="34" charset="-78"/>
                  <a:cs typeface="Dubai Medium" panose="020B0603030403030204" pitchFamily="34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Dubai Medium" panose="020B0603030403030204" pitchFamily="34" charset="-78"/>
                      </a:rPr>
                      <m:t>→</m:t>
                    </m:r>
                  </m:oMath>
                </a14:m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Our intuition: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adaptive</a:t>
                </a:r>
                <a:r>
                  <a:rPr lang="en-US" altLang="ko-KR" sz="280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 sample weighting without </a:t>
                </a:r>
                <a:r>
                  <a:rPr lang="en-US" altLang="ko-KR" sz="2800" dirty="0">
                    <a:solidFill>
                      <a:srgbClr val="FF0000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meta-data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750585-DE37-41E8-9EF9-37CB28153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" y="917241"/>
                <a:ext cx="12270205" cy="5209118"/>
              </a:xfrm>
              <a:prstGeom prst="rect">
                <a:avLst/>
              </a:prstGeom>
              <a:blipFill>
                <a:blip r:embed="rId2"/>
                <a:stretch>
                  <a:fillRect l="-894" b="-25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55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제목 1">
            <a:extLst>
              <a:ext uri="{FF2B5EF4-FFF2-40B4-BE49-F238E27FC236}">
                <a16:creationId xmlns:a16="http://schemas.microsoft.com/office/drawing/2014/main" id="{2FA379F1-F879-40E5-8A82-31E4A156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66" y="121801"/>
            <a:ext cx="10043113" cy="672206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Meta-Data Generation Idea</a:t>
            </a:r>
            <a:endParaRPr lang="ko-KR" altLang="en-US" sz="35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D38C98A3-54F3-4C38-AB9F-CB285F4E352C}"/>
                  </a:ext>
                </a:extLst>
              </p:cNvPr>
              <p:cNvSpPr/>
              <p:nvPr/>
            </p:nvSpPr>
            <p:spPr>
              <a:xfrm>
                <a:off x="5176205" y="5588976"/>
                <a:ext cx="766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ko-KR" altLang="en-US" dirty="0">
                  <a:latin typeface="Arial Black" panose="020B0A04020102020204" pitchFamily="34" charset="0"/>
                  <a:ea typeface="휴먼둥근헤드라인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D38C98A3-54F3-4C38-AB9F-CB285F4E3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205" y="5588976"/>
                <a:ext cx="76636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A86D256F-A8EC-4CA7-8CBF-755EFD335578}"/>
                  </a:ext>
                </a:extLst>
              </p:cNvPr>
              <p:cNvSpPr/>
              <p:nvPr/>
            </p:nvSpPr>
            <p:spPr>
              <a:xfrm>
                <a:off x="7571860" y="5588976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A86D256F-A8EC-4CA7-8CBF-755EFD335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60" y="5588976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785EA560-3352-4455-A7DA-6949C2E38C02}"/>
                  </a:ext>
                </a:extLst>
              </p:cNvPr>
              <p:cNvSpPr/>
              <p:nvPr/>
            </p:nvSpPr>
            <p:spPr>
              <a:xfrm>
                <a:off x="6287854" y="5588976"/>
                <a:ext cx="738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785EA560-3352-4455-A7DA-6949C2E38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54" y="5588976"/>
                <a:ext cx="7385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6F8C0806-81B2-4842-B045-E57A1569A8BF}"/>
              </a:ext>
            </a:extLst>
          </p:cNvPr>
          <p:cNvCxnSpPr>
            <a:cxnSpLocks/>
            <a:stCxn id="132" idx="2"/>
          </p:cNvCxnSpPr>
          <p:nvPr/>
        </p:nvCxnSpPr>
        <p:spPr>
          <a:xfrm>
            <a:off x="6175162" y="2423455"/>
            <a:ext cx="0" cy="201651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>
            <a:extLst>
              <a:ext uri="{FF2B5EF4-FFF2-40B4-BE49-F238E27FC236}">
                <a16:creationId xmlns:a16="http://schemas.microsoft.com/office/drawing/2014/main" id="{A082C619-887C-47B4-A362-545EE3872691}"/>
              </a:ext>
            </a:extLst>
          </p:cNvPr>
          <p:cNvSpPr/>
          <p:nvPr/>
        </p:nvSpPr>
        <p:spPr>
          <a:xfrm>
            <a:off x="5297256" y="3583544"/>
            <a:ext cx="1726481" cy="4265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88900">
              <a:schemeClr val="accent4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AC6AF756-6FC8-4D86-8AAC-B06C101A84AD}"/>
                  </a:ext>
                </a:extLst>
              </p:cNvPr>
              <p:cNvSpPr/>
              <p:nvPr/>
            </p:nvSpPr>
            <p:spPr>
              <a:xfrm>
                <a:off x="5258636" y="3589456"/>
                <a:ext cx="18037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chemeClr val="tx1"/>
                    </a:solidFill>
                    <a:latin typeface="Eras Bold ITC" panose="020B0907030504020204" pitchFamily="34" charset="0"/>
                    <a:cs typeface="Times New Roman" panose="02020603050405020304" pitchFamily="18" charset="0"/>
                  </a:rPr>
                  <a:t>1. Update 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𝐰</m:t>
                    </m:r>
                  </m:oMath>
                </a14:m>
                <a:endParaRPr lang="ko-KR" altLang="en-US" sz="2000" b="1" dirty="0">
                  <a:solidFill>
                    <a:schemeClr val="tx1"/>
                  </a:solidFill>
                  <a:latin typeface="Eras Bold ITC" panose="020B09070305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AC6AF756-6FC8-4D86-8AAC-B06C101A8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36" y="3589456"/>
                <a:ext cx="1803719" cy="400110"/>
              </a:xfrm>
              <a:prstGeom prst="rect">
                <a:avLst/>
              </a:prstGeom>
              <a:blipFill>
                <a:blip r:embed="rId6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6A959C48-706A-48B6-89AC-BC6F00036C89}"/>
              </a:ext>
            </a:extLst>
          </p:cNvPr>
          <p:cNvSpPr/>
          <p:nvPr/>
        </p:nvSpPr>
        <p:spPr>
          <a:xfrm>
            <a:off x="9209750" y="1332095"/>
            <a:ext cx="1869141" cy="369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FEE1F7E0-0BC3-4F84-AF96-84F22A55C70C}"/>
              </a:ext>
            </a:extLst>
          </p:cNvPr>
          <p:cNvSpPr/>
          <p:nvPr/>
        </p:nvSpPr>
        <p:spPr>
          <a:xfrm>
            <a:off x="1248197" y="2795469"/>
            <a:ext cx="8285630" cy="68494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5" name="연결선: 꺾임 94">
            <a:extLst>
              <a:ext uri="{FF2B5EF4-FFF2-40B4-BE49-F238E27FC236}">
                <a16:creationId xmlns:a16="http://schemas.microsoft.com/office/drawing/2014/main" id="{ACEB40EC-3242-4601-A931-88F26463DDFC}"/>
              </a:ext>
            </a:extLst>
          </p:cNvPr>
          <p:cNvCxnSpPr>
            <a:cxnSpLocks/>
            <a:stCxn id="136" idx="2"/>
            <a:endCxn id="96" idx="3"/>
          </p:cNvCxnSpPr>
          <p:nvPr/>
        </p:nvCxnSpPr>
        <p:spPr>
          <a:xfrm rot="5400000">
            <a:off x="7599889" y="2775400"/>
            <a:ext cx="2915945" cy="2005068"/>
          </a:xfrm>
          <a:prstGeom prst="bentConnector2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A3AC7860-400B-4EA4-AC20-F629D21FD60B}"/>
              </a:ext>
            </a:extLst>
          </p:cNvPr>
          <p:cNvSpPr/>
          <p:nvPr/>
        </p:nvSpPr>
        <p:spPr>
          <a:xfrm>
            <a:off x="1250951" y="4915975"/>
            <a:ext cx="6804376" cy="639863"/>
          </a:xfrm>
          <a:prstGeom prst="roundRect">
            <a:avLst/>
          </a:prstGeom>
          <a:solidFill>
            <a:srgbClr val="2F52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3BB77364-28E3-4107-8732-8F92721E9A15}"/>
              </a:ext>
            </a:extLst>
          </p:cNvPr>
          <p:cNvSpPr/>
          <p:nvPr/>
        </p:nvSpPr>
        <p:spPr>
          <a:xfrm>
            <a:off x="1031290" y="1963029"/>
            <a:ext cx="1651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Eras Demi ITC" panose="020B0805030504020804" pitchFamily="34" charset="0"/>
                <a:cs typeface="Calibri" panose="020F0502020204030204" pitchFamily="34" charset="0"/>
              </a:rPr>
              <a:t>User Visit?</a:t>
            </a: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B0C60794-F12A-4D2F-83AC-85907D3542F3}"/>
              </a:ext>
            </a:extLst>
          </p:cNvPr>
          <p:cNvGrpSpPr/>
          <p:nvPr/>
        </p:nvGrpSpPr>
        <p:grpSpPr>
          <a:xfrm>
            <a:off x="5123361" y="1362074"/>
            <a:ext cx="1946660" cy="400110"/>
            <a:chOff x="5317095" y="1572975"/>
            <a:chExt cx="1946660" cy="400110"/>
          </a:xfrm>
          <a:noFill/>
        </p:grpSpPr>
        <p:sp>
          <p:nvSpPr>
            <p:cNvPr id="138" name="사각형: 둥근 모서리 137">
              <a:extLst>
                <a:ext uri="{FF2B5EF4-FFF2-40B4-BE49-F238E27FC236}">
                  <a16:creationId xmlns:a16="http://schemas.microsoft.com/office/drawing/2014/main" id="{9F891199-96F3-45DC-8941-3A859C3713AB}"/>
                </a:ext>
              </a:extLst>
            </p:cNvPr>
            <p:cNvSpPr/>
            <p:nvPr/>
          </p:nvSpPr>
          <p:spPr>
            <a:xfrm>
              <a:off x="5385686" y="1586201"/>
              <a:ext cx="1803112" cy="3696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71F85D66-2511-4F70-92A7-F09D4954BB70}"/>
                </a:ext>
              </a:extLst>
            </p:cNvPr>
            <p:cNvSpPr/>
            <p:nvPr/>
          </p:nvSpPr>
          <p:spPr>
            <a:xfrm>
              <a:off x="5317095" y="1572975"/>
              <a:ext cx="1946660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Train Label</a:t>
              </a:r>
            </a:p>
          </p:txBody>
        </p:sp>
      </p:grp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773ACFD2-D7AD-44CF-A13B-83A08A753BE9}"/>
              </a:ext>
            </a:extLst>
          </p:cNvPr>
          <p:cNvSpPr/>
          <p:nvPr/>
        </p:nvSpPr>
        <p:spPr>
          <a:xfrm>
            <a:off x="4068806" y="215052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Noise</a:t>
            </a:r>
            <a:endParaRPr lang="ko-KR" altLang="en-US" sz="2200" dirty="0">
              <a:solidFill>
                <a:srgbClr val="C0000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사각형: 둥근 모서리 99">
            <a:extLst>
              <a:ext uri="{FF2B5EF4-FFF2-40B4-BE49-F238E27FC236}">
                <a16:creationId xmlns:a16="http://schemas.microsoft.com/office/drawing/2014/main" id="{F7E48B16-D265-4D11-ABF7-EC66003F0D96}"/>
              </a:ext>
            </a:extLst>
          </p:cNvPr>
          <p:cNvSpPr/>
          <p:nvPr/>
        </p:nvSpPr>
        <p:spPr>
          <a:xfrm>
            <a:off x="1924856" y="1341629"/>
            <a:ext cx="2058168" cy="393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3247614C-C645-4065-8AAE-176DAEC7C781}"/>
              </a:ext>
            </a:extLst>
          </p:cNvPr>
          <p:cNvSpPr/>
          <p:nvPr/>
        </p:nvSpPr>
        <p:spPr>
          <a:xfrm>
            <a:off x="1826095" y="1368955"/>
            <a:ext cx="2292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Ground Truth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10EF6CB8-5DE9-486B-B59E-B0C0E485EB88}"/>
              </a:ext>
            </a:extLst>
          </p:cNvPr>
          <p:cNvSpPr/>
          <p:nvPr/>
        </p:nvSpPr>
        <p:spPr>
          <a:xfrm>
            <a:off x="8829275" y="1312131"/>
            <a:ext cx="2630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Meta Label</a:t>
            </a:r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167A601F-96C5-4C3E-9CC2-0D0ABFDBE56A}"/>
              </a:ext>
            </a:extLst>
          </p:cNvPr>
          <p:cNvSpPr/>
          <p:nvPr/>
        </p:nvSpPr>
        <p:spPr>
          <a:xfrm>
            <a:off x="8588510" y="4967538"/>
            <a:ext cx="2889163" cy="5233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88900">
              <a:schemeClr val="accent4">
                <a:alpha val="40000"/>
              </a:schemeClr>
            </a:glow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0B66340C-E661-4DCC-BB0C-E0458F5EA625}"/>
              </a:ext>
            </a:extLst>
          </p:cNvPr>
          <p:cNvSpPr/>
          <p:nvPr/>
        </p:nvSpPr>
        <p:spPr>
          <a:xfrm>
            <a:off x="8650965" y="5033530"/>
            <a:ext cx="280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2. Self-Supervision</a:t>
            </a:r>
            <a:endParaRPr lang="ko-KR" altLang="en-US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1C35B3FB-F83E-4D80-903A-49855F3D7E96}"/>
              </a:ext>
            </a:extLst>
          </p:cNvPr>
          <p:cNvSpPr/>
          <p:nvPr/>
        </p:nvSpPr>
        <p:spPr>
          <a:xfrm>
            <a:off x="1407284" y="5039166"/>
            <a:ext cx="3994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100" b="1" dirty="0">
                <a:latin typeface="Arial Black" panose="020B0A04020102020204" pitchFamily="34" charset="0"/>
                <a:cs typeface="Calibri" panose="020F0502020204030204" pitchFamily="34" charset="0"/>
              </a:rPr>
              <a:t>Recommender Prediction</a:t>
            </a:r>
            <a:endParaRPr lang="ko-KR" altLang="en-US" sz="2100" b="1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CAE5F47D-E6BE-449D-9FCC-DA5399C0FEC5}"/>
              </a:ext>
            </a:extLst>
          </p:cNvPr>
          <p:cNvSpPr/>
          <p:nvPr/>
        </p:nvSpPr>
        <p:spPr>
          <a:xfrm>
            <a:off x="5419445" y="5131621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83B4E8A8-7961-4C2B-A539-6A635F2A3C77}"/>
                  </a:ext>
                </a:extLst>
              </p:cNvPr>
              <p:cNvSpPr/>
              <p:nvPr/>
            </p:nvSpPr>
            <p:spPr>
              <a:xfrm>
                <a:off x="5754290" y="4942645"/>
                <a:ext cx="6848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83B4E8A8-7961-4C2B-A539-6A635F2A3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90" y="4942645"/>
                <a:ext cx="6848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6993E921-41CF-4F59-96FA-2B9A368A22D1}"/>
              </a:ext>
            </a:extLst>
          </p:cNvPr>
          <p:cNvSpPr/>
          <p:nvPr/>
        </p:nvSpPr>
        <p:spPr>
          <a:xfrm rot="20095090">
            <a:off x="6262872" y="4991339"/>
            <a:ext cx="195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Consistent</a:t>
            </a:r>
            <a:r>
              <a:rPr lang="en-US" altLang="ko-KR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!</a:t>
            </a:r>
            <a:endParaRPr lang="ko-KR" altLang="en-US" sz="2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자유형: 도형 108">
            <a:extLst>
              <a:ext uri="{FF2B5EF4-FFF2-40B4-BE49-F238E27FC236}">
                <a16:creationId xmlns:a16="http://schemas.microsoft.com/office/drawing/2014/main" id="{EB0F5AF8-3731-4ADE-8930-EA391FC27A91}"/>
              </a:ext>
            </a:extLst>
          </p:cNvPr>
          <p:cNvSpPr/>
          <p:nvPr/>
        </p:nvSpPr>
        <p:spPr>
          <a:xfrm>
            <a:off x="6387355" y="5131621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10" name="자유형: 도형 109">
            <a:extLst>
              <a:ext uri="{FF2B5EF4-FFF2-40B4-BE49-F238E27FC236}">
                <a16:creationId xmlns:a16="http://schemas.microsoft.com/office/drawing/2014/main" id="{23BDDB9B-2F17-4A57-9BA0-0E166C971C12}"/>
              </a:ext>
            </a:extLst>
          </p:cNvPr>
          <p:cNvSpPr/>
          <p:nvPr/>
        </p:nvSpPr>
        <p:spPr>
          <a:xfrm>
            <a:off x="7592952" y="5126372"/>
            <a:ext cx="345386" cy="260687"/>
          </a:xfrm>
          <a:custGeom>
            <a:avLst/>
            <a:gdLst>
              <a:gd name="connsiteX0" fmla="*/ 0 w 699135"/>
              <a:gd name="connsiteY0" fmla="*/ 260985 h 527685"/>
              <a:gd name="connsiteX1" fmla="*/ 102870 w 699135"/>
              <a:gd name="connsiteY1" fmla="*/ 158115 h 527685"/>
              <a:gd name="connsiteX2" fmla="*/ 270510 w 699135"/>
              <a:gd name="connsiteY2" fmla="*/ 331470 h 527685"/>
              <a:gd name="connsiteX3" fmla="*/ 601980 w 699135"/>
              <a:gd name="connsiteY3" fmla="*/ 0 h 527685"/>
              <a:gd name="connsiteX4" fmla="*/ 699135 w 699135"/>
              <a:gd name="connsiteY4" fmla="*/ 97155 h 527685"/>
              <a:gd name="connsiteX5" fmla="*/ 264795 w 699135"/>
              <a:gd name="connsiteY5" fmla="*/ 527685 h 527685"/>
              <a:gd name="connsiteX6" fmla="*/ 0 w 699135"/>
              <a:gd name="connsiteY6" fmla="*/ 260985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135" h="527685">
                <a:moveTo>
                  <a:pt x="0" y="260985"/>
                </a:moveTo>
                <a:lnTo>
                  <a:pt x="102870" y="158115"/>
                </a:lnTo>
                <a:lnTo>
                  <a:pt x="270510" y="331470"/>
                </a:lnTo>
                <a:lnTo>
                  <a:pt x="601980" y="0"/>
                </a:lnTo>
                <a:lnTo>
                  <a:pt x="699135" y="97155"/>
                </a:lnTo>
                <a:lnTo>
                  <a:pt x="264795" y="527685"/>
                </a:lnTo>
                <a:lnTo>
                  <a:pt x="0" y="260985"/>
                </a:lnTo>
                <a:close/>
              </a:path>
            </a:pathLst>
          </a:custGeom>
          <a:gradFill>
            <a:gsLst>
              <a:gs pos="36065">
                <a:srgbClr val="263855"/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lumMod val="75000"/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1" name="연결선: 꺾임 110">
            <a:extLst>
              <a:ext uri="{FF2B5EF4-FFF2-40B4-BE49-F238E27FC236}">
                <a16:creationId xmlns:a16="http://schemas.microsoft.com/office/drawing/2014/main" id="{087F99B4-B692-4FF1-8E6D-FC9AC39AC13F}"/>
              </a:ext>
            </a:extLst>
          </p:cNvPr>
          <p:cNvCxnSpPr>
            <a:cxnSpLocks/>
            <a:endCxn id="136" idx="1"/>
          </p:cNvCxnSpPr>
          <p:nvPr/>
        </p:nvCxnSpPr>
        <p:spPr>
          <a:xfrm flipV="1">
            <a:off x="6810934" y="2063728"/>
            <a:ext cx="2900505" cy="1029747"/>
          </a:xfrm>
          <a:prstGeom prst="bentConnector3">
            <a:avLst>
              <a:gd name="adj1" fmla="val -162"/>
            </a:avLst>
          </a:prstGeom>
          <a:ln w="12700" cap="flat" cmpd="sng" algn="ctr">
            <a:solidFill>
              <a:schemeClr val="dk1"/>
            </a:solidFill>
            <a:prstDash val="dash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5A1015A1-19EF-4675-B989-3E99F314DDCE}"/>
              </a:ext>
            </a:extLst>
          </p:cNvPr>
          <p:cNvGrpSpPr/>
          <p:nvPr/>
        </p:nvGrpSpPr>
        <p:grpSpPr>
          <a:xfrm>
            <a:off x="9711439" y="1807494"/>
            <a:ext cx="697911" cy="512468"/>
            <a:chOff x="9525598" y="2531651"/>
            <a:chExt cx="697911" cy="512468"/>
          </a:xfrm>
        </p:grpSpPr>
        <p:sp>
          <p:nvSpPr>
            <p:cNvPr id="136" name="사각형: 둥근 모서리 135">
              <a:extLst>
                <a:ext uri="{FF2B5EF4-FFF2-40B4-BE49-F238E27FC236}">
                  <a16:creationId xmlns:a16="http://schemas.microsoft.com/office/drawing/2014/main" id="{CE5ED4C1-1801-4346-8FC8-C9D8B5FDD425}"/>
                </a:ext>
              </a:extLst>
            </p:cNvPr>
            <p:cNvSpPr/>
            <p:nvPr/>
          </p:nvSpPr>
          <p:spPr>
            <a:xfrm>
              <a:off x="9525598" y="2531651"/>
              <a:ext cx="697911" cy="512468"/>
            </a:xfrm>
            <a:prstGeom prst="roundRect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AD79ACE-8915-41C9-AF7B-083E7D64A4DF}"/>
                </a:ext>
              </a:extLst>
            </p:cNvPr>
            <p:cNvSpPr/>
            <p:nvPr/>
          </p:nvSpPr>
          <p:spPr>
            <a:xfrm>
              <a:off x="9701860" y="2660602"/>
              <a:ext cx="345386" cy="260687"/>
            </a:xfrm>
            <a:custGeom>
              <a:avLst/>
              <a:gdLst>
                <a:gd name="connsiteX0" fmla="*/ 0 w 699135"/>
                <a:gd name="connsiteY0" fmla="*/ 260985 h 527685"/>
                <a:gd name="connsiteX1" fmla="*/ 102870 w 699135"/>
                <a:gd name="connsiteY1" fmla="*/ 158115 h 527685"/>
                <a:gd name="connsiteX2" fmla="*/ 270510 w 699135"/>
                <a:gd name="connsiteY2" fmla="*/ 331470 h 527685"/>
                <a:gd name="connsiteX3" fmla="*/ 601980 w 699135"/>
                <a:gd name="connsiteY3" fmla="*/ 0 h 527685"/>
                <a:gd name="connsiteX4" fmla="*/ 699135 w 699135"/>
                <a:gd name="connsiteY4" fmla="*/ 97155 h 527685"/>
                <a:gd name="connsiteX5" fmla="*/ 264795 w 699135"/>
                <a:gd name="connsiteY5" fmla="*/ 527685 h 527685"/>
                <a:gd name="connsiteX6" fmla="*/ 0 w 699135"/>
                <a:gd name="connsiteY6" fmla="*/ 260985 h 52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135" h="527685">
                  <a:moveTo>
                    <a:pt x="0" y="260985"/>
                  </a:moveTo>
                  <a:lnTo>
                    <a:pt x="102870" y="158115"/>
                  </a:lnTo>
                  <a:lnTo>
                    <a:pt x="270510" y="331470"/>
                  </a:lnTo>
                  <a:lnTo>
                    <a:pt x="601980" y="0"/>
                  </a:lnTo>
                  <a:lnTo>
                    <a:pt x="699135" y="97155"/>
                  </a:lnTo>
                  <a:lnTo>
                    <a:pt x="264795" y="527685"/>
                  </a:lnTo>
                  <a:lnTo>
                    <a:pt x="0" y="260985"/>
                  </a:lnTo>
                  <a:close/>
                </a:path>
              </a:pathLst>
            </a:custGeom>
            <a:gradFill>
              <a:gsLst>
                <a:gs pos="36065">
                  <a:srgbClr val="263855"/>
                </a:gs>
                <a:gs pos="5000">
                  <a:schemeClr val="tx2">
                    <a:lumMod val="50000"/>
                  </a:schemeClr>
                </a:gs>
                <a:gs pos="100000">
                  <a:schemeClr val="accent1">
                    <a:lumMod val="75000"/>
                    <a:alpha val="79000"/>
                  </a:schemeClr>
                </a:gs>
                <a:gs pos="100000">
                  <a:schemeClr val="accent1">
                    <a:lumMod val="60000"/>
                    <a:lumOff val="40000"/>
                    <a:alpha val="43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CB93EA44-4467-4293-ACFB-E93B41444106}"/>
              </a:ext>
            </a:extLst>
          </p:cNvPr>
          <p:cNvGrpSpPr/>
          <p:nvPr/>
        </p:nvGrpSpPr>
        <p:grpSpPr>
          <a:xfrm>
            <a:off x="2642861" y="1906850"/>
            <a:ext cx="697911" cy="512468"/>
            <a:chOff x="3437471" y="2409197"/>
            <a:chExt cx="697911" cy="512468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4F6056FC-8DE7-4517-8B0A-51F25E250512}"/>
                </a:ext>
              </a:extLst>
            </p:cNvPr>
            <p:cNvSpPr/>
            <p:nvPr/>
          </p:nvSpPr>
          <p:spPr>
            <a:xfrm>
              <a:off x="3437471" y="2409197"/>
              <a:ext cx="697911" cy="512468"/>
            </a:xfrm>
            <a:prstGeom prst="round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89E70A67-F2CC-4C92-9751-8FFB35043769}"/>
                </a:ext>
              </a:extLst>
            </p:cNvPr>
            <p:cNvSpPr/>
            <p:nvPr/>
          </p:nvSpPr>
          <p:spPr>
            <a:xfrm>
              <a:off x="3635799" y="2524714"/>
              <a:ext cx="345386" cy="260687"/>
            </a:xfrm>
            <a:custGeom>
              <a:avLst/>
              <a:gdLst>
                <a:gd name="connsiteX0" fmla="*/ 0 w 699135"/>
                <a:gd name="connsiteY0" fmla="*/ 260985 h 527685"/>
                <a:gd name="connsiteX1" fmla="*/ 102870 w 699135"/>
                <a:gd name="connsiteY1" fmla="*/ 158115 h 527685"/>
                <a:gd name="connsiteX2" fmla="*/ 270510 w 699135"/>
                <a:gd name="connsiteY2" fmla="*/ 331470 h 527685"/>
                <a:gd name="connsiteX3" fmla="*/ 601980 w 699135"/>
                <a:gd name="connsiteY3" fmla="*/ 0 h 527685"/>
                <a:gd name="connsiteX4" fmla="*/ 699135 w 699135"/>
                <a:gd name="connsiteY4" fmla="*/ 97155 h 527685"/>
                <a:gd name="connsiteX5" fmla="*/ 264795 w 699135"/>
                <a:gd name="connsiteY5" fmla="*/ 527685 h 527685"/>
                <a:gd name="connsiteX6" fmla="*/ 0 w 699135"/>
                <a:gd name="connsiteY6" fmla="*/ 260985 h 52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135" h="527685">
                  <a:moveTo>
                    <a:pt x="0" y="260985"/>
                  </a:moveTo>
                  <a:lnTo>
                    <a:pt x="102870" y="158115"/>
                  </a:lnTo>
                  <a:lnTo>
                    <a:pt x="270510" y="331470"/>
                  </a:lnTo>
                  <a:lnTo>
                    <a:pt x="601980" y="0"/>
                  </a:lnTo>
                  <a:lnTo>
                    <a:pt x="699135" y="97155"/>
                  </a:lnTo>
                  <a:lnTo>
                    <a:pt x="264795" y="527685"/>
                  </a:lnTo>
                  <a:lnTo>
                    <a:pt x="0" y="260985"/>
                  </a:lnTo>
                  <a:close/>
                </a:path>
              </a:pathLst>
            </a:custGeom>
            <a:gradFill>
              <a:gsLst>
                <a:gs pos="36065">
                  <a:srgbClr val="263855"/>
                </a:gs>
                <a:gs pos="5000">
                  <a:schemeClr val="tx2">
                    <a:lumMod val="50000"/>
                  </a:schemeClr>
                </a:gs>
                <a:gs pos="100000">
                  <a:schemeClr val="accent1">
                    <a:lumMod val="75000"/>
                    <a:alpha val="79000"/>
                  </a:schemeClr>
                </a:gs>
                <a:gs pos="100000">
                  <a:schemeClr val="accent1">
                    <a:lumMod val="60000"/>
                    <a:lumOff val="40000"/>
                    <a:alpha val="43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1C8168C3-2DD2-4E07-90DC-63D39CAD8949}"/>
                  </a:ext>
                </a:extLst>
              </p:cNvPr>
              <p:cNvSpPr/>
              <p:nvPr/>
            </p:nvSpPr>
            <p:spPr>
              <a:xfrm>
                <a:off x="5124517" y="2746151"/>
                <a:ext cx="6848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1C8168C3-2DD2-4E07-90DC-63D39CAD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17" y="2746151"/>
                <a:ext cx="6848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838DBD9E-81A0-416D-83C9-4DEBEBE1E2D0}"/>
                  </a:ext>
                </a:extLst>
              </p:cNvPr>
              <p:cNvSpPr/>
              <p:nvPr/>
            </p:nvSpPr>
            <p:spPr>
              <a:xfrm>
                <a:off x="1424627" y="2921653"/>
                <a:ext cx="2395696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100" b="1" dirty="0">
                    <a:latin typeface="Arial Black" panose="020B0A04020102020204" pitchFamily="34" charset="0"/>
                    <a:cs typeface="Calibri" panose="020F0502020204030204" pitchFamily="34" charset="0"/>
                  </a:rPr>
                  <a:t>Meta-model (</a:t>
                </a:r>
                <a14:m>
                  <m:oMath xmlns:m="http://schemas.openxmlformats.org/officeDocument/2006/math">
                    <m:r>
                      <a:rPr lang="en-US" altLang="ko-KR" sz="2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ko-KR" sz="2100" b="1" dirty="0">
                    <a:latin typeface="Arial Black" panose="020B0A04020102020204" pitchFamily="34" charset="0"/>
                    <a:cs typeface="Calibri" panose="020F0502020204030204" pitchFamily="34" charset="0"/>
                  </a:rPr>
                  <a:t>)</a:t>
                </a:r>
                <a:endParaRPr lang="ko-KR" altLang="en-US" sz="2100" b="1" dirty="0">
                  <a:latin typeface="Arial Black" panose="020B0A040201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838DBD9E-81A0-416D-83C9-4DEBEBE1E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27" y="2921653"/>
                <a:ext cx="2395696" cy="415498"/>
              </a:xfrm>
              <a:prstGeom prst="rect">
                <a:avLst/>
              </a:prstGeom>
              <a:blipFill>
                <a:blip r:embed="rId9"/>
                <a:stretch>
                  <a:fillRect l="-2632" t="-5882" r="-526" b="-26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D2143D53-2765-4ED4-9251-BEEBA3276403}"/>
              </a:ext>
            </a:extLst>
          </p:cNvPr>
          <p:cNvCxnSpPr>
            <a:cxnSpLocks/>
            <a:stCxn id="118" idx="3"/>
            <a:endCxn id="119" idx="1"/>
          </p:cNvCxnSpPr>
          <p:nvPr/>
        </p:nvCxnSpPr>
        <p:spPr>
          <a:xfrm>
            <a:off x="6438562" y="3104563"/>
            <a:ext cx="991737" cy="127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4C5C68A9-68F0-4A58-97F2-32AC7E238E30}"/>
                  </a:ext>
                </a:extLst>
              </p:cNvPr>
              <p:cNvSpPr/>
              <p:nvPr/>
            </p:nvSpPr>
            <p:spPr>
              <a:xfrm>
                <a:off x="8305132" y="2746151"/>
                <a:ext cx="6848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4C5C68A9-68F0-4A58-97F2-32AC7E238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132" y="2746151"/>
                <a:ext cx="68480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id="{BC22B3F8-C5D7-4AE1-92BA-59245532A18A}"/>
                  </a:ext>
                </a:extLst>
              </p:cNvPr>
              <p:cNvSpPr/>
              <p:nvPr/>
            </p:nvSpPr>
            <p:spPr>
              <a:xfrm>
                <a:off x="5839172" y="2873730"/>
                <a:ext cx="599390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id="{BC22B3F8-C5D7-4AE1-92BA-59245532A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72" y="2873730"/>
                <a:ext cx="59939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직사각형 118">
                <a:extLst>
                  <a:ext uri="{FF2B5EF4-FFF2-40B4-BE49-F238E27FC236}">
                    <a16:creationId xmlns:a16="http://schemas.microsoft.com/office/drawing/2014/main" id="{332E97D9-3045-467D-9EC4-AD5B075F649E}"/>
                  </a:ext>
                </a:extLst>
              </p:cNvPr>
              <p:cNvSpPr/>
              <p:nvPr/>
            </p:nvSpPr>
            <p:spPr>
              <a:xfrm>
                <a:off x="7430299" y="2875003"/>
                <a:ext cx="859595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19" name="직사각형 118">
                <a:extLst>
                  <a:ext uri="{FF2B5EF4-FFF2-40B4-BE49-F238E27FC236}">
                    <a16:creationId xmlns:a16="http://schemas.microsoft.com/office/drawing/2014/main" id="{332E97D9-3045-467D-9EC4-AD5B075F6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299" y="2875003"/>
                <a:ext cx="85959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60B964FE-DE85-40FC-AA06-2D8102CA9360}"/>
              </a:ext>
            </a:extLst>
          </p:cNvPr>
          <p:cNvCxnSpPr>
            <a:cxnSpLocks/>
            <a:stCxn id="134" idx="3"/>
            <a:endCxn id="132" idx="1"/>
          </p:cNvCxnSpPr>
          <p:nvPr/>
        </p:nvCxnSpPr>
        <p:spPr>
          <a:xfrm>
            <a:off x="3340772" y="2163084"/>
            <a:ext cx="2485434" cy="413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사각형: 둥근 모서리 131">
            <a:extLst>
              <a:ext uri="{FF2B5EF4-FFF2-40B4-BE49-F238E27FC236}">
                <a16:creationId xmlns:a16="http://schemas.microsoft.com/office/drawing/2014/main" id="{B45D5FA2-FCD7-4171-ABF5-E37D2766142B}"/>
              </a:ext>
            </a:extLst>
          </p:cNvPr>
          <p:cNvSpPr/>
          <p:nvPr/>
        </p:nvSpPr>
        <p:spPr>
          <a:xfrm>
            <a:off x="5826206" y="1910987"/>
            <a:ext cx="697911" cy="51246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33" name="그래픽 132" descr="닫기">
            <a:extLst>
              <a:ext uri="{FF2B5EF4-FFF2-40B4-BE49-F238E27FC236}">
                <a16:creationId xmlns:a16="http://schemas.microsoft.com/office/drawing/2014/main" id="{14B311D1-8628-4EFB-9D40-9F51921487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4522" y="1978745"/>
            <a:ext cx="378733" cy="378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사각형: 둥근 모서리 121">
            <a:extLst>
              <a:ext uri="{FF2B5EF4-FFF2-40B4-BE49-F238E27FC236}">
                <a16:creationId xmlns:a16="http://schemas.microsoft.com/office/drawing/2014/main" id="{C77ABE49-CE57-4860-9B7A-2695CE05FBDE}"/>
              </a:ext>
            </a:extLst>
          </p:cNvPr>
          <p:cNvSpPr/>
          <p:nvPr/>
        </p:nvSpPr>
        <p:spPr>
          <a:xfrm>
            <a:off x="1250951" y="4128873"/>
            <a:ext cx="8285630" cy="68494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직사각형 122">
                <a:extLst>
                  <a:ext uri="{FF2B5EF4-FFF2-40B4-BE49-F238E27FC236}">
                    <a16:creationId xmlns:a16="http://schemas.microsoft.com/office/drawing/2014/main" id="{45CBDDC6-9175-44A6-957F-B07D62688738}"/>
                  </a:ext>
                </a:extLst>
              </p:cNvPr>
              <p:cNvSpPr/>
              <p:nvPr/>
            </p:nvSpPr>
            <p:spPr>
              <a:xfrm>
                <a:off x="7495935" y="4209136"/>
                <a:ext cx="608307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23" name="직사각형 122">
                <a:extLst>
                  <a:ext uri="{FF2B5EF4-FFF2-40B4-BE49-F238E27FC236}">
                    <a16:creationId xmlns:a16="http://schemas.microsoft.com/office/drawing/2014/main" id="{45CBDDC6-9175-44A6-957F-B07D62688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35" y="4209136"/>
                <a:ext cx="60830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4FD05054-E9C8-4BB8-97C8-EDCD2CC493FA}"/>
                  </a:ext>
                </a:extLst>
              </p:cNvPr>
              <p:cNvSpPr/>
              <p:nvPr/>
            </p:nvSpPr>
            <p:spPr>
              <a:xfrm>
                <a:off x="5193563" y="4211326"/>
                <a:ext cx="859595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4FD05054-E9C8-4BB8-97C8-EDCD2CC49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63" y="4211326"/>
                <a:ext cx="85959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8CC0887E-4B54-4836-95D6-8A9630AEDDCA}"/>
                  </a:ext>
                </a:extLst>
              </p:cNvPr>
              <p:cNvSpPr/>
              <p:nvPr/>
            </p:nvSpPr>
            <p:spPr>
              <a:xfrm>
                <a:off x="1397115" y="4262383"/>
                <a:ext cx="280044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100" b="1" dirty="0">
                    <a:latin typeface="Arial Black" panose="020B0A04020102020204" pitchFamily="34" charset="0"/>
                    <a:cs typeface="Calibri" panose="020F0502020204030204" pitchFamily="34" charset="0"/>
                  </a:rPr>
                  <a:t>Recommender (</a:t>
                </a:r>
                <a14:m>
                  <m:oMath xmlns:m="http://schemas.openxmlformats.org/officeDocument/2006/math">
                    <m:r>
                      <a:rPr lang="en-US" altLang="ko-KR" sz="2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lang="en-US" altLang="ko-KR" sz="2100" b="1" dirty="0">
                    <a:latin typeface="Arial Black" panose="020B0A04020102020204" pitchFamily="34" charset="0"/>
                    <a:cs typeface="Calibri" panose="020F0502020204030204" pitchFamily="34" charset="0"/>
                  </a:rPr>
                  <a:t>)</a:t>
                </a:r>
                <a:endParaRPr lang="ko-KR" altLang="en-US" sz="2100" b="1" dirty="0">
                  <a:latin typeface="Arial Black" panose="020B0A040201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8CC0887E-4B54-4836-95D6-8A9630AED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15" y="4262383"/>
                <a:ext cx="2800447" cy="415498"/>
              </a:xfrm>
              <a:prstGeom prst="rect">
                <a:avLst/>
              </a:prstGeom>
              <a:blipFill>
                <a:blip r:embed="rId17"/>
                <a:stretch>
                  <a:fillRect l="-1802" t="-12500" r="-1802" b="-281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DB24DDC3-BE58-41A4-936C-804B1DB76696}"/>
                  </a:ext>
                </a:extLst>
              </p:cNvPr>
              <p:cNvSpPr/>
              <p:nvPr/>
            </p:nvSpPr>
            <p:spPr>
              <a:xfrm>
                <a:off x="4549324" y="4102656"/>
                <a:ext cx="6848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DB24DDC3-BE58-41A4-936C-804B1DB7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24" y="4102656"/>
                <a:ext cx="684803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직사각형 126">
                <a:extLst>
                  <a:ext uri="{FF2B5EF4-FFF2-40B4-BE49-F238E27FC236}">
                    <a16:creationId xmlns:a16="http://schemas.microsoft.com/office/drawing/2014/main" id="{40FF6D97-1497-4DC9-BC91-90B14EB0FB35}"/>
                  </a:ext>
                </a:extLst>
              </p:cNvPr>
              <p:cNvSpPr/>
              <p:nvPr/>
            </p:nvSpPr>
            <p:spPr>
              <a:xfrm>
                <a:off x="8298554" y="4125268"/>
                <a:ext cx="6848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27" name="직사각형 126">
                <a:extLst>
                  <a:ext uri="{FF2B5EF4-FFF2-40B4-BE49-F238E27FC236}">
                    <a16:creationId xmlns:a16="http://schemas.microsoft.com/office/drawing/2014/main" id="{40FF6D97-1497-4DC9-BC91-90B14EB0F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554" y="4125268"/>
                <a:ext cx="68480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직선 화살표 연결선 127">
            <a:extLst>
              <a:ext uri="{FF2B5EF4-FFF2-40B4-BE49-F238E27FC236}">
                <a16:creationId xmlns:a16="http://schemas.microsoft.com/office/drawing/2014/main" id="{8D5C2414-1F11-4F81-B251-5BC73BB93A29}"/>
              </a:ext>
            </a:extLst>
          </p:cNvPr>
          <p:cNvCxnSpPr>
            <a:cxnSpLocks/>
            <a:stCxn id="124" idx="3"/>
          </p:cNvCxnSpPr>
          <p:nvPr/>
        </p:nvCxnSpPr>
        <p:spPr>
          <a:xfrm>
            <a:off x="6053158" y="4442159"/>
            <a:ext cx="1435297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타원 128">
            <a:extLst>
              <a:ext uri="{FF2B5EF4-FFF2-40B4-BE49-F238E27FC236}">
                <a16:creationId xmlns:a16="http://schemas.microsoft.com/office/drawing/2014/main" id="{F8D00C9D-3003-44F6-8962-81CE02279EF5}"/>
              </a:ext>
            </a:extLst>
          </p:cNvPr>
          <p:cNvSpPr/>
          <p:nvPr/>
        </p:nvSpPr>
        <p:spPr>
          <a:xfrm>
            <a:off x="7276826" y="1798782"/>
            <a:ext cx="1821781" cy="516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4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F248F631-0300-4718-BA2B-C3BB5BF3377A}"/>
                  </a:ext>
                </a:extLst>
              </p:cNvPr>
              <p:cNvSpPr/>
              <p:nvPr/>
            </p:nvSpPr>
            <p:spPr>
              <a:xfrm>
                <a:off x="7316327" y="1851472"/>
                <a:ext cx="17801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0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3. Update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ko-KR" altLang="en-US" sz="2000" dirty="0"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F248F631-0300-4718-BA2B-C3BB5BF33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327" y="1851472"/>
                <a:ext cx="1780103" cy="400110"/>
              </a:xfrm>
              <a:prstGeom prst="rect">
                <a:avLst/>
              </a:prstGeom>
              <a:blipFill>
                <a:blip r:embed="rId20"/>
                <a:stretch>
                  <a:fillRect l="-3571" t="-6250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" name="Picture 6" descr="User icon">
            <a:extLst>
              <a:ext uri="{FF2B5EF4-FFF2-40B4-BE49-F238E27FC236}">
                <a16:creationId xmlns:a16="http://schemas.microsoft.com/office/drawing/2014/main" id="{5F4C57C1-7A3B-456E-9005-BC59BFEC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30" y="1963029"/>
            <a:ext cx="352858" cy="3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E564EE7-B2AB-4098-9752-4CA42F041BD9}"/>
              </a:ext>
            </a:extLst>
          </p:cNvPr>
          <p:cNvSpPr txBox="1"/>
          <p:nvPr/>
        </p:nvSpPr>
        <p:spPr>
          <a:xfrm>
            <a:off x="3364159" y="6040058"/>
            <a:ext cx="57359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PREMERE Idea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제목 1">
            <a:extLst>
              <a:ext uri="{FF2B5EF4-FFF2-40B4-BE49-F238E27FC236}">
                <a16:creationId xmlns:a16="http://schemas.microsoft.com/office/drawing/2014/main" id="{9DF5452E-E9C3-4E78-BEE9-5B22DCE2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4931"/>
            <a:ext cx="11704078" cy="721519"/>
          </a:xfrm>
        </p:spPr>
        <p:txBody>
          <a:bodyPr>
            <a:normAutofit/>
          </a:bodyPr>
          <a:lstStyle/>
          <a:p>
            <a:r>
              <a:rPr lang="en-US" altLang="ko-KR" sz="3500" dirty="0"/>
              <a:t>Meta-Model Structure</a:t>
            </a:r>
            <a:endParaRPr lang="ko-KR" altLang="en-US" sz="3500" dirty="0"/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33CA6DF0-9984-46CF-BDD6-58B62872AC44}"/>
              </a:ext>
            </a:extLst>
          </p:cNvPr>
          <p:cNvCxnSpPr>
            <a:cxnSpLocks/>
          </p:cNvCxnSpPr>
          <p:nvPr/>
        </p:nvCxnSpPr>
        <p:spPr>
          <a:xfrm>
            <a:off x="4581938" y="4715934"/>
            <a:ext cx="102956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74F7F5D8-D2D3-4CAC-BD6A-DA14497F3DBC}"/>
              </a:ext>
            </a:extLst>
          </p:cNvPr>
          <p:cNvCxnSpPr>
            <a:cxnSpLocks/>
          </p:cNvCxnSpPr>
          <p:nvPr/>
        </p:nvCxnSpPr>
        <p:spPr>
          <a:xfrm>
            <a:off x="6074530" y="3341513"/>
            <a:ext cx="0" cy="10450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C3510782-366E-4AFC-ADBD-E277D23AB097}"/>
              </a:ext>
            </a:extLst>
          </p:cNvPr>
          <p:cNvCxnSpPr>
            <a:cxnSpLocks/>
          </p:cNvCxnSpPr>
          <p:nvPr/>
        </p:nvCxnSpPr>
        <p:spPr>
          <a:xfrm>
            <a:off x="9322830" y="4715934"/>
            <a:ext cx="52197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6062BBB4-3EFB-452A-911D-28197CE571FD}"/>
              </a:ext>
            </a:extLst>
          </p:cNvPr>
          <p:cNvCxnSpPr>
            <a:cxnSpLocks/>
          </p:cNvCxnSpPr>
          <p:nvPr/>
        </p:nvCxnSpPr>
        <p:spPr>
          <a:xfrm>
            <a:off x="8467638" y="3357423"/>
            <a:ext cx="100607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D8C3B5E2-3BEB-4DC6-B4B8-DE9533DB0AF1}"/>
              </a:ext>
            </a:extLst>
          </p:cNvPr>
          <p:cNvCxnSpPr>
            <a:cxnSpLocks/>
          </p:cNvCxnSpPr>
          <p:nvPr/>
        </p:nvCxnSpPr>
        <p:spPr>
          <a:xfrm flipV="1">
            <a:off x="8391249" y="4715934"/>
            <a:ext cx="86622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DE7EB807-4F2B-4F17-9581-494757C8A9E7}"/>
              </a:ext>
            </a:extLst>
          </p:cNvPr>
          <p:cNvCxnSpPr>
            <a:cxnSpLocks/>
          </p:cNvCxnSpPr>
          <p:nvPr/>
        </p:nvCxnSpPr>
        <p:spPr>
          <a:xfrm flipV="1">
            <a:off x="6956643" y="4715934"/>
            <a:ext cx="79491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E658D7F1-7A5D-4991-9E1A-DDEF1C20F56A}"/>
              </a:ext>
            </a:extLst>
          </p:cNvPr>
          <p:cNvCxnSpPr>
            <a:cxnSpLocks/>
          </p:cNvCxnSpPr>
          <p:nvPr/>
        </p:nvCxnSpPr>
        <p:spPr>
          <a:xfrm flipV="1">
            <a:off x="3307824" y="4715934"/>
            <a:ext cx="86622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4A8A1112-4241-4D95-A830-4DFA0AB91170}"/>
              </a:ext>
            </a:extLst>
          </p:cNvPr>
          <p:cNvCxnSpPr>
            <a:cxnSpLocks/>
          </p:cNvCxnSpPr>
          <p:nvPr/>
        </p:nvCxnSpPr>
        <p:spPr>
          <a:xfrm>
            <a:off x="5921622" y="4718247"/>
            <a:ext cx="102956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F95C5391-D655-47A9-A48E-6265A15F251A}"/>
              </a:ext>
            </a:extLst>
          </p:cNvPr>
          <p:cNvCxnSpPr>
            <a:cxnSpLocks/>
          </p:cNvCxnSpPr>
          <p:nvPr/>
        </p:nvCxnSpPr>
        <p:spPr>
          <a:xfrm flipV="1">
            <a:off x="2441199" y="4715934"/>
            <a:ext cx="86622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순서도: 수동 연산 60">
            <a:extLst>
              <a:ext uri="{FF2B5EF4-FFF2-40B4-BE49-F238E27FC236}">
                <a16:creationId xmlns:a16="http://schemas.microsoft.com/office/drawing/2014/main" id="{5FBBBCE8-4ED1-48E8-B3D5-3A9F635B56B1}"/>
              </a:ext>
            </a:extLst>
          </p:cNvPr>
          <p:cNvSpPr/>
          <p:nvPr/>
        </p:nvSpPr>
        <p:spPr>
          <a:xfrm rot="16200000">
            <a:off x="3075527" y="4429196"/>
            <a:ext cx="1049415" cy="57410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2000" dirty="0"/>
              <a:t>s</a:t>
            </a:r>
            <a:endParaRPr lang="ko-KR" altLang="en-US" sz="2000" dirty="0"/>
          </a:p>
        </p:txBody>
      </p:sp>
      <p:sp>
        <p:nvSpPr>
          <p:cNvPr id="62" name="순서도: 수동 연산 61">
            <a:extLst>
              <a:ext uri="{FF2B5EF4-FFF2-40B4-BE49-F238E27FC236}">
                <a16:creationId xmlns:a16="http://schemas.microsoft.com/office/drawing/2014/main" id="{F15E2CEF-1523-4832-8A24-690FA9FD4F38}"/>
              </a:ext>
            </a:extLst>
          </p:cNvPr>
          <p:cNvSpPr/>
          <p:nvPr/>
        </p:nvSpPr>
        <p:spPr>
          <a:xfrm rot="16200000">
            <a:off x="3354620" y="2955501"/>
            <a:ext cx="302045" cy="306349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2000" dirty="0"/>
              <a:t>s</a:t>
            </a:r>
            <a:endParaRPr lang="ko-KR" altLang="en-US" sz="2000" dirty="0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DCEB4FDB-1FFD-480F-87DF-36B961CEE67C}"/>
              </a:ext>
            </a:extLst>
          </p:cNvPr>
          <p:cNvSpPr/>
          <p:nvPr/>
        </p:nvSpPr>
        <p:spPr>
          <a:xfrm>
            <a:off x="2161272" y="2970375"/>
            <a:ext cx="306352" cy="2908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7577C3-425B-4109-A0FA-637B7697A5A7}"/>
              </a:ext>
            </a:extLst>
          </p:cNvPr>
          <p:cNvSpPr txBox="1"/>
          <p:nvPr/>
        </p:nvSpPr>
        <p:spPr>
          <a:xfrm>
            <a:off x="3237021" y="2957653"/>
            <a:ext cx="2140761" cy="276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Layer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B256A0-21FA-4B04-B6AF-46A3E1F2CDFD}"/>
              </a:ext>
            </a:extLst>
          </p:cNvPr>
          <p:cNvSpPr txBox="1"/>
          <p:nvPr/>
        </p:nvSpPr>
        <p:spPr>
          <a:xfrm>
            <a:off x="2305995" y="2964761"/>
            <a:ext cx="1135178" cy="276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순서도: 수동 연산 65">
            <a:extLst>
              <a:ext uri="{FF2B5EF4-FFF2-40B4-BE49-F238E27FC236}">
                <a16:creationId xmlns:a16="http://schemas.microsoft.com/office/drawing/2014/main" id="{EA614D67-C452-4EE3-8910-CB539CB99916}"/>
              </a:ext>
            </a:extLst>
          </p:cNvPr>
          <p:cNvSpPr/>
          <p:nvPr/>
        </p:nvSpPr>
        <p:spPr>
          <a:xfrm rot="16200000">
            <a:off x="6713529" y="4429196"/>
            <a:ext cx="1049415" cy="57410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2000" dirty="0"/>
              <a:t>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5441FD99-4C69-4C7D-A64B-C55AE5805947}"/>
                  </a:ext>
                </a:extLst>
              </p:cNvPr>
              <p:cNvSpPr/>
              <p:nvPr/>
            </p:nvSpPr>
            <p:spPr>
              <a:xfrm>
                <a:off x="7753846" y="4232277"/>
                <a:ext cx="1261147" cy="95265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</a:t>
                </a:r>
                <a:b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b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ko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5441FD99-4C69-4C7D-A64B-C55AE5805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846" y="4232277"/>
                <a:ext cx="1261147" cy="952653"/>
              </a:xfrm>
              <a:prstGeom prst="roundRect">
                <a:avLst/>
              </a:prstGeom>
              <a:blipFill>
                <a:blip r:embed="rId3"/>
                <a:stretch>
                  <a:fillRect l="-2871" t="-1258" b="-75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5DFAC8D0-00DA-4850-9CB3-AFEF0E7C514C}"/>
              </a:ext>
            </a:extLst>
          </p:cNvPr>
          <p:cNvCxnSpPr>
            <a:cxnSpLocks/>
          </p:cNvCxnSpPr>
          <p:nvPr/>
        </p:nvCxnSpPr>
        <p:spPr>
          <a:xfrm flipV="1">
            <a:off x="6996909" y="3357423"/>
            <a:ext cx="750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AB2632DC-F11E-4B72-912F-9EA367EB666E}"/>
              </a:ext>
            </a:extLst>
          </p:cNvPr>
          <p:cNvCxnSpPr>
            <a:cxnSpLocks/>
          </p:cNvCxnSpPr>
          <p:nvPr/>
        </p:nvCxnSpPr>
        <p:spPr>
          <a:xfrm>
            <a:off x="6075016" y="3357423"/>
            <a:ext cx="8761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순서도: 수동 연산 69">
            <a:extLst>
              <a:ext uri="{FF2B5EF4-FFF2-40B4-BE49-F238E27FC236}">
                <a16:creationId xmlns:a16="http://schemas.microsoft.com/office/drawing/2014/main" id="{B28EA806-CB20-4424-924C-DA00BC71AEC8}"/>
              </a:ext>
            </a:extLst>
          </p:cNvPr>
          <p:cNvSpPr/>
          <p:nvPr/>
        </p:nvSpPr>
        <p:spPr>
          <a:xfrm rot="16200000">
            <a:off x="6713529" y="3070685"/>
            <a:ext cx="1049415" cy="57410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91D25623-1708-4265-8C4C-8DD34B5A9158}"/>
                  </a:ext>
                </a:extLst>
              </p:cNvPr>
              <p:cNvSpPr/>
              <p:nvPr/>
            </p:nvSpPr>
            <p:spPr>
              <a:xfrm>
                <a:off x="7753847" y="2880332"/>
                <a:ext cx="1260083" cy="9534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</a:t>
                </a:r>
                <a:b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b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ko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91D25623-1708-4265-8C4C-8DD34B5A9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847" y="2880332"/>
                <a:ext cx="1260083" cy="953470"/>
              </a:xfrm>
              <a:prstGeom prst="roundRect">
                <a:avLst/>
              </a:prstGeom>
              <a:blipFill>
                <a:blip r:embed="rId4"/>
                <a:stretch>
                  <a:fillRect l="-2871" t="-1258" b="-8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AE81C2E9-4FC0-412F-AEE0-1FDD6978F6FC}"/>
              </a:ext>
            </a:extLst>
          </p:cNvPr>
          <p:cNvCxnSpPr>
            <a:cxnSpLocks/>
          </p:cNvCxnSpPr>
          <p:nvPr/>
        </p:nvCxnSpPr>
        <p:spPr>
          <a:xfrm>
            <a:off x="9464033" y="3357423"/>
            <a:ext cx="0" cy="11577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타원 72">
            <a:extLst>
              <a:ext uri="{FF2B5EF4-FFF2-40B4-BE49-F238E27FC236}">
                <a16:creationId xmlns:a16="http://schemas.microsoft.com/office/drawing/2014/main" id="{3B7A2EAE-277B-4B58-89E9-6F8ACE2AC07F}"/>
              </a:ext>
            </a:extLst>
          </p:cNvPr>
          <p:cNvSpPr/>
          <p:nvPr/>
        </p:nvSpPr>
        <p:spPr>
          <a:xfrm>
            <a:off x="9262620" y="4515152"/>
            <a:ext cx="403122" cy="4099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76CD26-8F42-40CA-A268-C6A6F99A989A}"/>
                  </a:ext>
                </a:extLst>
              </p:cNvPr>
              <p:cNvSpPr txBox="1"/>
              <p:nvPr/>
            </p:nvSpPr>
            <p:spPr>
              <a:xfrm>
                <a:off x="9257478" y="4473723"/>
                <a:ext cx="394338" cy="430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76CD26-8F42-40CA-A268-C6A6F99A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478" y="4473723"/>
                <a:ext cx="394338" cy="430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B0E5B08-9ED5-4BED-B76E-8BDD7AE77C92}"/>
              </a:ext>
            </a:extLst>
          </p:cNvPr>
          <p:cNvSpPr/>
          <p:nvPr/>
        </p:nvSpPr>
        <p:spPr>
          <a:xfrm>
            <a:off x="9844802" y="4380827"/>
            <a:ext cx="914613" cy="6690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b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FD74EBE4-6200-4B24-95F9-6FB870DF8AA9}"/>
              </a:ext>
            </a:extLst>
          </p:cNvPr>
          <p:cNvSpPr/>
          <p:nvPr/>
        </p:nvSpPr>
        <p:spPr>
          <a:xfrm>
            <a:off x="2057470" y="3540376"/>
            <a:ext cx="1031518" cy="1368115"/>
          </a:xfrm>
          <a:prstGeom prst="roundRect">
            <a:avLst>
              <a:gd name="adj" fmla="val 7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9FDF11F5-3C26-4689-9C90-C275E9CD18C9}"/>
              </a:ext>
            </a:extLst>
          </p:cNvPr>
          <p:cNvSpPr/>
          <p:nvPr/>
        </p:nvSpPr>
        <p:spPr>
          <a:xfrm>
            <a:off x="2110056" y="4552242"/>
            <a:ext cx="926345" cy="3135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FECB3C9-962A-4451-8F46-F863C107DB88}"/>
                  </a:ext>
                </a:extLst>
              </p:cNvPr>
              <p:cNvSpPr txBox="1"/>
              <p:nvPr/>
            </p:nvSpPr>
            <p:spPr>
              <a:xfrm>
                <a:off x="2405135" y="4055468"/>
                <a:ext cx="462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FECB3C9-962A-4451-8F46-F863C107D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135" y="4055468"/>
                <a:ext cx="46273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1D6BA2A2-9527-4094-BCD5-F3855E0941E7}"/>
              </a:ext>
            </a:extLst>
          </p:cNvPr>
          <p:cNvSpPr/>
          <p:nvPr/>
        </p:nvSpPr>
        <p:spPr>
          <a:xfrm>
            <a:off x="2110056" y="3596956"/>
            <a:ext cx="926345" cy="3135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EE22F471-E166-4C47-A9F9-7451D1CD5CF3}"/>
              </a:ext>
            </a:extLst>
          </p:cNvPr>
          <p:cNvSpPr/>
          <p:nvPr/>
        </p:nvSpPr>
        <p:spPr>
          <a:xfrm>
            <a:off x="2057787" y="2899969"/>
            <a:ext cx="2845891" cy="427887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FA4778A5-961C-4576-9E3A-552FE7E88277}"/>
                  </a:ext>
                </a:extLst>
              </p:cNvPr>
              <p:cNvSpPr/>
              <p:nvPr/>
            </p:nvSpPr>
            <p:spPr>
              <a:xfrm>
                <a:off x="6858886" y="3130533"/>
                <a:ext cx="702116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</m:e>
                        <m:sup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FA4778A5-961C-4576-9E3A-552FE7E88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886" y="3130533"/>
                <a:ext cx="702116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3A83E1B2-B34C-4B6F-B53C-89D0C44DE9EB}"/>
              </a:ext>
            </a:extLst>
          </p:cNvPr>
          <p:cNvSpPr txBox="1"/>
          <p:nvPr/>
        </p:nvSpPr>
        <p:spPr>
          <a:xfrm>
            <a:off x="6449166" y="4407393"/>
            <a:ext cx="4344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ko-KR" altLang="en-US" sz="1600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51F3A18-6D79-4EA5-AC65-DCC29A83AEA6}"/>
              </a:ext>
            </a:extLst>
          </p:cNvPr>
          <p:cNvSpPr txBox="1"/>
          <p:nvPr/>
        </p:nvSpPr>
        <p:spPr>
          <a:xfrm>
            <a:off x="6464122" y="3053492"/>
            <a:ext cx="3806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ko-KR" altLang="en-US" sz="1600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사각형: 둥근 모서리 129">
                <a:extLst>
                  <a:ext uri="{FF2B5EF4-FFF2-40B4-BE49-F238E27FC236}">
                    <a16:creationId xmlns:a16="http://schemas.microsoft.com/office/drawing/2014/main" id="{01DBC20A-B8E7-4AE3-90A0-4F665B3F9D9B}"/>
                  </a:ext>
                </a:extLst>
              </p:cNvPr>
              <p:cNvSpPr/>
              <p:nvPr/>
            </p:nvSpPr>
            <p:spPr>
              <a:xfrm>
                <a:off x="4177435" y="4380827"/>
                <a:ext cx="1233044" cy="6690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Learning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Degree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ko-KR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ko-KR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ko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사각형: 둥근 모서리 129">
                <a:extLst>
                  <a:ext uri="{FF2B5EF4-FFF2-40B4-BE49-F238E27FC236}">
                    <a16:creationId xmlns:a16="http://schemas.microsoft.com/office/drawing/2014/main" id="{01DBC20A-B8E7-4AE3-90A0-4F665B3F9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4380827"/>
                <a:ext cx="1233044" cy="669070"/>
              </a:xfrm>
              <a:prstGeom prst="roundRect">
                <a:avLst/>
              </a:prstGeom>
              <a:blipFill>
                <a:blip r:embed="rId8"/>
                <a:stretch>
                  <a:fillRect t="-2703" b="-12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다이아몬드 130">
            <a:extLst>
              <a:ext uri="{FF2B5EF4-FFF2-40B4-BE49-F238E27FC236}">
                <a16:creationId xmlns:a16="http://schemas.microsoft.com/office/drawing/2014/main" id="{EB8B9AEE-814F-442B-8FDF-B166721CA5C2}"/>
              </a:ext>
            </a:extLst>
          </p:cNvPr>
          <p:cNvSpPr/>
          <p:nvPr/>
        </p:nvSpPr>
        <p:spPr>
          <a:xfrm>
            <a:off x="5602167" y="4239288"/>
            <a:ext cx="945381" cy="945381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X=</a:t>
            </a:r>
            <a:endParaRPr lang="ko-KR" altLang="en-US" sz="20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3E482FD-13D1-40DD-A10B-9858C9DE3E60}"/>
              </a:ext>
            </a:extLst>
          </p:cNvPr>
          <p:cNvSpPr txBox="1"/>
          <p:nvPr/>
        </p:nvSpPr>
        <p:spPr>
          <a:xfrm>
            <a:off x="5747108" y="4595201"/>
            <a:ext cx="6588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Positive?</a:t>
            </a:r>
            <a:endParaRPr lang="ko-KR" altLang="en-US" sz="1400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직사각형 132">
                <a:extLst>
                  <a:ext uri="{FF2B5EF4-FFF2-40B4-BE49-F238E27FC236}">
                    <a16:creationId xmlns:a16="http://schemas.microsoft.com/office/drawing/2014/main" id="{BF56AD4C-42BF-4815-ADFF-CF396AC5E30A}"/>
                  </a:ext>
                </a:extLst>
              </p:cNvPr>
              <p:cNvSpPr/>
              <p:nvPr/>
            </p:nvSpPr>
            <p:spPr>
              <a:xfrm>
                <a:off x="6858886" y="4499135"/>
                <a:ext cx="706219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</m:e>
                        <m:sup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3" name="직사각형 132">
                <a:extLst>
                  <a:ext uri="{FF2B5EF4-FFF2-40B4-BE49-F238E27FC236}">
                    <a16:creationId xmlns:a16="http://schemas.microsoft.com/office/drawing/2014/main" id="{BF56AD4C-42BF-4815-ADFF-CF396AC5E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886" y="4499135"/>
                <a:ext cx="706219" cy="4129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직사각형 133">
                <a:extLst>
                  <a:ext uri="{FF2B5EF4-FFF2-40B4-BE49-F238E27FC236}">
                    <a16:creationId xmlns:a16="http://schemas.microsoft.com/office/drawing/2014/main" id="{FCCABA8B-9EEB-40E8-97DA-4ED2F7BDF7B8}"/>
                  </a:ext>
                </a:extLst>
              </p:cNvPr>
              <p:cNvSpPr/>
              <p:nvPr/>
            </p:nvSpPr>
            <p:spPr>
              <a:xfrm>
                <a:off x="3261753" y="4499135"/>
                <a:ext cx="653320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</m:e>
                        <m:sup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2000" b="0" i="1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4" name="직사각형 133">
                <a:extLst>
                  <a:ext uri="{FF2B5EF4-FFF2-40B4-BE49-F238E27FC236}">
                    <a16:creationId xmlns:a16="http://schemas.microsoft.com/office/drawing/2014/main" id="{FCCABA8B-9EEB-40E8-97DA-4ED2F7BDF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53" y="4499135"/>
                <a:ext cx="653320" cy="412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3323DCA-462F-4845-BC20-E95DB5F5DA58}"/>
              </a:ext>
            </a:extLst>
          </p:cNvPr>
          <p:cNvSpPr txBox="1"/>
          <p:nvPr/>
        </p:nvSpPr>
        <p:spPr>
          <a:xfrm>
            <a:off x="266699" y="917241"/>
            <a:ext cx="1227020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The meta-model receives various contexts and a recommender’s loss</a:t>
            </a:r>
            <a:b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</a:b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and decides sample weight according to whether a user visited a POI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A747-8DBC-47B0-AFDF-2A9CBC2C8062}"/>
              </a:ext>
            </a:extLst>
          </p:cNvPr>
          <p:cNvSpPr txBox="1"/>
          <p:nvPr/>
        </p:nvSpPr>
        <p:spPr>
          <a:xfrm>
            <a:off x="2610074" y="5364004"/>
            <a:ext cx="70173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Meta-Model PREMERE-Net Architecture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2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제목 1">
            <a:extLst>
              <a:ext uri="{FF2B5EF4-FFF2-40B4-BE49-F238E27FC236}">
                <a16:creationId xmlns:a16="http://schemas.microsoft.com/office/drawing/2014/main" id="{9DF5452E-E9C3-4E78-BEE9-5B22DCE2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4931"/>
            <a:ext cx="11704078" cy="721519"/>
          </a:xfrm>
        </p:spPr>
        <p:txBody>
          <a:bodyPr>
            <a:normAutofit/>
          </a:bodyPr>
          <a:lstStyle/>
          <a:p>
            <a:r>
              <a:rPr lang="en-US" altLang="ko-KR" sz="3500" dirty="0"/>
              <a:t>Meta-Model Inputs</a:t>
            </a:r>
            <a:endParaRPr lang="ko-KR" altLang="en-US" sz="35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9A0155-B75D-4668-99B4-1EBE3073A553}"/>
              </a:ext>
            </a:extLst>
          </p:cNvPr>
          <p:cNvSpPr txBox="1"/>
          <p:nvPr/>
        </p:nvSpPr>
        <p:spPr>
          <a:xfrm>
            <a:off x="348207" y="914783"/>
            <a:ext cx="1180850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User/POI context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User visit entropy: concentration of user visits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Geographical similarity: visit likelihood in the location perspective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Temporal similarity: visit likelihood in the time perspective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Check-in count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Recommender’s loss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234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1">
            <a:extLst>
              <a:ext uri="{FF2B5EF4-FFF2-40B4-BE49-F238E27FC236}">
                <a16:creationId xmlns:a16="http://schemas.microsoft.com/office/drawing/2014/main" id="{8E11DBC0-6B16-474B-A524-D25D9E0EF265}"/>
              </a:ext>
            </a:extLst>
          </p:cNvPr>
          <p:cNvSpPr txBox="1">
            <a:spLocks/>
          </p:cNvSpPr>
          <p:nvPr/>
        </p:nvSpPr>
        <p:spPr>
          <a:xfrm>
            <a:off x="266700" y="84931"/>
            <a:ext cx="11704078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/>
              <a:t>Model Update Procedure</a:t>
            </a:r>
            <a:endParaRPr lang="ko-KR" alt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617DFE-CAF4-4899-971D-DC05B550311D}"/>
              </a:ext>
            </a:extLst>
          </p:cNvPr>
          <p:cNvSpPr txBox="1"/>
          <p:nvPr/>
        </p:nvSpPr>
        <p:spPr>
          <a:xfrm>
            <a:off x="3400460" y="3756992"/>
            <a:ext cx="2187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3.</a:t>
            </a:r>
            <a:endParaRPr lang="ko-KR" alt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C7C47B22-37CD-4416-9BF1-F378ECE18548}"/>
              </a:ext>
            </a:extLst>
          </p:cNvPr>
          <p:cNvSpPr/>
          <p:nvPr/>
        </p:nvSpPr>
        <p:spPr>
          <a:xfrm>
            <a:off x="1896423" y="2343274"/>
            <a:ext cx="8592141" cy="1303376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B042493-9AFF-40D7-86B5-B81AA0DC05C3}"/>
              </a:ext>
            </a:extLst>
          </p:cNvPr>
          <p:cNvSpPr txBox="1"/>
          <p:nvPr/>
        </p:nvSpPr>
        <p:spPr>
          <a:xfrm>
            <a:off x="2257592" y="1907394"/>
            <a:ext cx="2187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923186-7F24-4D15-9F15-B7DD78770A33}"/>
              </a:ext>
            </a:extLst>
          </p:cNvPr>
          <p:cNvSpPr txBox="1"/>
          <p:nvPr/>
        </p:nvSpPr>
        <p:spPr>
          <a:xfrm>
            <a:off x="5225227" y="1907394"/>
            <a:ext cx="2187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Meta-Model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04D9ADE9-EAE2-43B4-8DC7-DA59F28551CC}"/>
                  </a:ext>
                </a:extLst>
              </p:cNvPr>
              <p:cNvSpPr/>
              <p:nvPr/>
            </p:nvSpPr>
            <p:spPr>
              <a:xfrm>
                <a:off x="1896425" y="2440490"/>
                <a:ext cx="3834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04D9ADE9-EAE2-43B4-8DC7-DA59F2855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25" y="2440490"/>
                <a:ext cx="38343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5ED6BC15-ACCE-459D-A77C-D19DAF5C6F6F}"/>
                  </a:ext>
                </a:extLst>
              </p:cNvPr>
              <p:cNvSpPr/>
              <p:nvPr/>
            </p:nvSpPr>
            <p:spPr>
              <a:xfrm>
                <a:off x="2667291" y="2431319"/>
                <a:ext cx="11149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ko-K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5ED6BC15-ACCE-459D-A77C-D19DAF5C6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291" y="2431319"/>
                <a:ext cx="1114985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ECE64A2A-01E0-4190-9C1E-300EEE368C29}"/>
                  </a:ext>
                </a:extLst>
              </p:cNvPr>
              <p:cNvSpPr/>
              <p:nvPr/>
            </p:nvSpPr>
            <p:spPr>
              <a:xfrm>
                <a:off x="4193858" y="2431319"/>
                <a:ext cx="27885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ko-K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  <m:sub>
                          <m:r>
                            <a:rPr lang="en-US" altLang="ko-KR" sz="2400" i="1" spc="-3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ECE64A2A-01E0-4190-9C1E-300EEE368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58" y="2431319"/>
                <a:ext cx="278852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AA0C7D94-1B1A-48E8-BE7A-7315A143D239}"/>
              </a:ext>
            </a:extLst>
          </p:cNvPr>
          <p:cNvCxnSpPr>
            <a:cxnSpLocks/>
          </p:cNvCxnSpPr>
          <p:nvPr/>
        </p:nvCxnSpPr>
        <p:spPr>
          <a:xfrm>
            <a:off x="3755709" y="2641759"/>
            <a:ext cx="5495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C2F5914D-BF09-4361-A252-1B51E6C22344}"/>
              </a:ext>
            </a:extLst>
          </p:cNvPr>
          <p:cNvCxnSpPr>
            <a:cxnSpLocks/>
          </p:cNvCxnSpPr>
          <p:nvPr/>
        </p:nvCxnSpPr>
        <p:spPr>
          <a:xfrm>
            <a:off x="3222180" y="1656893"/>
            <a:ext cx="4172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D16B6E2-928F-40F7-A07D-CB354E1D32A1}"/>
              </a:ext>
            </a:extLst>
          </p:cNvPr>
          <p:cNvSpPr txBox="1"/>
          <p:nvPr/>
        </p:nvSpPr>
        <p:spPr>
          <a:xfrm>
            <a:off x="3755709" y="1503005"/>
            <a:ext cx="2187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Meta-Model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747EB16F-C440-4D96-9940-41282F43923B}"/>
              </a:ext>
            </a:extLst>
          </p:cNvPr>
          <p:cNvCxnSpPr>
            <a:cxnSpLocks/>
          </p:cNvCxnSpPr>
          <p:nvPr/>
        </p:nvCxnSpPr>
        <p:spPr>
          <a:xfrm>
            <a:off x="6344085" y="1656893"/>
            <a:ext cx="417236" cy="0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41E1CD41-78FD-4987-A128-8D400863EF53}"/>
              </a:ext>
            </a:extLst>
          </p:cNvPr>
          <p:cNvSpPr txBox="1"/>
          <p:nvPr/>
        </p:nvSpPr>
        <p:spPr>
          <a:xfrm>
            <a:off x="6581019" y="1503005"/>
            <a:ext cx="30079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 Update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EC5B2CD3-F4B6-4412-9D66-96661EAD33B0}"/>
              </a:ext>
            </a:extLst>
          </p:cNvPr>
          <p:cNvSpPr/>
          <p:nvPr/>
        </p:nvSpPr>
        <p:spPr>
          <a:xfrm>
            <a:off x="2918891" y="1471385"/>
            <a:ext cx="6665494" cy="371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980BE789-7B77-411A-92F4-091722E479FD}"/>
              </a:ext>
            </a:extLst>
          </p:cNvPr>
          <p:cNvCxnSpPr>
            <a:cxnSpLocks/>
          </p:cNvCxnSpPr>
          <p:nvPr/>
        </p:nvCxnSpPr>
        <p:spPr>
          <a:xfrm>
            <a:off x="6919740" y="2641759"/>
            <a:ext cx="72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E3696493-8245-44DD-BCA3-61632B6D29C8}"/>
                  </a:ext>
                </a:extLst>
              </p:cNvPr>
              <p:cNvSpPr/>
              <p:nvPr/>
            </p:nvSpPr>
            <p:spPr>
              <a:xfrm>
                <a:off x="7622839" y="2423658"/>
                <a:ext cx="951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ko-KR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E3696493-8245-44DD-BCA3-61632B6D2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39" y="2423658"/>
                <a:ext cx="951351" cy="461665"/>
              </a:xfrm>
              <a:prstGeom prst="rect">
                <a:avLst/>
              </a:prstGeom>
              <a:blipFill>
                <a:blip r:embed="rId6"/>
                <a:stretch>
                  <a:fillRect r="-34395" b="-2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4F36226D-C31D-4DC8-A9F9-552D6BDB91EC}"/>
                  </a:ext>
                </a:extLst>
              </p:cNvPr>
              <p:cNvSpPr/>
              <p:nvPr/>
            </p:nvSpPr>
            <p:spPr>
              <a:xfrm>
                <a:off x="9074548" y="2431319"/>
                <a:ext cx="14489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𝑚𝑒𝑡𝑎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4F36226D-C31D-4DC8-A9F9-552D6BDB9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548" y="2431319"/>
                <a:ext cx="1448923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8E4FE811-9B90-473E-A0D4-E081703967AA}"/>
              </a:ext>
            </a:extLst>
          </p:cNvPr>
          <p:cNvCxnSpPr>
            <a:cxnSpLocks/>
          </p:cNvCxnSpPr>
          <p:nvPr/>
        </p:nvCxnSpPr>
        <p:spPr>
          <a:xfrm>
            <a:off x="8686571" y="2641759"/>
            <a:ext cx="396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원호 100">
            <a:extLst>
              <a:ext uri="{FF2B5EF4-FFF2-40B4-BE49-F238E27FC236}">
                <a16:creationId xmlns:a16="http://schemas.microsoft.com/office/drawing/2014/main" id="{2E4583ED-06F7-4EFC-931E-A975210CF972}"/>
              </a:ext>
            </a:extLst>
          </p:cNvPr>
          <p:cNvSpPr/>
          <p:nvPr/>
        </p:nvSpPr>
        <p:spPr>
          <a:xfrm rot="20457740">
            <a:off x="4350929" y="2458081"/>
            <a:ext cx="1676400" cy="613438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53C22E3-12AE-47FF-A551-A593171EB49C}"/>
              </a:ext>
            </a:extLst>
          </p:cNvPr>
          <p:cNvSpPr txBox="1"/>
          <p:nvPr/>
        </p:nvSpPr>
        <p:spPr>
          <a:xfrm>
            <a:off x="6185911" y="2237370"/>
            <a:ext cx="2187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1.</a:t>
            </a:r>
            <a:endParaRPr lang="ko-KR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15759A06-5562-46A9-B292-43FB84D6E6E4}"/>
                  </a:ext>
                </a:extLst>
              </p:cNvPr>
              <p:cNvSpPr/>
              <p:nvPr/>
            </p:nvSpPr>
            <p:spPr>
              <a:xfrm>
                <a:off x="4186738" y="3198406"/>
                <a:ext cx="30224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ko-KR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  <m:sub>
                          <m:r>
                            <a:rPr lang="en-US" altLang="ko-KR" sz="2400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ko-KR" sz="2400" b="0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15759A06-5562-46A9-B292-43FB84D6E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38" y="3198406"/>
                <a:ext cx="302249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0AE48BEF-F329-49A4-B794-3B3DEA468DF5}"/>
                  </a:ext>
                </a:extLst>
              </p:cNvPr>
              <p:cNvSpPr/>
              <p:nvPr/>
            </p:nvSpPr>
            <p:spPr>
              <a:xfrm>
                <a:off x="2667291" y="4008216"/>
                <a:ext cx="1368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ko-KR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ko-KR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0AE48BEF-F329-49A4-B794-3B3DEA468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291" y="4008216"/>
                <a:ext cx="1368260" cy="461665"/>
              </a:xfrm>
              <a:prstGeom prst="rect">
                <a:avLst/>
              </a:prstGeom>
              <a:blipFill>
                <a:blip r:embed="rId9"/>
                <a:stretch>
                  <a:fillRect r="-893" b="-2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3B43724A-8333-408B-B2E0-151E7AB04F4C}"/>
              </a:ext>
            </a:extLst>
          </p:cNvPr>
          <p:cNvCxnSpPr>
            <a:cxnSpLocks/>
          </p:cNvCxnSpPr>
          <p:nvPr/>
        </p:nvCxnSpPr>
        <p:spPr>
          <a:xfrm flipH="1">
            <a:off x="6805980" y="2872319"/>
            <a:ext cx="2292941" cy="389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38801E17-4F8B-49A8-A591-B006E23FEF41}"/>
              </a:ext>
            </a:extLst>
          </p:cNvPr>
          <p:cNvCxnSpPr>
            <a:cxnSpLocks/>
          </p:cNvCxnSpPr>
          <p:nvPr/>
        </p:nvCxnSpPr>
        <p:spPr>
          <a:xfrm>
            <a:off x="3757706" y="2831072"/>
            <a:ext cx="514114" cy="431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2CEC721-4517-4EA3-9E9C-EDDA7D2BD6A4}"/>
              </a:ext>
            </a:extLst>
          </p:cNvPr>
          <p:cNvSpPr txBox="1"/>
          <p:nvPr/>
        </p:nvSpPr>
        <p:spPr>
          <a:xfrm>
            <a:off x="7124284" y="3068347"/>
            <a:ext cx="2187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2.</a:t>
            </a:r>
            <a:endParaRPr lang="ko-KR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직사각형 107">
                <a:extLst>
                  <a:ext uri="{FF2B5EF4-FFF2-40B4-BE49-F238E27FC236}">
                    <a16:creationId xmlns:a16="http://schemas.microsoft.com/office/drawing/2014/main" id="{A81581C7-E0BB-41C7-9245-58D7E5C89D2B}"/>
                  </a:ext>
                </a:extLst>
              </p:cNvPr>
              <p:cNvSpPr/>
              <p:nvPr/>
            </p:nvSpPr>
            <p:spPr>
              <a:xfrm>
                <a:off x="1818748" y="4019286"/>
                <a:ext cx="9140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pc="-3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ko-KR" sz="2400" b="0" i="1" spc="-3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ko-KR" altLang="en-US" sz="2400" spc="-300" dirty="0"/>
              </a:p>
            </p:txBody>
          </p:sp>
        </mc:Choice>
        <mc:Fallback xmlns="">
          <p:sp>
            <p:nvSpPr>
              <p:cNvPr id="108" name="직사각형 107">
                <a:extLst>
                  <a:ext uri="{FF2B5EF4-FFF2-40B4-BE49-F238E27FC236}">
                    <a16:creationId xmlns:a16="http://schemas.microsoft.com/office/drawing/2014/main" id="{A81581C7-E0BB-41C7-9245-58D7E5C89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48" y="4019286"/>
                <a:ext cx="9140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8C9AC25C-1BD5-4CA7-BEB3-D8D186D27FA6}"/>
                  </a:ext>
                </a:extLst>
              </p:cNvPr>
              <p:cNvSpPr/>
              <p:nvPr/>
            </p:nvSpPr>
            <p:spPr>
              <a:xfrm>
                <a:off x="4193858" y="4058902"/>
                <a:ext cx="30137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altLang="ko-KR" sz="2400" b="0" i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400" b="0" i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ko-KR" sz="2400" i="1" dirty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dirty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  <m:sub>
                          <m:r>
                            <a:rPr lang="en-US" altLang="ko-KR" sz="2400" i="1" spc="-300" dirty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ko-KR" sz="2400" b="0" i="1" spc="-300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endParaRPr lang="ko-KR" altLang="en-US" sz="24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8C9AC25C-1BD5-4CA7-BEB3-D8D186D2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58" y="4058902"/>
                <a:ext cx="301371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71796761-4E8E-4DB9-BD02-01344262A515}"/>
              </a:ext>
            </a:extLst>
          </p:cNvPr>
          <p:cNvCxnSpPr>
            <a:cxnSpLocks/>
          </p:cNvCxnSpPr>
          <p:nvPr/>
        </p:nvCxnSpPr>
        <p:spPr>
          <a:xfrm>
            <a:off x="3911091" y="4269342"/>
            <a:ext cx="394130" cy="0"/>
          </a:xfrm>
          <a:prstGeom prst="straightConnector1">
            <a:avLst/>
          </a:prstGeom>
          <a:ln w="2857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0D3760A6-B860-48FE-9836-567CCE88C903}"/>
              </a:ext>
            </a:extLst>
          </p:cNvPr>
          <p:cNvCxnSpPr>
            <a:cxnSpLocks/>
          </p:cNvCxnSpPr>
          <p:nvPr/>
        </p:nvCxnSpPr>
        <p:spPr>
          <a:xfrm>
            <a:off x="7036589" y="4269342"/>
            <a:ext cx="603151" cy="0"/>
          </a:xfrm>
          <a:prstGeom prst="straightConnector1">
            <a:avLst/>
          </a:prstGeom>
          <a:ln w="2857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F27738EF-0CD3-466F-A3FF-2B157997FBBC}"/>
                  </a:ext>
                </a:extLst>
              </p:cNvPr>
              <p:cNvSpPr/>
              <p:nvPr/>
            </p:nvSpPr>
            <p:spPr>
              <a:xfrm>
                <a:off x="9074548" y="4058902"/>
                <a:ext cx="14489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𝑚𝑒𝑡𝑎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F27738EF-0CD3-466F-A3FF-2B157997F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548" y="4058902"/>
                <a:ext cx="1448923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직선 화살표 연결선 112">
            <a:extLst>
              <a:ext uri="{FF2B5EF4-FFF2-40B4-BE49-F238E27FC236}">
                <a16:creationId xmlns:a16="http://schemas.microsoft.com/office/drawing/2014/main" id="{526E1897-ED7D-4322-96AB-50136F601809}"/>
              </a:ext>
            </a:extLst>
          </p:cNvPr>
          <p:cNvCxnSpPr>
            <a:cxnSpLocks/>
          </p:cNvCxnSpPr>
          <p:nvPr/>
        </p:nvCxnSpPr>
        <p:spPr>
          <a:xfrm>
            <a:off x="8686571" y="4269342"/>
            <a:ext cx="396000" cy="0"/>
          </a:xfrm>
          <a:prstGeom prst="straightConnector1">
            <a:avLst/>
          </a:prstGeom>
          <a:ln w="2857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원호 113">
            <a:extLst>
              <a:ext uri="{FF2B5EF4-FFF2-40B4-BE49-F238E27FC236}">
                <a16:creationId xmlns:a16="http://schemas.microsoft.com/office/drawing/2014/main" id="{94517C61-EB9A-4013-A344-29F9BCE19D5D}"/>
              </a:ext>
            </a:extLst>
          </p:cNvPr>
          <p:cNvSpPr/>
          <p:nvPr/>
        </p:nvSpPr>
        <p:spPr>
          <a:xfrm rot="20457740">
            <a:off x="4350929" y="4085664"/>
            <a:ext cx="1676400" cy="613438"/>
          </a:xfrm>
          <a:prstGeom prst="arc">
            <a:avLst/>
          </a:prstGeom>
          <a:ln w="28575">
            <a:solidFill>
              <a:srgbClr val="FF0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alpha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22F0D3F0-45B9-479A-B8D0-3823C5425A4C}"/>
                  </a:ext>
                </a:extLst>
              </p:cNvPr>
              <p:cNvSpPr/>
              <p:nvPr/>
            </p:nvSpPr>
            <p:spPr>
              <a:xfrm>
                <a:off x="4186738" y="4825989"/>
                <a:ext cx="30224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altLang="ko-KR" sz="2400" b="0" i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400" b="0" i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ko-KR" sz="2400" i="1" dirty="0" smtClean="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dirty="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  <m:sub>
                          <m:r>
                            <a:rPr lang="en-US" altLang="ko-KR" sz="2400" i="1" spc="-300" dirty="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ko-KR" sz="2400" b="0" i="1" spc="-300" dirty="0" smtClean="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endParaRPr lang="ko-KR" altLang="en-US" sz="24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22F0D3F0-45B9-479A-B8D0-3823C5425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38" y="4825989"/>
                <a:ext cx="3022494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67E8B1FB-F849-4569-A5D8-80DB79763595}"/>
              </a:ext>
            </a:extLst>
          </p:cNvPr>
          <p:cNvCxnSpPr>
            <a:cxnSpLocks/>
          </p:cNvCxnSpPr>
          <p:nvPr/>
        </p:nvCxnSpPr>
        <p:spPr>
          <a:xfrm flipH="1">
            <a:off x="6805980" y="4499902"/>
            <a:ext cx="2292941" cy="389997"/>
          </a:xfrm>
          <a:prstGeom prst="straightConnector1">
            <a:avLst/>
          </a:prstGeom>
          <a:ln w="2857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4EF0F675-0B13-4624-A3EC-D2D4C94E2B26}"/>
              </a:ext>
            </a:extLst>
          </p:cNvPr>
          <p:cNvCxnSpPr>
            <a:cxnSpLocks/>
          </p:cNvCxnSpPr>
          <p:nvPr/>
        </p:nvCxnSpPr>
        <p:spPr>
          <a:xfrm>
            <a:off x="3894441" y="4573350"/>
            <a:ext cx="377379" cy="316549"/>
          </a:xfrm>
          <a:prstGeom prst="straightConnector1">
            <a:avLst/>
          </a:prstGeom>
          <a:ln w="2857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id="{32673B3F-BCBD-482D-9B77-5553AE24EB68}"/>
                  </a:ext>
                </a:extLst>
              </p:cNvPr>
              <p:cNvSpPr/>
              <p:nvPr/>
            </p:nvSpPr>
            <p:spPr>
              <a:xfrm>
                <a:off x="2082228" y="5352617"/>
                <a:ext cx="4587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id="{32673B3F-BCBD-482D-9B77-5553AE24E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228" y="5352617"/>
                <a:ext cx="458780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직사각형 118">
                <a:extLst>
                  <a:ext uri="{FF2B5EF4-FFF2-40B4-BE49-F238E27FC236}">
                    <a16:creationId xmlns:a16="http://schemas.microsoft.com/office/drawing/2014/main" id="{CAA153A6-C05A-44A8-BE44-A6D734ACA460}"/>
                  </a:ext>
                </a:extLst>
              </p:cNvPr>
              <p:cNvSpPr/>
              <p:nvPr/>
            </p:nvSpPr>
            <p:spPr>
              <a:xfrm>
                <a:off x="3186445" y="5352617"/>
                <a:ext cx="4587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119" name="직사각형 118">
                <a:extLst>
                  <a:ext uri="{FF2B5EF4-FFF2-40B4-BE49-F238E27FC236}">
                    <a16:creationId xmlns:a16="http://schemas.microsoft.com/office/drawing/2014/main" id="{CAA153A6-C05A-44A8-BE44-A6D734ACA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445" y="5352617"/>
                <a:ext cx="458780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직사각형 119">
                <a:extLst>
                  <a:ext uri="{FF2B5EF4-FFF2-40B4-BE49-F238E27FC236}">
                    <a16:creationId xmlns:a16="http://schemas.microsoft.com/office/drawing/2014/main" id="{7FB1FB62-0C5F-46DD-B773-3751F11684E1}"/>
                  </a:ext>
                </a:extLst>
              </p:cNvPr>
              <p:cNvSpPr/>
              <p:nvPr/>
            </p:nvSpPr>
            <p:spPr>
              <a:xfrm>
                <a:off x="6982448" y="5352617"/>
                <a:ext cx="4587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120" name="직사각형 119">
                <a:extLst>
                  <a:ext uri="{FF2B5EF4-FFF2-40B4-BE49-F238E27FC236}">
                    <a16:creationId xmlns:a16="http://schemas.microsoft.com/office/drawing/2014/main" id="{7FB1FB62-0C5F-46DD-B773-3751F1168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448" y="5352617"/>
                <a:ext cx="45878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EA30260F-1921-45A0-A0AB-F07F5BF5C00D}"/>
              </a:ext>
            </a:extLst>
          </p:cNvPr>
          <p:cNvCxnSpPr>
            <a:cxnSpLocks/>
          </p:cNvCxnSpPr>
          <p:nvPr/>
        </p:nvCxnSpPr>
        <p:spPr>
          <a:xfrm flipH="1">
            <a:off x="3855025" y="5265415"/>
            <a:ext cx="413662" cy="475443"/>
          </a:xfrm>
          <a:prstGeom prst="straightConnector1">
            <a:avLst/>
          </a:prstGeom>
          <a:ln w="28575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9291B145-7DCB-4F44-A769-AE5D7CC75F1B}"/>
                  </a:ext>
                </a:extLst>
              </p:cNvPr>
              <p:cNvSpPr/>
              <p:nvPr/>
            </p:nvSpPr>
            <p:spPr>
              <a:xfrm>
                <a:off x="7622839" y="4053405"/>
                <a:ext cx="951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ko-KR" sz="2400" i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ko-KR" sz="2400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1" i="1" dirty="0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ko-KR" sz="2400" i="1" dirty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9291B145-7DCB-4F44-A769-AE5D7CC75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39" y="4053405"/>
                <a:ext cx="951351" cy="461665"/>
              </a:xfrm>
              <a:prstGeom prst="rect">
                <a:avLst/>
              </a:prstGeom>
              <a:blipFill>
                <a:blip r:embed="rId17"/>
                <a:stretch>
                  <a:fillRect r="-34395" b="-19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583E71B8-C8FC-4850-8F1B-D66A763F52C6}"/>
              </a:ext>
            </a:extLst>
          </p:cNvPr>
          <p:cNvSpPr/>
          <p:nvPr/>
        </p:nvSpPr>
        <p:spPr>
          <a:xfrm>
            <a:off x="1896425" y="4058902"/>
            <a:ext cx="8592140" cy="1436574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F2F6AFE0-0250-42EB-AD5D-38FAA5A7B23F}"/>
              </a:ext>
            </a:extLst>
          </p:cNvPr>
          <p:cNvCxnSpPr>
            <a:cxnSpLocks/>
          </p:cNvCxnSpPr>
          <p:nvPr/>
        </p:nvCxnSpPr>
        <p:spPr>
          <a:xfrm flipH="1">
            <a:off x="3855025" y="3638884"/>
            <a:ext cx="413662" cy="475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6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583</Words>
  <Application>Microsoft Macintosh PowerPoint</Application>
  <PresentationFormat>와이드스크린</PresentationFormat>
  <Paragraphs>171</Paragraphs>
  <Slides>14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맑은 고딕</vt:lpstr>
      <vt:lpstr>휴먼둥근헤드라인</vt:lpstr>
      <vt:lpstr>Arial</vt:lpstr>
      <vt:lpstr>Arial Black</vt:lpstr>
      <vt:lpstr>Calibri</vt:lpstr>
      <vt:lpstr>Cambria Math</vt:lpstr>
      <vt:lpstr>Dubai Medium</vt:lpstr>
      <vt:lpstr>Eras Bold ITC</vt:lpstr>
      <vt:lpstr>Eras Demi ITC</vt:lpstr>
      <vt:lpstr>Franklin Gothic Heavy</vt:lpstr>
      <vt:lpstr>Times New Roman</vt:lpstr>
      <vt:lpstr>Office 테마</vt:lpstr>
      <vt:lpstr>PowerPoint 프레젠테이션</vt:lpstr>
      <vt:lpstr>Point-of-Interest Recommendation</vt:lpstr>
      <vt:lpstr>Real-world POI Recommendations</vt:lpstr>
      <vt:lpstr>Motivation: Missing User Check-in</vt:lpstr>
      <vt:lpstr>Previous Studies &amp; Limitations</vt:lpstr>
      <vt:lpstr>Meta-Data Generation Idea</vt:lpstr>
      <vt:lpstr>Meta-Model Structure</vt:lpstr>
      <vt:lpstr>Meta-Model Inputs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Minseok</dc:creator>
  <cp:lastModifiedBy>Microsoft Office User</cp:lastModifiedBy>
  <cp:revision>225</cp:revision>
  <dcterms:created xsi:type="dcterms:W3CDTF">2020-08-07T07:38:08Z</dcterms:created>
  <dcterms:modified xsi:type="dcterms:W3CDTF">2021-01-07T13:04:47Z</dcterms:modified>
</cp:coreProperties>
</file>