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3"/>
  </p:notesMasterIdLst>
  <p:sldIdLst>
    <p:sldId id="256" r:id="rId5"/>
    <p:sldId id="267" r:id="rId6"/>
    <p:sldId id="257" r:id="rId7"/>
    <p:sldId id="301" r:id="rId8"/>
    <p:sldId id="258" r:id="rId9"/>
    <p:sldId id="300" r:id="rId10"/>
    <p:sldId id="270" r:id="rId11"/>
    <p:sldId id="271" r:id="rId12"/>
    <p:sldId id="274" r:id="rId13"/>
    <p:sldId id="278" r:id="rId14"/>
    <p:sldId id="277" r:id="rId15"/>
    <p:sldId id="280" r:id="rId16"/>
    <p:sldId id="284" r:id="rId17"/>
    <p:sldId id="281" r:id="rId18"/>
    <p:sldId id="295" r:id="rId19"/>
    <p:sldId id="282" r:id="rId20"/>
    <p:sldId id="289" r:id="rId21"/>
    <p:sldId id="291" r:id="rId22"/>
    <p:sldId id="287" r:id="rId23"/>
    <p:sldId id="266" r:id="rId24"/>
    <p:sldId id="286" r:id="rId25"/>
    <p:sldId id="292" r:id="rId26"/>
    <p:sldId id="293" r:id="rId27"/>
    <p:sldId id="290" r:id="rId28"/>
    <p:sldId id="296" r:id="rId29"/>
    <p:sldId id="298" r:id="rId30"/>
    <p:sldId id="297" r:id="rId31"/>
    <p:sldId id="299"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Pretendard Light" panose="02000403000000020004" pitchFamily="2" charset="-127"/>
      <p:regular r:id="rId39"/>
    </p:embeddedFont>
    <p:embeddedFont>
      <p:font typeface="Roboto" panose="020B0600000101010101" charset="0"/>
      <p:regular r:id="rId40"/>
      <p:bold r:id="rId41"/>
      <p:italic r:id="rId42"/>
      <p:boldItalic r:id="rId43"/>
    </p:embeddedFont>
    <p:embeddedFont>
      <p:font typeface="맑은 고딕" panose="020B0503020000020004" pitchFamily="50" charset="-127"/>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vj6fRtDpLllcqs/YiiK7jAVc2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AEF"/>
    <a:srgbClr val="FF4F4B"/>
    <a:srgbClr val="2C3D8F"/>
    <a:srgbClr val="F2E7D4"/>
    <a:srgbClr val="4B2E5E"/>
    <a:srgbClr val="EFE6D3"/>
    <a:srgbClr val="FD0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177" autoAdjust="0"/>
  </p:normalViewPr>
  <p:slideViewPr>
    <p:cSldViewPr snapToGrid="0">
      <p:cViewPr varScale="1">
        <p:scale>
          <a:sx n="131" d="100"/>
          <a:sy n="131" d="100"/>
        </p:scale>
        <p:origin x="130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31674844992207E-2"/>
          <c:y val="7.700691252185031E-2"/>
          <c:w val="0.9034833010004184"/>
          <c:h val="0.42269449327210973"/>
        </c:manualLayout>
      </c:layout>
      <c:barChart>
        <c:barDir val="col"/>
        <c:grouping val="clustered"/>
        <c:varyColors val="0"/>
        <c:ser>
          <c:idx val="0"/>
          <c:order val="0"/>
          <c:tx>
            <c:strRef>
              <c:f>Sheet1!$B$1</c:f>
              <c:strCache>
                <c:ptCount val="1"/>
                <c:pt idx="0">
                  <c:v>Original UDA</c:v>
                </c:pt>
              </c:strCache>
            </c:strRef>
          </c:tx>
          <c:spPr>
            <a:solidFill>
              <a:srgbClr val="2C3D8F"/>
            </a:solidFill>
            <a:ln>
              <a:noFill/>
            </a:ln>
            <a:effectLst/>
          </c:spPr>
          <c:invertIfNegative val="0"/>
          <c:cat>
            <c:strRef>
              <c:f>Sheet1!$A$2:$A$3</c:f>
              <c:strCache>
                <c:ptCount val="2"/>
                <c:pt idx="0">
                  <c:v>Avg F1</c:v>
                </c:pt>
                <c:pt idx="1">
                  <c:v>Avg Acc</c:v>
                </c:pt>
              </c:strCache>
            </c:strRef>
          </c:cat>
          <c:val>
            <c:numRef>
              <c:f>Sheet1!$B$2:$B$3</c:f>
              <c:numCache>
                <c:formatCode>General</c:formatCode>
                <c:ptCount val="2"/>
                <c:pt idx="0">
                  <c:v>0.873</c:v>
                </c:pt>
                <c:pt idx="1">
                  <c:v>0.88300000000000001</c:v>
                </c:pt>
              </c:numCache>
            </c:numRef>
          </c:val>
          <c:extLst>
            <c:ext xmlns:c16="http://schemas.microsoft.com/office/drawing/2014/chart" uri="{C3380CC4-5D6E-409C-BE32-E72D297353CC}">
              <c16:uniqueId val="{00000000-640B-4E4F-8A37-6A05D4D49D22}"/>
            </c:ext>
          </c:extLst>
        </c:ser>
        <c:ser>
          <c:idx val="1"/>
          <c:order val="1"/>
          <c:tx>
            <c:strRef>
              <c:f>Sheet1!$C$1</c:f>
              <c:strCache>
                <c:ptCount val="1"/>
                <c:pt idx="0">
                  <c:v>𝜌: 0.1</c:v>
                </c:pt>
              </c:strCache>
            </c:strRef>
          </c:tx>
          <c:spPr>
            <a:solidFill>
              <a:schemeClr val="accent2">
                <a:lumMod val="20000"/>
                <a:lumOff val="80000"/>
              </a:schemeClr>
            </a:solidFill>
            <a:ln>
              <a:noFill/>
            </a:ln>
            <a:effectLst/>
          </c:spPr>
          <c:invertIfNegative val="0"/>
          <c:cat>
            <c:strRef>
              <c:f>Sheet1!$A$2:$A$3</c:f>
              <c:strCache>
                <c:ptCount val="2"/>
                <c:pt idx="0">
                  <c:v>Avg F1</c:v>
                </c:pt>
                <c:pt idx="1">
                  <c:v>Avg Acc</c:v>
                </c:pt>
              </c:strCache>
            </c:strRef>
          </c:cat>
          <c:val>
            <c:numRef>
              <c:f>Sheet1!$C$2:$C$3</c:f>
              <c:numCache>
                <c:formatCode>General</c:formatCode>
                <c:ptCount val="2"/>
                <c:pt idx="0">
                  <c:v>0.92351360289999995</c:v>
                </c:pt>
                <c:pt idx="1">
                  <c:v>0.92751339806450706</c:v>
                </c:pt>
              </c:numCache>
            </c:numRef>
          </c:val>
          <c:extLst>
            <c:ext xmlns:c16="http://schemas.microsoft.com/office/drawing/2014/chart" uri="{C3380CC4-5D6E-409C-BE32-E72D297353CC}">
              <c16:uniqueId val="{00000001-640B-4E4F-8A37-6A05D4D49D22}"/>
            </c:ext>
          </c:extLst>
        </c:ser>
        <c:ser>
          <c:idx val="2"/>
          <c:order val="2"/>
          <c:tx>
            <c:strRef>
              <c:f>Sheet1!$D$1</c:f>
              <c:strCache>
                <c:ptCount val="1"/>
                <c:pt idx="0">
                  <c:v>𝜌: 0.3</c:v>
                </c:pt>
              </c:strCache>
            </c:strRef>
          </c:tx>
          <c:spPr>
            <a:solidFill>
              <a:schemeClr val="accent2">
                <a:lumMod val="40000"/>
                <a:lumOff val="60000"/>
              </a:schemeClr>
            </a:solidFill>
            <a:ln>
              <a:noFill/>
            </a:ln>
            <a:effectLst/>
          </c:spPr>
          <c:invertIfNegative val="0"/>
          <c:cat>
            <c:strRef>
              <c:f>Sheet1!$A$2:$A$3</c:f>
              <c:strCache>
                <c:ptCount val="2"/>
                <c:pt idx="0">
                  <c:v>Avg F1</c:v>
                </c:pt>
                <c:pt idx="1">
                  <c:v>Avg Acc</c:v>
                </c:pt>
              </c:strCache>
            </c:strRef>
          </c:cat>
          <c:val>
            <c:numRef>
              <c:f>Sheet1!$D$2:$D$3</c:f>
              <c:numCache>
                <c:formatCode>General</c:formatCode>
                <c:ptCount val="2"/>
                <c:pt idx="0">
                  <c:v>0.92409635186195305</c:v>
                </c:pt>
                <c:pt idx="1">
                  <c:v>0.928088213</c:v>
                </c:pt>
              </c:numCache>
            </c:numRef>
          </c:val>
          <c:extLst>
            <c:ext xmlns:c16="http://schemas.microsoft.com/office/drawing/2014/chart" uri="{C3380CC4-5D6E-409C-BE32-E72D297353CC}">
              <c16:uniqueId val="{00000002-640B-4E4F-8A37-6A05D4D49D22}"/>
            </c:ext>
          </c:extLst>
        </c:ser>
        <c:ser>
          <c:idx val="3"/>
          <c:order val="3"/>
          <c:tx>
            <c:strRef>
              <c:f>Sheet1!$E$1</c:f>
              <c:strCache>
                <c:ptCount val="1"/>
                <c:pt idx="0">
                  <c:v>𝜌: 0.5</c:v>
                </c:pt>
              </c:strCache>
            </c:strRef>
          </c:tx>
          <c:spPr>
            <a:solidFill>
              <a:schemeClr val="accent2">
                <a:lumMod val="60000"/>
                <a:lumOff val="40000"/>
              </a:schemeClr>
            </a:solidFill>
            <a:ln>
              <a:noFill/>
            </a:ln>
            <a:effectLst/>
          </c:spPr>
          <c:invertIfNegative val="0"/>
          <c:cat>
            <c:strRef>
              <c:f>Sheet1!$A$2:$A$3</c:f>
              <c:strCache>
                <c:ptCount val="2"/>
                <c:pt idx="0">
                  <c:v>Avg F1</c:v>
                </c:pt>
                <c:pt idx="1">
                  <c:v>Avg Acc</c:v>
                </c:pt>
              </c:strCache>
            </c:strRef>
          </c:cat>
          <c:val>
            <c:numRef>
              <c:f>Sheet1!$E$2:$E$3</c:f>
              <c:numCache>
                <c:formatCode>General</c:formatCode>
                <c:ptCount val="2"/>
                <c:pt idx="0">
                  <c:v>0.92043181620000003</c:v>
                </c:pt>
                <c:pt idx="1">
                  <c:v>0.92510949470000003</c:v>
                </c:pt>
              </c:numCache>
            </c:numRef>
          </c:val>
          <c:extLst>
            <c:ext xmlns:c16="http://schemas.microsoft.com/office/drawing/2014/chart" uri="{C3380CC4-5D6E-409C-BE32-E72D297353CC}">
              <c16:uniqueId val="{00000003-640B-4E4F-8A37-6A05D4D49D22}"/>
            </c:ext>
          </c:extLst>
        </c:ser>
        <c:ser>
          <c:idx val="4"/>
          <c:order val="4"/>
          <c:tx>
            <c:strRef>
              <c:f>Sheet1!$F$1</c:f>
              <c:strCache>
                <c:ptCount val="1"/>
                <c:pt idx="0">
                  <c:v>𝜌: 0.7</c:v>
                </c:pt>
              </c:strCache>
            </c:strRef>
          </c:tx>
          <c:spPr>
            <a:solidFill>
              <a:schemeClr val="accent2">
                <a:lumMod val="75000"/>
              </a:schemeClr>
            </a:solidFill>
            <a:ln>
              <a:noFill/>
            </a:ln>
            <a:effectLst/>
          </c:spPr>
          <c:invertIfNegative val="0"/>
          <c:cat>
            <c:strRef>
              <c:f>Sheet1!$A$2:$A$3</c:f>
              <c:strCache>
                <c:ptCount val="2"/>
                <c:pt idx="0">
                  <c:v>Avg F1</c:v>
                </c:pt>
                <c:pt idx="1">
                  <c:v>Avg Acc</c:v>
                </c:pt>
              </c:strCache>
            </c:strRef>
          </c:cat>
          <c:val>
            <c:numRef>
              <c:f>Sheet1!$F$2:$F$3</c:f>
              <c:numCache>
                <c:formatCode>General</c:formatCode>
                <c:ptCount val="2"/>
                <c:pt idx="0">
                  <c:v>0.9205799871</c:v>
                </c:pt>
                <c:pt idx="1">
                  <c:v>0.92519622209999997</c:v>
                </c:pt>
              </c:numCache>
            </c:numRef>
          </c:val>
          <c:extLst>
            <c:ext xmlns:c16="http://schemas.microsoft.com/office/drawing/2014/chart" uri="{C3380CC4-5D6E-409C-BE32-E72D297353CC}">
              <c16:uniqueId val="{00000004-640B-4E4F-8A37-6A05D4D49D22}"/>
            </c:ext>
          </c:extLst>
        </c:ser>
        <c:ser>
          <c:idx val="5"/>
          <c:order val="5"/>
          <c:tx>
            <c:strRef>
              <c:f>Sheet1!$G$1</c:f>
              <c:strCache>
                <c:ptCount val="1"/>
                <c:pt idx="0">
                  <c:v>𝜌: 0.9</c:v>
                </c:pt>
              </c:strCache>
            </c:strRef>
          </c:tx>
          <c:spPr>
            <a:solidFill>
              <a:schemeClr val="accent2">
                <a:lumMod val="50000"/>
              </a:schemeClr>
            </a:solidFill>
            <a:ln>
              <a:noFill/>
            </a:ln>
            <a:effectLst/>
          </c:spPr>
          <c:invertIfNegative val="0"/>
          <c:cat>
            <c:strRef>
              <c:f>Sheet1!$A$2:$A$3</c:f>
              <c:strCache>
                <c:ptCount val="2"/>
                <c:pt idx="0">
                  <c:v>Avg F1</c:v>
                </c:pt>
                <c:pt idx="1">
                  <c:v>Avg Acc</c:v>
                </c:pt>
              </c:strCache>
            </c:strRef>
          </c:cat>
          <c:val>
            <c:numRef>
              <c:f>Sheet1!$G$2:$G$3</c:f>
              <c:numCache>
                <c:formatCode>General</c:formatCode>
                <c:ptCount val="2"/>
                <c:pt idx="0">
                  <c:v>0.91921635540000002</c:v>
                </c:pt>
                <c:pt idx="1">
                  <c:v>0.92371359770000006</c:v>
                </c:pt>
              </c:numCache>
            </c:numRef>
          </c:val>
          <c:extLst>
            <c:ext xmlns:c16="http://schemas.microsoft.com/office/drawing/2014/chart" uri="{C3380CC4-5D6E-409C-BE32-E72D297353CC}">
              <c16:uniqueId val="{00000005-640B-4E4F-8A37-6A05D4D49D22}"/>
            </c:ext>
          </c:extLst>
        </c:ser>
        <c:dLbls>
          <c:showLegendKey val="0"/>
          <c:showVal val="0"/>
          <c:showCatName val="0"/>
          <c:showSerName val="0"/>
          <c:showPercent val="0"/>
          <c:showBubbleSize val="0"/>
        </c:dLbls>
        <c:gapWidth val="219"/>
        <c:overlap val="-27"/>
        <c:axId val="1759945344"/>
        <c:axId val="1666990416"/>
      </c:barChart>
      <c:catAx>
        <c:axId val="175994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Times New Roman" panose="02020603050405020304" pitchFamily="18" charset="0"/>
                <a:ea typeface="+mn-ea"/>
                <a:cs typeface="Times New Roman" panose="02020603050405020304" pitchFamily="18" charset="0"/>
              </a:defRPr>
            </a:pPr>
            <a:endParaRPr lang="ko-KR"/>
          </a:p>
        </c:txPr>
        <c:crossAx val="1666990416"/>
        <c:crosses val="autoZero"/>
        <c:auto val="1"/>
        <c:lblAlgn val="ctr"/>
        <c:lblOffset val="100"/>
        <c:noMultiLvlLbl val="0"/>
      </c:catAx>
      <c:valAx>
        <c:axId val="1666990416"/>
        <c:scaling>
          <c:orientation val="minMax"/>
          <c:max val="0.95000000000000007"/>
          <c:min val="0.85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solidFill>
                <a:latin typeface="Times New Roman" panose="02020603050405020304" pitchFamily="18" charset="0"/>
                <a:ea typeface="+mn-ea"/>
                <a:cs typeface="Times New Roman" panose="02020603050405020304" pitchFamily="18" charset="0"/>
              </a:defRPr>
            </a:pPr>
            <a:endParaRPr lang="ko-KR"/>
          </a:p>
        </c:txPr>
        <c:crossAx val="1759945344"/>
        <c:crosses val="autoZero"/>
        <c:crossBetween val="between"/>
        <c:majorUnit val="5.000000000000001E-2"/>
      </c:valAx>
      <c:spPr>
        <a:noFill/>
        <a:ln>
          <a:noFill/>
        </a:ln>
        <a:effectLst/>
      </c:spPr>
    </c:plotArea>
    <c:legend>
      <c:legendPos val="b"/>
      <c:layout>
        <c:manualLayout>
          <c:xMode val="edge"/>
          <c:yMode val="edge"/>
          <c:x val="5.5872132831222186E-2"/>
          <c:y val="0.7771441152051608"/>
          <c:w val="0.88584027540035759"/>
          <c:h val="0.197590431754098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Times New Roman" panose="02020603050405020304" pitchFamily="18" charset="0"/>
              <a:ea typeface="+mn-ea"/>
              <a:cs typeface="Times New Roman" panose="02020603050405020304" pitchFamily="18" charset="0"/>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2"/>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Source Labels</c:v>
                </c:pt>
              </c:strCache>
            </c:strRef>
          </c:tx>
          <c:spPr>
            <a:solidFill>
              <a:srgbClr val="0070C0"/>
            </a:solidFill>
            <a:ln>
              <a:noFill/>
            </a:ln>
            <a:effectLst/>
          </c:spPr>
          <c:invertIfNegative val="0"/>
          <c:cat>
            <c:strRef>
              <c:f>Sheet1!$A$2:$A$7</c:f>
              <c:strCache>
                <c:ptCount val="6"/>
                <c:pt idx="0">
                  <c:v>walk</c:v>
                </c:pt>
                <c:pt idx="1">
                  <c:v>jog</c:v>
                </c:pt>
                <c:pt idx="2">
                  <c:v>sit</c:v>
                </c:pt>
                <c:pt idx="3">
                  <c:v>stand</c:v>
                </c:pt>
                <c:pt idx="4">
                  <c:v>upstairs</c:v>
                </c:pt>
                <c:pt idx="5">
                  <c:v>downstairs</c:v>
                </c:pt>
              </c:strCache>
            </c:strRef>
          </c:cat>
          <c:val>
            <c:numRef>
              <c:f>Sheet1!$B$2:$B$7</c:f>
              <c:numCache>
                <c:formatCode>General</c:formatCode>
                <c:ptCount val="6"/>
                <c:pt idx="0">
                  <c:v>0.1149425287</c:v>
                </c:pt>
                <c:pt idx="1">
                  <c:v>0.33333333329999998</c:v>
                </c:pt>
                <c:pt idx="2">
                  <c:v>3.4482758619999998E-2</c:v>
                </c:pt>
                <c:pt idx="3">
                  <c:v>4.5977011489999997E-2</c:v>
                </c:pt>
                <c:pt idx="4">
                  <c:v>0.12643678159999999</c:v>
                </c:pt>
                <c:pt idx="5">
                  <c:v>0.34482758619999998</c:v>
                </c:pt>
              </c:numCache>
            </c:numRef>
          </c:val>
          <c:extLst>
            <c:ext xmlns:c16="http://schemas.microsoft.com/office/drawing/2014/chart" uri="{C3380CC4-5D6E-409C-BE32-E72D297353CC}">
              <c16:uniqueId val="{00000000-9B81-49C2-8497-3A23CB4F00B1}"/>
            </c:ext>
          </c:extLst>
        </c:ser>
        <c:dLbls>
          <c:showLegendKey val="0"/>
          <c:showVal val="0"/>
          <c:showCatName val="0"/>
          <c:showSerName val="0"/>
          <c:showPercent val="0"/>
          <c:showBubbleSize val="0"/>
        </c:dLbls>
        <c:gapWidth val="20"/>
        <c:axId val="482211327"/>
        <c:axId val="424213343"/>
      </c:barChart>
      <c:catAx>
        <c:axId val="482211327"/>
        <c:scaling>
          <c:orientation val="minMax"/>
        </c:scaling>
        <c:delete val="1"/>
        <c:axPos val="b"/>
        <c:numFmt formatCode="General" sourceLinked="1"/>
        <c:majorTickMark val="none"/>
        <c:minorTickMark val="none"/>
        <c:tickLblPos val="nextTo"/>
        <c:crossAx val="424213343"/>
        <c:crosses val="autoZero"/>
        <c:auto val="1"/>
        <c:lblAlgn val="ctr"/>
        <c:lblOffset val="100"/>
        <c:noMultiLvlLbl val="0"/>
      </c:catAx>
      <c:valAx>
        <c:axId val="424213343"/>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48221132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True Target</c:v>
                </c:pt>
              </c:strCache>
            </c:strRef>
          </c:tx>
          <c:spPr>
            <a:solidFill>
              <a:srgbClr val="FF8686"/>
            </a:solidFill>
            <a:ln>
              <a:noFill/>
            </a:ln>
            <a:effectLst/>
          </c:spPr>
          <c:invertIfNegative val="0"/>
          <c:cat>
            <c:strRef>
              <c:f>Sheet1!$A$2:$A$7</c:f>
              <c:strCache>
                <c:ptCount val="6"/>
                <c:pt idx="0">
                  <c:v>walk</c:v>
                </c:pt>
                <c:pt idx="1">
                  <c:v>jog</c:v>
                </c:pt>
                <c:pt idx="2">
                  <c:v>sit</c:v>
                </c:pt>
                <c:pt idx="3">
                  <c:v>stand</c:v>
                </c:pt>
                <c:pt idx="4">
                  <c:v>upstairs</c:v>
                </c:pt>
                <c:pt idx="5">
                  <c:v>downstairs</c:v>
                </c:pt>
              </c:strCache>
            </c:strRef>
          </c:cat>
          <c:val>
            <c:numRef>
              <c:f>Sheet1!$B$2:$B$7</c:f>
              <c:numCache>
                <c:formatCode>General</c:formatCode>
                <c:ptCount val="6"/>
                <c:pt idx="0">
                  <c:v>8.3333333329999995E-2</c:v>
                </c:pt>
                <c:pt idx="1">
                  <c:v>0.2272727273</c:v>
                </c:pt>
                <c:pt idx="2">
                  <c:v>0.27272727270000002</c:v>
                </c:pt>
                <c:pt idx="3">
                  <c:v>9.8484848479999998E-2</c:v>
                </c:pt>
                <c:pt idx="4">
                  <c:v>8.3333333329999995E-2</c:v>
                </c:pt>
                <c:pt idx="5">
                  <c:v>0.23484848480000001</c:v>
                </c:pt>
              </c:numCache>
            </c:numRef>
          </c:val>
          <c:extLst>
            <c:ext xmlns:c16="http://schemas.microsoft.com/office/drawing/2014/chart" uri="{C3380CC4-5D6E-409C-BE32-E72D297353CC}">
              <c16:uniqueId val="{00000000-5D49-481A-A20C-9328780EE36F}"/>
            </c:ext>
          </c:extLst>
        </c:ser>
        <c:dLbls>
          <c:showLegendKey val="0"/>
          <c:showVal val="0"/>
          <c:showCatName val="0"/>
          <c:showSerName val="0"/>
          <c:showPercent val="0"/>
          <c:showBubbleSize val="0"/>
        </c:dLbls>
        <c:gapWidth val="20"/>
        <c:axId val="482211327"/>
        <c:axId val="424213343"/>
      </c:barChart>
      <c:catAx>
        <c:axId val="482211327"/>
        <c:scaling>
          <c:orientation val="minMax"/>
        </c:scaling>
        <c:delete val="1"/>
        <c:axPos val="b"/>
        <c:numFmt formatCode="General" sourceLinked="1"/>
        <c:majorTickMark val="none"/>
        <c:minorTickMark val="none"/>
        <c:tickLblPos val="nextTo"/>
        <c:crossAx val="424213343"/>
        <c:crosses val="autoZero"/>
        <c:auto val="1"/>
        <c:lblAlgn val="ctr"/>
        <c:lblOffset val="100"/>
        <c:noMultiLvlLbl val="0"/>
      </c:catAx>
      <c:valAx>
        <c:axId val="424213343"/>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221132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Pred Ori</c:v>
                </c:pt>
              </c:strCache>
            </c:strRef>
          </c:tx>
          <c:spPr>
            <a:solidFill>
              <a:srgbClr val="FF4F4F"/>
            </a:solidFill>
            <a:ln>
              <a:noFill/>
            </a:ln>
            <a:effectLst/>
          </c:spPr>
          <c:invertIfNegative val="0"/>
          <c:cat>
            <c:strRef>
              <c:f>Sheet1!$A$2:$A$7</c:f>
              <c:strCache>
                <c:ptCount val="6"/>
                <c:pt idx="0">
                  <c:v>walk</c:v>
                </c:pt>
                <c:pt idx="1">
                  <c:v>jog</c:v>
                </c:pt>
                <c:pt idx="2">
                  <c:v>sit</c:v>
                </c:pt>
                <c:pt idx="3">
                  <c:v>stand</c:v>
                </c:pt>
                <c:pt idx="4">
                  <c:v>upstairs</c:v>
                </c:pt>
                <c:pt idx="5">
                  <c:v>downstairs</c:v>
                </c:pt>
              </c:strCache>
            </c:strRef>
          </c:cat>
          <c:val>
            <c:numRef>
              <c:f>Sheet1!$B$2:$B$7</c:f>
              <c:numCache>
                <c:formatCode>General</c:formatCode>
                <c:ptCount val="6"/>
                <c:pt idx="0">
                  <c:v>9.5959595960000005E-2</c:v>
                </c:pt>
                <c:pt idx="1">
                  <c:v>0.2272727273</c:v>
                </c:pt>
                <c:pt idx="2">
                  <c:v>0</c:v>
                </c:pt>
                <c:pt idx="3">
                  <c:v>2.02020202E-2</c:v>
                </c:pt>
                <c:pt idx="4">
                  <c:v>0.21969696969999999</c:v>
                </c:pt>
                <c:pt idx="5">
                  <c:v>0.43686868690000003</c:v>
                </c:pt>
              </c:numCache>
            </c:numRef>
          </c:val>
          <c:extLst>
            <c:ext xmlns:c16="http://schemas.microsoft.com/office/drawing/2014/chart" uri="{C3380CC4-5D6E-409C-BE32-E72D297353CC}">
              <c16:uniqueId val="{00000000-2FAF-4C5B-94E8-D32C34EFC41F}"/>
            </c:ext>
          </c:extLst>
        </c:ser>
        <c:dLbls>
          <c:showLegendKey val="0"/>
          <c:showVal val="0"/>
          <c:showCatName val="0"/>
          <c:showSerName val="0"/>
          <c:showPercent val="0"/>
          <c:showBubbleSize val="0"/>
        </c:dLbls>
        <c:gapWidth val="20"/>
        <c:axId val="482211327"/>
        <c:axId val="424213343"/>
      </c:barChart>
      <c:catAx>
        <c:axId val="482211327"/>
        <c:scaling>
          <c:orientation val="minMax"/>
        </c:scaling>
        <c:delete val="1"/>
        <c:axPos val="b"/>
        <c:numFmt formatCode="General" sourceLinked="1"/>
        <c:majorTickMark val="none"/>
        <c:minorTickMark val="none"/>
        <c:tickLblPos val="nextTo"/>
        <c:crossAx val="424213343"/>
        <c:crosses val="autoZero"/>
        <c:auto val="1"/>
        <c:lblAlgn val="ctr"/>
        <c:lblOffset val="100"/>
        <c:noMultiLvlLbl val="0"/>
      </c:catAx>
      <c:valAx>
        <c:axId val="424213343"/>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221132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Pred TA4LS</c:v>
                </c:pt>
              </c:strCache>
            </c:strRef>
          </c:tx>
          <c:spPr>
            <a:solidFill>
              <a:srgbClr val="C00000"/>
            </a:solidFill>
            <a:ln>
              <a:noFill/>
            </a:ln>
            <a:effectLst/>
          </c:spPr>
          <c:invertIfNegative val="0"/>
          <c:cat>
            <c:strRef>
              <c:f>Sheet1!$A$2:$A$7</c:f>
              <c:strCache>
                <c:ptCount val="6"/>
                <c:pt idx="0">
                  <c:v>walk</c:v>
                </c:pt>
                <c:pt idx="1">
                  <c:v>jog</c:v>
                </c:pt>
                <c:pt idx="2">
                  <c:v>sit</c:v>
                </c:pt>
                <c:pt idx="3">
                  <c:v>stand</c:v>
                </c:pt>
                <c:pt idx="4">
                  <c:v>upstairs</c:v>
                </c:pt>
                <c:pt idx="5">
                  <c:v>downstairs</c:v>
                </c:pt>
              </c:strCache>
            </c:strRef>
          </c:cat>
          <c:val>
            <c:numRef>
              <c:f>Sheet1!$B$2:$B$7</c:f>
              <c:numCache>
                <c:formatCode>General</c:formatCode>
                <c:ptCount val="6"/>
                <c:pt idx="0">
                  <c:v>6.0606060609999998E-2</c:v>
                </c:pt>
                <c:pt idx="1">
                  <c:v>0.2272727273</c:v>
                </c:pt>
                <c:pt idx="2">
                  <c:v>0.25757575760000001</c:v>
                </c:pt>
                <c:pt idx="3">
                  <c:v>7.3232323229999993E-2</c:v>
                </c:pt>
                <c:pt idx="4">
                  <c:v>0.196969697</c:v>
                </c:pt>
                <c:pt idx="5">
                  <c:v>0.1843434343</c:v>
                </c:pt>
              </c:numCache>
            </c:numRef>
          </c:val>
          <c:extLst>
            <c:ext xmlns:c16="http://schemas.microsoft.com/office/drawing/2014/chart" uri="{C3380CC4-5D6E-409C-BE32-E72D297353CC}">
              <c16:uniqueId val="{00000000-D22D-45D4-A7BC-36F49039BC13}"/>
            </c:ext>
          </c:extLst>
        </c:ser>
        <c:dLbls>
          <c:showLegendKey val="0"/>
          <c:showVal val="0"/>
          <c:showCatName val="0"/>
          <c:showSerName val="0"/>
          <c:showPercent val="0"/>
          <c:showBubbleSize val="0"/>
        </c:dLbls>
        <c:gapWidth val="20"/>
        <c:axId val="482211327"/>
        <c:axId val="424213343"/>
      </c:barChart>
      <c:catAx>
        <c:axId val="482211327"/>
        <c:scaling>
          <c:orientation val="minMax"/>
        </c:scaling>
        <c:delete val="1"/>
        <c:axPos val="b"/>
        <c:numFmt formatCode="General" sourceLinked="1"/>
        <c:majorTickMark val="none"/>
        <c:minorTickMark val="none"/>
        <c:tickLblPos val="nextTo"/>
        <c:crossAx val="424213343"/>
        <c:crosses val="autoZero"/>
        <c:auto val="1"/>
        <c:lblAlgn val="ctr"/>
        <c:lblOffset val="100"/>
        <c:noMultiLvlLbl val="0"/>
      </c:catAx>
      <c:valAx>
        <c:axId val="424213343"/>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2211327"/>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ko-KR" dirty="0"/>
              <a:t>During training, TA4LS utilizes an existing domain adaptation method combined with a class-balanced sampler to mitigate bias arising from imbalanced source class distributions. </a:t>
            </a:r>
          </a:p>
          <a:p>
            <a:r>
              <a:rPr lang="en-US" altLang="ko-KR" dirty="0"/>
              <a:t>Crucially, we independently extract and cluster three distinct target-domain features: trend, detrend, and frequency components. These feature-driven clusters capture the inherent structure unique to the target domain, effectively reducing reliance on source labels and enabling more robust label adaptation under significant distribution shifts.</a:t>
            </a:r>
          </a:p>
        </p:txBody>
      </p:sp>
      <p:sp>
        <p:nvSpPr>
          <p:cNvPr id="140" name="Google Shape;1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2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ko-KR" dirty="0"/>
              <a:t>Next, I'll explain the inference stage. Here, TA4LS leverages the previously obtained target feature-driven clusters to refine initial predictions. First, we compute a co-association matrix based on how consistently instances cluster together across the three feature types. Using this matrix, we create target aggregated clusters, ensuring multi-view feature consistency.</a:t>
            </a:r>
          </a:p>
          <a:p>
            <a:r>
              <a:rPr lang="en-US" altLang="ko-KR" dirty="0"/>
              <a:t>Then, we identify refinement candidates—instances whose initially-predicted labels do not match the dominant clusters for their classes. Finally, we refine these predictions based on the joint probabilities of class assignments and cluster memberships, enforcing target cluster consistency. This approach effectively reduces the source-label bias and results in predictions that better reflect the true characteristics of the target domain.</a:t>
            </a:r>
          </a:p>
        </p:txBody>
      </p:sp>
      <p:sp>
        <p:nvSpPr>
          <p:cNvPr id="140" name="Google Shape;1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8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ko-KR" dirty="0"/>
              <a:t>For evaluation, we considered two settings: natural and simulated label shifts. We used datasets exhibiting varying levels of Jensen-Shannon (JS) divergence to effectively simulate real-world label shift conditions.</a:t>
            </a: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33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dirty="0"/>
              <a:t>Our approach was compared against six established label shift handling modules integrated within existing UDA frameworks, such as BBSE, </a:t>
            </a:r>
            <a:r>
              <a:rPr lang="en-US" altLang="ko-KR" dirty="0" err="1"/>
              <a:t>PseudoBalance</a:t>
            </a:r>
            <a:r>
              <a:rPr lang="en-US" altLang="ko-KR" dirty="0"/>
              <a:t>, </a:t>
            </a:r>
            <a:r>
              <a:rPr lang="en-US" altLang="ko-KR" dirty="0" err="1"/>
              <a:t>RLSbench</a:t>
            </a:r>
            <a:r>
              <a:rPr lang="en-US" altLang="ko-KR" dirty="0"/>
              <a:t>, </a:t>
            </a:r>
            <a:r>
              <a:rPr lang="en-US" altLang="ko-KR" dirty="0" err="1"/>
              <a:t>PseudoCal</a:t>
            </a:r>
            <a:r>
              <a:rPr lang="en-US" altLang="ko-KR" dirty="0"/>
              <a:t>, </a:t>
            </a:r>
            <a:r>
              <a:rPr lang="en-US" altLang="ko-KR" dirty="0" err="1"/>
              <a:t>TeacherModel</a:t>
            </a:r>
            <a:r>
              <a:rPr lang="en-US" altLang="ko-KR" dirty="0"/>
              <a:t>, and Correction.</a:t>
            </a: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91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ko-KR" dirty="0"/>
              <a:t>In experiments under natural label shifts, TA4LS consistently achieved the highest average F1 scores across datasets, highlighting its superior performance, particularly in handling class imbalance.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73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ko-KR" dirty="0"/>
              <a:t>Under simulated severe label shifts, TA4LS demonstrated resilience, exhibiting a more gradual decline in performance compared to baseline methods. This highlights its robustness against increasing label distribution discrepancies.</a:t>
            </a: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96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ko-KR" dirty="0"/>
              <a:t>Ablation studies revealed that each of the feature-driven clusters—trend, detrend, and frequency—significantly contributes to performance improvements, indicating the importance of considering diverse time-series characteristics.</a:t>
            </a:r>
          </a:p>
          <a:p>
            <a:pPr marL="158750" indent="0">
              <a:buNone/>
            </a:pPr>
            <a:r>
              <a:rPr lang="en-US" altLang="ko-KR" dirty="0"/>
              <a:t>Also, Table 3 shows that effectiveness of `target’-only information than other training domain data for clustering. </a:t>
            </a: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58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ko-KR" dirty="0"/>
              <a:t>Further sensitivity analyses showed that TA4LS consistently outperformed original UDA across various backbone architectures and hyper-parameter settings, emphasizing its adaptability and robustness.</a:t>
            </a: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79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ko-KR" dirty="0"/>
              <a:t>In our case study, TA4LS effectively adjusted the predicted target label distribution to better match the true target distribution, significantly mitigating biases from source labels.</a:t>
            </a: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254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dirty="0"/>
              <a:t>In conclusion, our approach, TA4LS, mitigates the performance degradation caused by significant label shifts by leveraging multi-view feature consistency and target cluster consistency.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dirty="0"/>
              <a:t>Our contributions include a novel target-only refinement approach, demonstrated performance advantages under severe label shifts, and easy integration as a plug-in module for existing UDA frameworks.</a:t>
            </a: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13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357CF572-A6F5-70DF-48DB-E9445D107D5F}"/>
            </a:ext>
          </a:extLst>
        </p:cNvPr>
        <p:cNvGrpSpPr/>
        <p:nvPr/>
      </p:nvGrpSpPr>
      <p:grpSpPr>
        <a:xfrm>
          <a:off x="0" y="0"/>
          <a:ext cx="0" cy="0"/>
          <a:chOff x="0" y="0"/>
          <a:chExt cx="0" cy="0"/>
        </a:xfrm>
      </p:grpSpPr>
      <p:sp>
        <p:nvSpPr>
          <p:cNvPr id="84" name="Google Shape;84;p1:notes">
            <a:extLst>
              <a:ext uri="{FF2B5EF4-FFF2-40B4-BE49-F238E27FC236}">
                <a16:creationId xmlns:a16="http://schemas.microsoft.com/office/drawing/2014/main" id="{5A49FAA2-E74C-D71E-544D-30F7D71ECD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notes">
            <a:extLst>
              <a:ext uri="{FF2B5EF4-FFF2-40B4-BE49-F238E27FC236}">
                <a16:creationId xmlns:a16="http://schemas.microsoft.com/office/drawing/2014/main" id="{7366A9D5-DBA2-0810-C80B-BBA5B3EF97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11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dirty="0"/>
              <a:t>Thank you for your attention. I'm now happy to answer any questions you may have.</a:t>
            </a:r>
          </a:p>
          <a:p>
            <a:pPr marL="0" lvl="0" indent="0" algn="l" rtl="0">
              <a:spcBef>
                <a:spcPts val="0"/>
              </a:spcBef>
              <a:spcAft>
                <a:spcPts val="0"/>
              </a:spcAft>
              <a:buNone/>
            </a:pPr>
            <a:endParaRPr dirty="0"/>
          </a:p>
        </p:txBody>
      </p:sp>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48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10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13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552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6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R" sz="1100" b="1" dirty="0">
                <a:solidFill>
                  <a:srgbClr val="004C98"/>
                </a:solidFill>
                <a:latin typeface="Pretendard Light" panose="02000403000000020004" pitchFamily="2" charset="-127"/>
                <a:ea typeface="Pretendard Light" panose="02000403000000020004" pitchFamily="2" charset="-127"/>
                <a:cs typeface="Pretendard Light" panose="02000403000000020004" pitchFamily="2" charset="-127"/>
              </a:rPr>
              <a:t>Target Feature-driven Clusters</a:t>
            </a:r>
            <a:r>
              <a:rPr lang="ko-KR" altLang="en-US" sz="1100" dirty="0">
                <a:latin typeface="Pretendard Light" panose="02000403000000020004" pitchFamily="2" charset="-127"/>
                <a:ea typeface="Pretendard Light" panose="02000403000000020004" pitchFamily="2" charset="-127"/>
                <a:cs typeface="Pretendard Light" panose="02000403000000020004" pitchFamily="2" charset="-127"/>
              </a:rPr>
              <a:t>: </a:t>
            </a: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t>The best performance is achieved when using all three components (trend + detrend + frequency). These findings suggest that employing multiple time-series components is helpful, serving as target-only information for refinement.</a:t>
            </a: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926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458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rPr>
            </a:br>
            <a:endParaRPr lang="en-US" altLang="ko-KR" sz="1100" dirty="0">
              <a:latin typeface="Pretendard Light" panose="02000403000000020004" pitchFamily="2" charset="-127"/>
              <a:ea typeface="Pretendard Light" panose="02000403000000020004" pitchFamily="2" charset="-127"/>
              <a:cs typeface="Pretendard Light" panose="02000403000000020004" pitchFamily="2" charset="-127"/>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63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88ac3939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altLang="ko-KR" dirty="0"/>
              <a:t>Good morning, everyone. Today, I'll present our research titled "Mitigating Source Label Dependency in Time-Series Domain Adaptation under Label Shifts". My name is </a:t>
            </a:r>
            <a:r>
              <a:rPr lang="en-US" altLang="ko-KR" dirty="0" err="1"/>
              <a:t>Jihye</a:t>
            </a:r>
            <a:r>
              <a:rPr lang="en-US" altLang="ko-KR" dirty="0"/>
              <a:t> Na.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altLang="ko-KR" dirty="0"/>
              <a:t>------------------------------------------------------------------------------</a:t>
            </a:r>
            <a:endParaRPr lang="en-US" dirty="0"/>
          </a:p>
          <a:p>
            <a:pPr marL="0" lvl="0" indent="0" algn="l" rtl="0">
              <a:lnSpc>
                <a:spcPct val="100000"/>
              </a:lnSpc>
              <a:spcBef>
                <a:spcPts val="0"/>
              </a:spcBef>
              <a:spcAft>
                <a:spcPts val="0"/>
              </a:spcAft>
              <a:buSzPts val="1100"/>
              <a:buNone/>
            </a:pPr>
            <a:r>
              <a:rPr lang="en-US" dirty="0"/>
              <a:t>Rtfb0764</a:t>
            </a:r>
          </a:p>
          <a:p>
            <a:pPr marL="0" lvl="0" indent="0" algn="l" rtl="0">
              <a:lnSpc>
                <a:spcPct val="100000"/>
              </a:lnSpc>
              <a:spcBef>
                <a:spcPts val="0"/>
              </a:spcBef>
              <a:spcAft>
                <a:spcPts val="0"/>
              </a:spcAft>
              <a:buSzPts val="1100"/>
              <a:buNone/>
            </a:pPr>
            <a:r>
              <a:rPr lang="en-US" dirty="0"/>
              <a:t>https://kdd2025.kdd.org/author-presentation-instructions/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Each author receives 15 minutes for their presentation and 5 minutes for Q&amp;A and transition – 20 minutes in total. </a:t>
            </a:r>
          </a:p>
          <a:p>
            <a:pPr marL="0" lvl="0" indent="0" algn="l" rtl="0">
              <a:lnSpc>
                <a:spcPct val="100000"/>
              </a:lnSpc>
              <a:spcBef>
                <a:spcPts val="0"/>
              </a:spcBef>
              <a:spcAft>
                <a:spcPts val="0"/>
              </a:spcAft>
              <a:buSzPts val="1100"/>
              <a:buNone/>
            </a:pPr>
            <a:r>
              <a:rPr lang="en-US" altLang="ko-KR" dirty="0"/>
              <a:t> </a:t>
            </a:r>
            <a:endParaRPr dirty="0"/>
          </a:p>
        </p:txBody>
      </p:sp>
      <p:sp>
        <p:nvSpPr>
          <p:cNvPr id="92" name="Google Shape;92;g2588ac3939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88ac3939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altLang="ko-KR" dirty="0"/>
              <a:t>This is today’s contents.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r>
              <a:rPr lang="en-US" altLang="ko-KR" dirty="0"/>
              <a:t>------------------------------------------------------------------------------</a:t>
            </a:r>
            <a:endParaRPr lang="en-US" dirty="0"/>
          </a:p>
          <a:p>
            <a:pPr marL="0" lvl="0" indent="0" algn="l" rtl="0">
              <a:lnSpc>
                <a:spcPct val="100000"/>
              </a:lnSpc>
              <a:spcBef>
                <a:spcPts val="0"/>
              </a:spcBef>
              <a:spcAft>
                <a:spcPts val="0"/>
              </a:spcAft>
              <a:buSzPts val="1100"/>
              <a:buNone/>
            </a:pPr>
            <a:r>
              <a:rPr lang="en-US" dirty="0"/>
              <a:t>Rtfb0764</a:t>
            </a:r>
          </a:p>
          <a:p>
            <a:pPr marL="0" lvl="0" indent="0" algn="l" rtl="0">
              <a:lnSpc>
                <a:spcPct val="100000"/>
              </a:lnSpc>
              <a:spcBef>
                <a:spcPts val="0"/>
              </a:spcBef>
              <a:spcAft>
                <a:spcPts val="0"/>
              </a:spcAft>
              <a:buSzPts val="1100"/>
              <a:buNone/>
            </a:pPr>
            <a:r>
              <a:rPr lang="en-US" dirty="0"/>
              <a:t>https://kdd2025.kdd.org/author-presentation-instructions/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Each author receives 15 minutes for their presentation and 5 minutes for Q&amp;A and transition – 20 minutes in total. </a:t>
            </a:r>
          </a:p>
          <a:p>
            <a:pPr marL="0" lvl="0" indent="0" algn="l" rtl="0">
              <a:lnSpc>
                <a:spcPct val="100000"/>
              </a:lnSpc>
              <a:spcBef>
                <a:spcPts val="0"/>
              </a:spcBef>
              <a:spcAft>
                <a:spcPts val="0"/>
              </a:spcAft>
              <a:buSzPts val="1100"/>
              <a:buNone/>
            </a:pPr>
            <a:r>
              <a:rPr lang="en-US" altLang="ko-KR" dirty="0"/>
              <a:t> </a:t>
            </a:r>
            <a:endParaRPr dirty="0"/>
          </a:p>
        </p:txBody>
      </p:sp>
      <p:sp>
        <p:nvSpPr>
          <p:cNvPr id="92" name="Google Shape;92;g2588ac3939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114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ko-KR" dirty="0"/>
              <a:t>Time-Series Unsupervised Domain Adaptation (TS-UDA) leverages labeled data from a source domain to adapt to unlabeled data in a target domain. However, the challenge arises due to domain-specific behaviors causing different label distributions between domains.</a:t>
            </a:r>
          </a:p>
          <a:p>
            <a:pPr marL="158750" indent="0">
              <a:buNone/>
            </a:pPr>
            <a:r>
              <a:rPr lang="en-US" altLang="ko-KR" dirty="0"/>
              <a:t>For example, in human activity data, a sedentary office worker </a:t>
            </a:r>
            <a:r>
              <a:rPr lang="en-US" altLang="ko-KR" b="1" dirty="0"/>
              <a:t>mostly sits</a:t>
            </a:r>
            <a:r>
              <a:rPr lang="en-US" altLang="ko-KR" dirty="0"/>
              <a:t>, while a physically active employee </a:t>
            </a:r>
            <a:r>
              <a:rPr lang="en-US" altLang="ko-KR" b="1" dirty="0"/>
              <a:t>mostly runs</a:t>
            </a:r>
            <a:r>
              <a:rPr lang="en-US" altLang="ko-KR" dirty="0"/>
              <a:t>.</a:t>
            </a: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ko-KR" dirty="0"/>
              <a:t>Traditional methods typically rely heavily on source labels, skewing the predicted target label distribution toward the source distribution. This dependence limits the performance, especially under significant label shifts.</a:t>
            </a:r>
          </a:p>
          <a:p>
            <a:endParaRPr lang="en-US" altLang="ko-KR"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59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ko-KR" dirty="0"/>
              <a:t>Our first key idea is to leverage target-only information. Unlike previous methods that refine using both source and target domains, our approach, TA4LS, focuses purely on the target domain.</a:t>
            </a: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86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ko-KR" dirty="0"/>
              <a:t>Specifically, TA4LS uses the inherent structures of time-series data, such as trend, detrend, and frequency components, which carry distinct class-specific characteristics.</a:t>
            </a: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39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dirty="0">
                <a:latin typeface="Times New Roman" panose="02020603050405020304" pitchFamily="18" charset="0"/>
                <a:cs typeface="Times New Roman" panose="02020603050405020304" pitchFamily="18" charset="0"/>
              </a:rPr>
              <a:t>The proposed approach, TA4LS, consists of two stages: training and inference stages.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dirty="0"/>
              <a:t>During the training stage, we generate feature-driven clusters.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dirty="0"/>
              <a:t>During the inference stage, multi-view feature consistency helps refine initial predictions to ensure clusters contain similar characteristics.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ko-KR" altLang="en-US" sz="11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55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8"/>
        <p:cNvGrpSpPr/>
        <p:nvPr/>
      </p:nvGrpSpPr>
      <p:grpSpPr>
        <a:xfrm>
          <a:off x="0" y="0"/>
          <a:ext cx="0" cy="0"/>
          <a:chOff x="0" y="0"/>
          <a:chExt cx="0" cy="0"/>
        </a:xfrm>
      </p:grpSpPr>
      <p:sp>
        <p:nvSpPr>
          <p:cNvPr id="39" name="Google Shape;39;p33"/>
          <p:cNvSpPr>
            <a:spLocks noGrp="1"/>
          </p:cNvSpPr>
          <p:nvPr>
            <p:ph type="pic" idx="2"/>
          </p:nvPr>
        </p:nvSpPr>
        <p:spPr>
          <a:xfrm>
            <a:off x="4486275" y="1562100"/>
            <a:ext cx="3219600" cy="3733800"/>
          </a:xfrm>
          <a:prstGeom prst="rect">
            <a:avLst/>
          </a:prstGeom>
          <a:solidFill>
            <a:schemeClr val="lt1"/>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40"/>
        <p:cNvGrpSpPr/>
        <p:nvPr/>
      </p:nvGrpSpPr>
      <p:grpSpPr>
        <a:xfrm>
          <a:off x="0" y="0"/>
          <a:ext cx="0" cy="0"/>
          <a:chOff x="0" y="0"/>
          <a:chExt cx="0" cy="0"/>
        </a:xfrm>
      </p:grpSpPr>
      <p:sp>
        <p:nvSpPr>
          <p:cNvPr id="41" name="Google Shape;41;p34"/>
          <p:cNvSpPr>
            <a:spLocks noGrp="1"/>
          </p:cNvSpPr>
          <p:nvPr>
            <p:ph type="pic" idx="2"/>
          </p:nvPr>
        </p:nvSpPr>
        <p:spPr>
          <a:xfrm>
            <a:off x="3735256" y="3429000"/>
            <a:ext cx="2360700" cy="2499000"/>
          </a:xfrm>
          <a:prstGeom prst="rect">
            <a:avLst/>
          </a:prstGeom>
          <a:solidFill>
            <a:schemeClr val="lt1"/>
          </a:solidFill>
          <a:ln>
            <a:noFill/>
          </a:ln>
        </p:spPr>
      </p:sp>
      <p:sp>
        <p:nvSpPr>
          <p:cNvPr id="42" name="Google Shape;42;p34"/>
          <p:cNvSpPr>
            <a:spLocks noGrp="1"/>
          </p:cNvSpPr>
          <p:nvPr>
            <p:ph type="pic" idx="3"/>
          </p:nvPr>
        </p:nvSpPr>
        <p:spPr>
          <a:xfrm>
            <a:off x="6096000" y="930126"/>
            <a:ext cx="2360700" cy="24990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35"/>
          <p:cNvSpPr>
            <a:spLocks noGrp="1"/>
          </p:cNvSpPr>
          <p:nvPr>
            <p:ph type="pic" idx="2"/>
          </p:nvPr>
        </p:nvSpPr>
        <p:spPr>
          <a:xfrm>
            <a:off x="3891534" y="0"/>
            <a:ext cx="5334000" cy="3276600"/>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5"/>
        <p:cNvGrpSpPr/>
        <p:nvPr/>
      </p:nvGrpSpPr>
      <p:grpSpPr>
        <a:xfrm>
          <a:off x="0" y="0"/>
          <a:ext cx="0" cy="0"/>
          <a:chOff x="0" y="0"/>
          <a:chExt cx="0" cy="0"/>
        </a:xfrm>
      </p:grpSpPr>
      <p:sp>
        <p:nvSpPr>
          <p:cNvPr id="46" name="Google Shape;46;p36"/>
          <p:cNvSpPr>
            <a:spLocks noGrp="1"/>
          </p:cNvSpPr>
          <p:nvPr>
            <p:ph type="pic" idx="2"/>
          </p:nvPr>
        </p:nvSpPr>
        <p:spPr>
          <a:xfrm>
            <a:off x="6096000" y="3429000"/>
            <a:ext cx="6096000" cy="3429000"/>
          </a:xfrm>
          <a:prstGeom prst="rect">
            <a:avLst/>
          </a:prstGeom>
          <a:solidFill>
            <a:schemeClr val="lt1"/>
          </a:solidFill>
          <a:ln>
            <a:noFill/>
          </a:ln>
        </p:spPr>
      </p:sp>
      <p:sp>
        <p:nvSpPr>
          <p:cNvPr id="47" name="Google Shape;47;p36"/>
          <p:cNvSpPr>
            <a:spLocks noGrp="1"/>
          </p:cNvSpPr>
          <p:nvPr>
            <p:ph type="pic" idx="3"/>
          </p:nvPr>
        </p:nvSpPr>
        <p:spPr>
          <a:xfrm>
            <a:off x="6096000" y="0"/>
            <a:ext cx="6096000" cy="3429000"/>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48"/>
        <p:cNvGrpSpPr/>
        <p:nvPr/>
      </p:nvGrpSpPr>
      <p:grpSpPr>
        <a:xfrm>
          <a:off x="0" y="0"/>
          <a:ext cx="0" cy="0"/>
          <a:chOff x="0" y="0"/>
          <a:chExt cx="0" cy="0"/>
        </a:xfrm>
      </p:grpSpPr>
      <p:sp>
        <p:nvSpPr>
          <p:cNvPr id="49" name="Google Shape;49;p37"/>
          <p:cNvSpPr>
            <a:spLocks noGrp="1"/>
          </p:cNvSpPr>
          <p:nvPr>
            <p:ph type="pic" idx="2"/>
          </p:nvPr>
        </p:nvSpPr>
        <p:spPr>
          <a:xfrm>
            <a:off x="2754190" y="0"/>
            <a:ext cx="5106000" cy="3429000"/>
          </a:xfrm>
          <a:prstGeom prst="rect">
            <a:avLst/>
          </a:prstGeom>
          <a:solidFill>
            <a:schemeClr val="lt1"/>
          </a:solidFill>
          <a:ln>
            <a:noFill/>
          </a:ln>
        </p:spPr>
      </p:sp>
      <p:sp>
        <p:nvSpPr>
          <p:cNvPr id="50" name="Google Shape;50;p37"/>
          <p:cNvSpPr>
            <a:spLocks noGrp="1"/>
          </p:cNvSpPr>
          <p:nvPr>
            <p:ph type="pic" idx="3"/>
          </p:nvPr>
        </p:nvSpPr>
        <p:spPr>
          <a:xfrm>
            <a:off x="2754190" y="3429000"/>
            <a:ext cx="2644200" cy="3429000"/>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1"/>
        <p:cNvGrpSpPr/>
        <p:nvPr/>
      </p:nvGrpSpPr>
      <p:grpSpPr>
        <a:xfrm>
          <a:off x="0" y="0"/>
          <a:ext cx="0" cy="0"/>
          <a:chOff x="0" y="0"/>
          <a:chExt cx="0" cy="0"/>
        </a:xfrm>
      </p:grpSpPr>
      <p:sp>
        <p:nvSpPr>
          <p:cNvPr id="52" name="Google Shape;52;p38"/>
          <p:cNvSpPr>
            <a:spLocks noGrp="1"/>
          </p:cNvSpPr>
          <p:nvPr>
            <p:ph type="pic" idx="2"/>
          </p:nvPr>
        </p:nvSpPr>
        <p:spPr>
          <a:xfrm>
            <a:off x="0" y="709448"/>
            <a:ext cx="2351400" cy="2719500"/>
          </a:xfrm>
          <a:prstGeom prst="rect">
            <a:avLst/>
          </a:prstGeom>
          <a:solidFill>
            <a:schemeClr val="lt1"/>
          </a:solidFill>
          <a:ln>
            <a:noFill/>
          </a:ln>
        </p:spPr>
      </p:sp>
      <p:sp>
        <p:nvSpPr>
          <p:cNvPr id="53" name="Google Shape;53;p38"/>
          <p:cNvSpPr>
            <a:spLocks noGrp="1"/>
          </p:cNvSpPr>
          <p:nvPr>
            <p:ph type="pic" idx="3"/>
          </p:nvPr>
        </p:nvSpPr>
        <p:spPr>
          <a:xfrm>
            <a:off x="0" y="3429000"/>
            <a:ext cx="2351400" cy="2719500"/>
          </a:xfrm>
          <a:prstGeom prst="rect">
            <a:avLst/>
          </a:prstGeom>
          <a:solidFill>
            <a:schemeClr val="lt1"/>
          </a:solidFill>
          <a:ln>
            <a:noFill/>
          </a:ln>
        </p:spPr>
      </p:sp>
      <p:sp>
        <p:nvSpPr>
          <p:cNvPr id="54" name="Google Shape;54;p38"/>
          <p:cNvSpPr>
            <a:spLocks noGrp="1"/>
          </p:cNvSpPr>
          <p:nvPr>
            <p:ph type="pic" idx="4"/>
          </p:nvPr>
        </p:nvSpPr>
        <p:spPr>
          <a:xfrm>
            <a:off x="5878286" y="709448"/>
            <a:ext cx="2351400" cy="2719500"/>
          </a:xfrm>
          <a:prstGeom prst="rect">
            <a:avLst/>
          </a:prstGeom>
          <a:solidFill>
            <a:schemeClr val="lt1"/>
          </a:solidFill>
          <a:ln>
            <a:noFill/>
          </a:ln>
        </p:spPr>
      </p:sp>
      <p:sp>
        <p:nvSpPr>
          <p:cNvPr id="55" name="Google Shape;55;p38"/>
          <p:cNvSpPr>
            <a:spLocks noGrp="1"/>
          </p:cNvSpPr>
          <p:nvPr>
            <p:ph type="pic" idx="5"/>
          </p:nvPr>
        </p:nvSpPr>
        <p:spPr>
          <a:xfrm>
            <a:off x="5878286" y="3429000"/>
            <a:ext cx="2351400" cy="27195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6"/>
        <p:cNvGrpSpPr/>
        <p:nvPr/>
      </p:nvGrpSpPr>
      <p:grpSpPr>
        <a:xfrm>
          <a:off x="0" y="0"/>
          <a:ext cx="0" cy="0"/>
          <a:chOff x="0" y="0"/>
          <a:chExt cx="0" cy="0"/>
        </a:xfrm>
      </p:grpSpPr>
      <p:sp>
        <p:nvSpPr>
          <p:cNvPr id="57" name="Google Shape;57;p39"/>
          <p:cNvSpPr>
            <a:spLocks noGrp="1"/>
          </p:cNvSpPr>
          <p:nvPr>
            <p:ph type="pic" idx="2"/>
          </p:nvPr>
        </p:nvSpPr>
        <p:spPr>
          <a:xfrm flipH="1">
            <a:off x="4905525" y="2275870"/>
            <a:ext cx="2381100" cy="2353200"/>
          </a:xfrm>
          <a:prstGeom prst="rect">
            <a:avLst/>
          </a:prstGeom>
          <a:solidFill>
            <a:schemeClr val="lt1"/>
          </a:solidFill>
          <a:ln>
            <a:noFill/>
          </a:ln>
        </p:spPr>
      </p:sp>
      <p:sp>
        <p:nvSpPr>
          <p:cNvPr id="58" name="Google Shape;58;p39"/>
          <p:cNvSpPr>
            <a:spLocks noGrp="1"/>
          </p:cNvSpPr>
          <p:nvPr>
            <p:ph type="pic" idx="3"/>
          </p:nvPr>
        </p:nvSpPr>
        <p:spPr>
          <a:xfrm>
            <a:off x="2021416" y="1099230"/>
            <a:ext cx="2381400" cy="2353200"/>
          </a:xfrm>
          <a:prstGeom prst="rect">
            <a:avLst/>
          </a:prstGeom>
          <a:solidFill>
            <a:schemeClr val="lt1"/>
          </a:solidFill>
          <a:ln>
            <a:noFill/>
          </a:ln>
        </p:spPr>
      </p:sp>
      <p:sp>
        <p:nvSpPr>
          <p:cNvPr id="59" name="Google Shape;59;p39"/>
          <p:cNvSpPr>
            <a:spLocks noGrp="1"/>
          </p:cNvSpPr>
          <p:nvPr>
            <p:ph type="pic" idx="4"/>
          </p:nvPr>
        </p:nvSpPr>
        <p:spPr>
          <a:xfrm flipH="1">
            <a:off x="7789484" y="3452510"/>
            <a:ext cx="2381100" cy="23532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0"/>
        <p:cNvGrpSpPr/>
        <p:nvPr/>
      </p:nvGrpSpPr>
      <p:grpSpPr>
        <a:xfrm>
          <a:off x="0" y="0"/>
          <a:ext cx="0" cy="0"/>
          <a:chOff x="0" y="0"/>
          <a:chExt cx="0" cy="0"/>
        </a:xfrm>
      </p:grpSpPr>
      <p:sp>
        <p:nvSpPr>
          <p:cNvPr id="61" name="Google Shape;61;p40"/>
          <p:cNvSpPr>
            <a:spLocks noGrp="1"/>
          </p:cNvSpPr>
          <p:nvPr>
            <p:ph type="pic" idx="2"/>
          </p:nvPr>
        </p:nvSpPr>
        <p:spPr>
          <a:xfrm>
            <a:off x="0" y="0"/>
            <a:ext cx="6185700" cy="3429000"/>
          </a:xfrm>
          <a:prstGeom prst="rect">
            <a:avLst/>
          </a:prstGeom>
          <a:solidFill>
            <a:schemeClr val="lt1"/>
          </a:solidFill>
          <a:ln>
            <a:noFill/>
          </a:ln>
        </p:spPr>
      </p:sp>
      <p:sp>
        <p:nvSpPr>
          <p:cNvPr id="62" name="Google Shape;62;p40"/>
          <p:cNvSpPr>
            <a:spLocks noGrp="1"/>
          </p:cNvSpPr>
          <p:nvPr>
            <p:ph type="pic" idx="3"/>
          </p:nvPr>
        </p:nvSpPr>
        <p:spPr>
          <a:xfrm>
            <a:off x="0" y="3429000"/>
            <a:ext cx="3092700" cy="3429000"/>
          </a:xfrm>
          <a:prstGeom prst="rect">
            <a:avLst/>
          </a:prstGeom>
          <a:solidFill>
            <a:schemeClr val="lt1"/>
          </a:solidFill>
          <a:ln>
            <a:noFill/>
          </a:ln>
        </p:spPr>
      </p:sp>
      <p:sp>
        <p:nvSpPr>
          <p:cNvPr id="63" name="Google Shape;63;p40"/>
          <p:cNvSpPr>
            <a:spLocks noGrp="1"/>
          </p:cNvSpPr>
          <p:nvPr>
            <p:ph type="pic" idx="4"/>
          </p:nvPr>
        </p:nvSpPr>
        <p:spPr>
          <a:xfrm>
            <a:off x="3092824" y="3429000"/>
            <a:ext cx="3092700" cy="34290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64"/>
        <p:cNvGrpSpPr/>
        <p:nvPr/>
      </p:nvGrpSpPr>
      <p:grpSpPr>
        <a:xfrm>
          <a:off x="0" y="0"/>
          <a:ext cx="0" cy="0"/>
          <a:chOff x="0" y="0"/>
          <a:chExt cx="0" cy="0"/>
        </a:xfrm>
      </p:grpSpPr>
      <p:sp>
        <p:nvSpPr>
          <p:cNvPr id="65" name="Google Shape;65;p41"/>
          <p:cNvSpPr>
            <a:spLocks noGrp="1"/>
          </p:cNvSpPr>
          <p:nvPr>
            <p:ph type="pic" idx="2"/>
          </p:nvPr>
        </p:nvSpPr>
        <p:spPr>
          <a:xfrm>
            <a:off x="0" y="0"/>
            <a:ext cx="3429000" cy="3791100"/>
          </a:xfrm>
          <a:prstGeom prst="rect">
            <a:avLst/>
          </a:prstGeom>
          <a:solidFill>
            <a:schemeClr val="lt1"/>
          </a:solidFill>
          <a:ln>
            <a:noFill/>
          </a:ln>
        </p:spPr>
      </p:sp>
      <p:sp>
        <p:nvSpPr>
          <p:cNvPr id="66" name="Google Shape;66;p41"/>
          <p:cNvSpPr>
            <a:spLocks noGrp="1"/>
          </p:cNvSpPr>
          <p:nvPr>
            <p:ph type="pic" idx="3"/>
          </p:nvPr>
        </p:nvSpPr>
        <p:spPr>
          <a:xfrm>
            <a:off x="3429000" y="0"/>
            <a:ext cx="3429000" cy="3791100"/>
          </a:xfrm>
          <a:prstGeom prst="rect">
            <a:avLst/>
          </a:prstGeom>
          <a:solidFill>
            <a:schemeClr val="lt1"/>
          </a:solidFill>
          <a:ln>
            <a:noFill/>
          </a:ln>
        </p:spPr>
      </p:sp>
      <p:sp>
        <p:nvSpPr>
          <p:cNvPr id="67" name="Google Shape;67;p41"/>
          <p:cNvSpPr>
            <a:spLocks noGrp="1"/>
          </p:cNvSpPr>
          <p:nvPr>
            <p:ph type="pic" idx="4"/>
          </p:nvPr>
        </p:nvSpPr>
        <p:spPr>
          <a:xfrm>
            <a:off x="6858000" y="3790950"/>
            <a:ext cx="3429000" cy="3067200"/>
          </a:xfrm>
          <a:prstGeom prst="rect">
            <a:avLst/>
          </a:prstGeom>
          <a:solidFill>
            <a:schemeClr val="lt1"/>
          </a:solidFill>
          <a:ln>
            <a:noFill/>
          </a:ln>
        </p:spPr>
      </p:sp>
      <p:sp>
        <p:nvSpPr>
          <p:cNvPr id="68" name="Google Shape;68;p41"/>
          <p:cNvSpPr>
            <a:spLocks noGrp="1"/>
          </p:cNvSpPr>
          <p:nvPr>
            <p:ph type="pic" idx="5"/>
          </p:nvPr>
        </p:nvSpPr>
        <p:spPr>
          <a:xfrm>
            <a:off x="10287000" y="3790950"/>
            <a:ext cx="1905000" cy="306720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9"/>
        <p:cNvGrpSpPr/>
        <p:nvPr/>
      </p:nvGrpSpPr>
      <p:grpSpPr>
        <a:xfrm>
          <a:off x="0" y="0"/>
          <a:ext cx="0" cy="0"/>
          <a:chOff x="0" y="0"/>
          <a:chExt cx="0" cy="0"/>
        </a:xfrm>
      </p:grpSpPr>
      <p:sp>
        <p:nvSpPr>
          <p:cNvPr id="70" name="Google Shape;70;p42"/>
          <p:cNvSpPr>
            <a:spLocks noGrp="1"/>
          </p:cNvSpPr>
          <p:nvPr>
            <p:ph type="pic" idx="2"/>
          </p:nvPr>
        </p:nvSpPr>
        <p:spPr>
          <a:xfrm>
            <a:off x="1181100" y="250"/>
            <a:ext cx="4515000" cy="3496800"/>
          </a:xfrm>
          <a:prstGeom prst="rect">
            <a:avLst/>
          </a:prstGeom>
          <a:solidFill>
            <a:schemeClr val="lt1"/>
          </a:solidFill>
          <a:ln>
            <a:noFill/>
          </a:ln>
        </p:spPr>
      </p:sp>
      <p:sp>
        <p:nvSpPr>
          <p:cNvPr id="71" name="Google Shape;71;p42"/>
          <p:cNvSpPr>
            <a:spLocks noGrp="1"/>
          </p:cNvSpPr>
          <p:nvPr>
            <p:ph type="pic" idx="3"/>
          </p:nvPr>
        </p:nvSpPr>
        <p:spPr>
          <a:xfrm>
            <a:off x="3333750" y="3533775"/>
            <a:ext cx="2362200" cy="3324300"/>
          </a:xfrm>
          <a:prstGeom prst="rect">
            <a:avLst/>
          </a:prstGeom>
          <a:solidFill>
            <a:schemeClr val="lt1"/>
          </a:solidFill>
          <a:ln>
            <a:noFill/>
          </a:ln>
        </p:spPr>
      </p:sp>
      <p:sp>
        <p:nvSpPr>
          <p:cNvPr id="72" name="Google Shape;72;p42"/>
          <p:cNvSpPr>
            <a:spLocks noGrp="1"/>
          </p:cNvSpPr>
          <p:nvPr>
            <p:ph type="pic" idx="4"/>
          </p:nvPr>
        </p:nvSpPr>
        <p:spPr>
          <a:xfrm>
            <a:off x="5695950" y="3533775"/>
            <a:ext cx="4712100" cy="33243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
        <p:cNvGrpSpPr/>
        <p:nvPr/>
      </p:nvGrpSpPr>
      <p:grpSpPr>
        <a:xfrm>
          <a:off x="0" y="0"/>
          <a:ext cx="0" cy="0"/>
          <a:chOff x="0" y="0"/>
          <a:chExt cx="0" cy="0"/>
        </a:xfrm>
      </p:grpSpPr>
      <p:sp>
        <p:nvSpPr>
          <p:cNvPr id="8" name="Google Shape;8;p19"/>
          <p:cNvSpPr>
            <a:spLocks noGrp="1"/>
          </p:cNvSpPr>
          <p:nvPr>
            <p:ph type="pic" idx="2"/>
          </p:nvPr>
        </p:nvSpPr>
        <p:spPr>
          <a:xfrm>
            <a:off x="5543550" y="0"/>
            <a:ext cx="6648600" cy="4629300"/>
          </a:xfrm>
          <a:prstGeom prst="rect">
            <a:avLst/>
          </a:prstGeom>
          <a:solidFill>
            <a:schemeClr val="l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3"/>
        <p:cNvGrpSpPr/>
        <p:nvPr/>
      </p:nvGrpSpPr>
      <p:grpSpPr>
        <a:xfrm>
          <a:off x="0" y="0"/>
          <a:ext cx="0" cy="0"/>
          <a:chOff x="0" y="0"/>
          <a:chExt cx="0" cy="0"/>
        </a:xfrm>
      </p:grpSpPr>
      <p:sp>
        <p:nvSpPr>
          <p:cNvPr id="74" name="Google Shape;74;p43"/>
          <p:cNvSpPr>
            <a:spLocks noGrp="1"/>
          </p:cNvSpPr>
          <p:nvPr>
            <p:ph type="pic" idx="2"/>
          </p:nvPr>
        </p:nvSpPr>
        <p:spPr>
          <a:xfrm>
            <a:off x="8629650" y="895350"/>
            <a:ext cx="2533800" cy="2533800"/>
          </a:xfrm>
          <a:prstGeom prst="rect">
            <a:avLst/>
          </a:prstGeom>
          <a:solidFill>
            <a:schemeClr val="lt1"/>
          </a:solidFill>
          <a:ln>
            <a:noFill/>
          </a:ln>
        </p:spPr>
      </p:sp>
      <p:sp>
        <p:nvSpPr>
          <p:cNvPr id="75" name="Google Shape;75;p43"/>
          <p:cNvSpPr>
            <a:spLocks noGrp="1"/>
          </p:cNvSpPr>
          <p:nvPr>
            <p:ph type="pic" idx="3"/>
          </p:nvPr>
        </p:nvSpPr>
        <p:spPr>
          <a:xfrm>
            <a:off x="6096000" y="895350"/>
            <a:ext cx="2533800" cy="2533800"/>
          </a:xfrm>
          <a:prstGeom prst="rect">
            <a:avLst/>
          </a:prstGeom>
          <a:solidFill>
            <a:schemeClr val="lt1"/>
          </a:solidFill>
          <a:ln>
            <a:noFill/>
          </a:ln>
        </p:spPr>
      </p:sp>
      <p:sp>
        <p:nvSpPr>
          <p:cNvPr id="76" name="Google Shape;76;p43"/>
          <p:cNvSpPr>
            <a:spLocks noGrp="1"/>
          </p:cNvSpPr>
          <p:nvPr>
            <p:ph type="pic" idx="4"/>
          </p:nvPr>
        </p:nvSpPr>
        <p:spPr>
          <a:xfrm>
            <a:off x="6096000" y="3429000"/>
            <a:ext cx="2533800" cy="2533800"/>
          </a:xfrm>
          <a:prstGeom prst="rect">
            <a:avLst/>
          </a:prstGeom>
          <a:solidFill>
            <a:schemeClr val="lt1"/>
          </a:solidFill>
          <a:ln>
            <a:noFill/>
          </a:ln>
        </p:spPr>
      </p:sp>
      <p:sp>
        <p:nvSpPr>
          <p:cNvPr id="77" name="Google Shape;77;p43"/>
          <p:cNvSpPr>
            <a:spLocks noGrp="1"/>
          </p:cNvSpPr>
          <p:nvPr>
            <p:ph type="pic" idx="5"/>
          </p:nvPr>
        </p:nvSpPr>
        <p:spPr>
          <a:xfrm>
            <a:off x="8629650" y="3429000"/>
            <a:ext cx="2533800" cy="25338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78"/>
        <p:cNvGrpSpPr/>
        <p:nvPr/>
      </p:nvGrpSpPr>
      <p:grpSpPr>
        <a:xfrm>
          <a:off x="0" y="0"/>
          <a:ext cx="0" cy="0"/>
          <a:chOff x="0" y="0"/>
          <a:chExt cx="0" cy="0"/>
        </a:xfrm>
      </p:grpSpPr>
      <p:sp>
        <p:nvSpPr>
          <p:cNvPr id="79" name="Google Shape;79;p44"/>
          <p:cNvSpPr>
            <a:spLocks noGrp="1"/>
          </p:cNvSpPr>
          <p:nvPr>
            <p:ph type="pic" idx="2"/>
          </p:nvPr>
        </p:nvSpPr>
        <p:spPr>
          <a:xfrm>
            <a:off x="1901003" y="2042832"/>
            <a:ext cx="1568700" cy="2834100"/>
          </a:xfrm>
          <a:prstGeom prst="rect">
            <a:avLst/>
          </a:prstGeom>
          <a:solidFill>
            <a:schemeClr val="lt1"/>
          </a:solidFill>
          <a:ln>
            <a:noFill/>
          </a:ln>
        </p:spPr>
      </p:sp>
      <p:sp>
        <p:nvSpPr>
          <p:cNvPr id="80" name="Google Shape;80;p44"/>
          <p:cNvSpPr>
            <a:spLocks noGrp="1"/>
          </p:cNvSpPr>
          <p:nvPr>
            <p:ph type="pic" idx="3"/>
          </p:nvPr>
        </p:nvSpPr>
        <p:spPr>
          <a:xfrm>
            <a:off x="4028383" y="2042832"/>
            <a:ext cx="1568700" cy="2834100"/>
          </a:xfrm>
          <a:prstGeom prst="rect">
            <a:avLst/>
          </a:prstGeom>
          <a:solidFill>
            <a:schemeClr val="lt1"/>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81"/>
        <p:cNvGrpSpPr/>
        <p:nvPr/>
      </p:nvGrpSpPr>
      <p:grpSpPr>
        <a:xfrm>
          <a:off x="0" y="0"/>
          <a:ext cx="0" cy="0"/>
          <a:chOff x="0" y="0"/>
          <a:chExt cx="0" cy="0"/>
        </a:xfrm>
      </p:grpSpPr>
      <p:sp>
        <p:nvSpPr>
          <p:cNvPr id="82" name="Google Shape;82;p45"/>
          <p:cNvSpPr>
            <a:spLocks noGrp="1"/>
          </p:cNvSpPr>
          <p:nvPr>
            <p:ph type="pic" idx="2"/>
          </p:nvPr>
        </p:nvSpPr>
        <p:spPr>
          <a:xfrm>
            <a:off x="1275793" y="2233890"/>
            <a:ext cx="3990300" cy="2520900"/>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
        <p:cNvGrpSpPr/>
        <p:nvPr/>
      </p:nvGrpSpPr>
      <p:grpSpPr>
        <a:xfrm>
          <a:off x="0" y="0"/>
          <a:ext cx="0" cy="0"/>
          <a:chOff x="0" y="0"/>
          <a:chExt cx="0" cy="0"/>
        </a:xfrm>
      </p:grpSpPr>
      <p:sp>
        <p:nvSpPr>
          <p:cNvPr id="12" name="Google Shape;12;p21"/>
          <p:cNvSpPr>
            <a:spLocks noGrp="1"/>
          </p:cNvSpPr>
          <p:nvPr>
            <p:ph type="pic" idx="2"/>
          </p:nvPr>
        </p:nvSpPr>
        <p:spPr>
          <a:xfrm>
            <a:off x="6843227" y="1476375"/>
            <a:ext cx="3581400" cy="3905400"/>
          </a:xfrm>
          <a:prstGeom prst="rect">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7"/>
        <p:cNvGrpSpPr/>
        <p:nvPr/>
      </p:nvGrpSpPr>
      <p:grpSpPr>
        <a:xfrm>
          <a:off x="0" y="0"/>
          <a:ext cx="0" cy="0"/>
          <a:chOff x="0" y="0"/>
          <a:chExt cx="0" cy="0"/>
        </a:xfrm>
      </p:grpSpPr>
      <p:sp>
        <p:nvSpPr>
          <p:cNvPr id="18" name="Google Shape;18;p24"/>
          <p:cNvSpPr>
            <a:spLocks noGrp="1"/>
          </p:cNvSpPr>
          <p:nvPr>
            <p:ph type="pic" idx="2"/>
          </p:nvPr>
        </p:nvSpPr>
        <p:spPr>
          <a:xfrm>
            <a:off x="8226639" y="893445"/>
            <a:ext cx="3169800" cy="4362600"/>
          </a:xfrm>
          <a:prstGeom prst="rect">
            <a:avLst/>
          </a:prstGeom>
          <a:solidFill>
            <a:schemeClr val="lt1"/>
          </a:solidFill>
          <a:ln>
            <a:noFill/>
          </a:ln>
        </p:spPr>
      </p:sp>
      <p:sp>
        <p:nvSpPr>
          <p:cNvPr id="19" name="Google Shape;19;p24"/>
          <p:cNvSpPr>
            <a:spLocks noGrp="1"/>
          </p:cNvSpPr>
          <p:nvPr>
            <p:ph type="pic" idx="3"/>
          </p:nvPr>
        </p:nvSpPr>
        <p:spPr>
          <a:xfrm>
            <a:off x="0" y="3074670"/>
            <a:ext cx="2748900" cy="3783300"/>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20"/>
        <p:cNvGrpSpPr/>
        <p:nvPr/>
      </p:nvGrpSpPr>
      <p:grpSpPr>
        <a:xfrm>
          <a:off x="0" y="0"/>
          <a:ext cx="0" cy="0"/>
          <a:chOff x="0" y="0"/>
          <a:chExt cx="0" cy="0"/>
        </a:xfrm>
      </p:grpSpPr>
      <p:sp>
        <p:nvSpPr>
          <p:cNvPr id="21" name="Google Shape;21;p25"/>
          <p:cNvSpPr>
            <a:spLocks noGrp="1"/>
          </p:cNvSpPr>
          <p:nvPr>
            <p:ph type="pic" idx="2"/>
          </p:nvPr>
        </p:nvSpPr>
        <p:spPr>
          <a:xfrm>
            <a:off x="8158369" y="0"/>
            <a:ext cx="3482100" cy="4660200"/>
          </a:xfrm>
          <a:prstGeom prst="rect">
            <a:avLst/>
          </a:prstGeom>
          <a:solidFill>
            <a:schemeClr val="lt1"/>
          </a:solidFill>
          <a:ln>
            <a:noFill/>
          </a:ln>
        </p:spPr>
      </p:sp>
      <p:sp>
        <p:nvSpPr>
          <p:cNvPr id="22" name="Google Shape;22;p25"/>
          <p:cNvSpPr>
            <a:spLocks noGrp="1"/>
          </p:cNvSpPr>
          <p:nvPr>
            <p:ph type="pic" idx="3"/>
          </p:nvPr>
        </p:nvSpPr>
        <p:spPr>
          <a:xfrm>
            <a:off x="4676141" y="0"/>
            <a:ext cx="3482100" cy="4660200"/>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29"/>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2"/>
        <p:cNvGrpSpPr/>
        <p:nvPr/>
      </p:nvGrpSpPr>
      <p:grpSpPr>
        <a:xfrm>
          <a:off x="0" y="0"/>
          <a:ext cx="0" cy="0"/>
          <a:chOff x="0" y="0"/>
          <a:chExt cx="0" cy="0"/>
        </a:xfrm>
      </p:grpSpPr>
      <p:sp>
        <p:nvSpPr>
          <p:cNvPr id="33" name="Google Shape;33;p30"/>
          <p:cNvSpPr>
            <a:spLocks noGrp="1"/>
          </p:cNvSpPr>
          <p:nvPr>
            <p:ph type="pic" idx="2"/>
          </p:nvPr>
        </p:nvSpPr>
        <p:spPr>
          <a:xfrm>
            <a:off x="3885293" y="0"/>
            <a:ext cx="4305300" cy="685800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4"/>
        <p:cNvGrpSpPr/>
        <p:nvPr/>
      </p:nvGrpSpPr>
      <p:grpSpPr>
        <a:xfrm>
          <a:off x="0" y="0"/>
          <a:ext cx="0" cy="0"/>
          <a:chOff x="0" y="0"/>
          <a:chExt cx="0" cy="0"/>
        </a:xfrm>
      </p:grpSpPr>
      <p:sp>
        <p:nvSpPr>
          <p:cNvPr id="35" name="Google Shape;35;p31"/>
          <p:cNvSpPr>
            <a:spLocks noGrp="1"/>
          </p:cNvSpPr>
          <p:nvPr>
            <p:ph type="pic" idx="2"/>
          </p:nvPr>
        </p:nvSpPr>
        <p:spPr>
          <a:xfrm>
            <a:off x="0" y="1574800"/>
            <a:ext cx="7067700" cy="370830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6"/>
        <p:cNvGrpSpPr/>
        <p:nvPr/>
      </p:nvGrpSpPr>
      <p:grpSpPr>
        <a:xfrm>
          <a:off x="0" y="0"/>
          <a:ext cx="0" cy="0"/>
          <a:chOff x="0" y="0"/>
          <a:chExt cx="0" cy="0"/>
        </a:xfrm>
      </p:grpSpPr>
      <p:sp>
        <p:nvSpPr>
          <p:cNvPr id="37" name="Google Shape;37;p32"/>
          <p:cNvSpPr>
            <a:spLocks noGrp="1"/>
          </p:cNvSpPr>
          <p:nvPr>
            <p:ph type="pic" idx="2"/>
          </p:nvPr>
        </p:nvSpPr>
        <p:spPr>
          <a:xfrm>
            <a:off x="1053193" y="1333500"/>
            <a:ext cx="3314700" cy="4191000"/>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1.png"/><Relationship Id="rId5" Type="http://schemas.openxmlformats.org/officeDocument/2006/relationships/image" Target="../media/image54.png"/><Relationship Id="rId10"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59.png"/><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4.png"/><Relationship Id="rId21" Type="http://schemas.openxmlformats.org/officeDocument/2006/relationships/image" Target="../media/image81.png"/><Relationship Id="rId7" Type="http://schemas.openxmlformats.org/officeDocument/2006/relationships/image" Target="../media/image68.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66.png"/><Relationship Id="rId15" Type="http://schemas.openxmlformats.org/officeDocument/2006/relationships/image" Target="../media/image75.png"/><Relationship Id="rId23" Type="http://schemas.openxmlformats.org/officeDocument/2006/relationships/image" Target="../media/image6.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5.png"/><Relationship Id="rId9" Type="http://schemas.openxmlformats.org/officeDocument/2006/relationships/image" Target="../media/image38.png"/><Relationship Id="rId14" Type="http://schemas.openxmlformats.org/officeDocument/2006/relationships/image" Target="../media/image74.png"/><Relationship Id="rId22"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7.png"/><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611.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10.png"/><Relationship Id="rId4" Type="http://schemas.openxmlformats.org/officeDocument/2006/relationships/image" Target="../media/image57.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6.png"/><Relationship Id="rId21" Type="http://schemas.openxmlformats.org/officeDocument/2006/relationships/image" Target="../media/image38.png"/><Relationship Id="rId34" Type="http://schemas.openxmlformats.org/officeDocument/2006/relationships/image" Target="../media/image5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6D3"/>
        </a:solidFill>
        <a:effectLst/>
      </p:bgPr>
    </p:bg>
    <p:spTree>
      <p:nvGrpSpPr>
        <p:cNvPr id="1" name="Shape 86"/>
        <p:cNvGrpSpPr/>
        <p:nvPr/>
      </p:nvGrpSpPr>
      <p:grpSpPr>
        <a:xfrm>
          <a:off x="0" y="0"/>
          <a:ext cx="0" cy="0"/>
          <a:chOff x="0" y="0"/>
          <a:chExt cx="0" cy="0"/>
        </a:xfrm>
      </p:grpSpPr>
      <p:sp>
        <p:nvSpPr>
          <p:cNvPr id="88" name="Google Shape;88;p1"/>
          <p:cNvSpPr txBox="1"/>
          <p:nvPr/>
        </p:nvSpPr>
        <p:spPr>
          <a:xfrm>
            <a:off x="2082800" y="703723"/>
            <a:ext cx="80229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rgbClr val="4B2E5E"/>
                </a:solidFill>
                <a:latin typeface="Roboto"/>
              </a:rPr>
              <a:t>Label Adaptation</a:t>
            </a:r>
            <a:endParaRPr lang="en-US" sz="8000" dirty="0">
              <a:solidFill>
                <a:srgbClr val="4B2E5E"/>
              </a:solidFill>
              <a:latin typeface="Roboto"/>
            </a:endParaRPr>
          </a:p>
        </p:txBody>
      </p:sp>
      <p:sp>
        <p:nvSpPr>
          <p:cNvPr id="89" name="Google Shape;89;p1"/>
          <p:cNvSpPr txBox="1"/>
          <p:nvPr/>
        </p:nvSpPr>
        <p:spPr>
          <a:xfrm>
            <a:off x="2082800" y="2176323"/>
            <a:ext cx="8022900"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dirty="0">
                <a:solidFill>
                  <a:srgbClr val="FF4F4B"/>
                </a:solidFill>
                <a:latin typeface="Roboto"/>
              </a:rPr>
              <a:t>August 5 &amp; 08:00-10:00</a:t>
            </a:r>
            <a:endParaRPr lang="en-US" sz="4500" dirty="0">
              <a:solidFill>
                <a:srgbClr val="FF4F4B"/>
              </a:solidFill>
              <a:latin typeface="Roboto"/>
            </a:endParaRPr>
          </a:p>
        </p:txBody>
      </p:sp>
      <p:pic>
        <p:nvPicPr>
          <p:cNvPr id="5" name="Picture 4" descr="A colorful city skyline with text&#10;&#10;AI-generated content may be incorrect.">
            <a:extLst>
              <a:ext uri="{FF2B5EF4-FFF2-40B4-BE49-F238E27FC236}">
                <a16:creationId xmlns:a16="http://schemas.microsoft.com/office/drawing/2014/main" id="{EDBCB3A9-3E4A-A52C-9A1B-5EC0ADB6F3D5}"/>
              </a:ext>
            </a:extLst>
          </p:cNvPr>
          <p:cNvPicPr>
            <a:picLocks noChangeAspect="1"/>
          </p:cNvPicPr>
          <p:nvPr/>
        </p:nvPicPr>
        <p:blipFill>
          <a:blip r:embed="rId3"/>
          <a:stretch>
            <a:fillRect/>
          </a:stretch>
        </p:blipFill>
        <p:spPr>
          <a:xfrm>
            <a:off x="-706" y="4199995"/>
            <a:ext cx="5905500" cy="2657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p:nvPr/>
        </p:nvSpPr>
        <p:spPr>
          <a:xfrm>
            <a:off x="0" y="0"/>
            <a:ext cx="3673500" cy="6858000"/>
          </a:xfrm>
          <a:prstGeom prst="rect">
            <a:avLst/>
          </a:prstGeom>
          <a:solidFill>
            <a:srgbClr val="EFE6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highlight>
                <a:srgbClr val="FD0139"/>
              </a:highlight>
              <a:latin typeface="Calibri"/>
              <a:ea typeface="Calibri"/>
              <a:cs typeface="Calibri"/>
              <a:sym typeface="Calibri"/>
            </a:endParaRPr>
          </a:p>
        </p:txBody>
      </p:sp>
      <p:sp>
        <p:nvSpPr>
          <p:cNvPr id="143" name="Google Shape;143;p9"/>
          <p:cNvSpPr txBox="1"/>
          <p:nvPr/>
        </p:nvSpPr>
        <p:spPr>
          <a:xfrm>
            <a:off x="225778" y="975450"/>
            <a:ext cx="344656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rPr>
              <a:t>[Training Stage]</a:t>
            </a:r>
            <a:endParaRPr lang="en-US" sz="3400" dirty="0">
              <a:solidFill>
                <a:srgbClr val="4B2E5E"/>
              </a:solidFill>
              <a:latin typeface="Roboto"/>
            </a:endParaRPr>
          </a:p>
        </p:txBody>
      </p:sp>
      <p:sp>
        <p:nvSpPr>
          <p:cNvPr id="145" name="Google Shape;145;p9"/>
          <p:cNvSpPr txBox="1"/>
          <p:nvPr/>
        </p:nvSpPr>
        <p:spPr>
          <a:xfrm>
            <a:off x="192724" y="1968561"/>
            <a:ext cx="3464875" cy="1338788"/>
          </a:xfrm>
          <a:prstGeom prst="rect">
            <a:avLst/>
          </a:prstGeom>
          <a:noFill/>
          <a:ln>
            <a:noFill/>
          </a:ln>
        </p:spPr>
        <p:txBody>
          <a:bodyPr spcFirstLastPara="1" wrap="square" lIns="91425" tIns="45700" rIns="91425" bIns="45700" anchor="t" anchorCtr="0">
            <a:spAutoFit/>
          </a:bodyPr>
          <a:lstStyle/>
          <a:p>
            <a:pPr lvl="0">
              <a:lnSpc>
                <a:spcPct val="150000"/>
              </a:lnSpc>
            </a:pPr>
            <a:r>
              <a:rPr lang="en-US" altLang="ko-KR" sz="1800" dirty="0">
                <a:solidFill>
                  <a:srgbClr val="5B5B5B"/>
                </a:solidFill>
                <a:latin typeface="Roboto"/>
                <a:ea typeface="Roboto"/>
                <a:cs typeface="Roboto"/>
              </a:rPr>
              <a:t>Target features are clustered into three distinct types: trend, detrend, and frequency clusters.</a:t>
            </a:r>
            <a:endParaRPr lang="en-US" altLang="ko-KR" sz="2000" dirty="0">
              <a:latin typeface="Roboto"/>
              <a:ea typeface="Roboto"/>
              <a:cs typeface="Roboto"/>
            </a:endParaRPr>
          </a:p>
        </p:txBody>
      </p:sp>
      <p:grpSp>
        <p:nvGrpSpPr>
          <p:cNvPr id="2" name="그룹 1">
            <a:extLst>
              <a:ext uri="{FF2B5EF4-FFF2-40B4-BE49-F238E27FC236}">
                <a16:creationId xmlns:a16="http://schemas.microsoft.com/office/drawing/2014/main" id="{7358A69B-8251-44DF-9245-C78AA6786F87}"/>
              </a:ext>
            </a:extLst>
          </p:cNvPr>
          <p:cNvGrpSpPr/>
          <p:nvPr/>
        </p:nvGrpSpPr>
        <p:grpSpPr>
          <a:xfrm>
            <a:off x="4624554" y="1492267"/>
            <a:ext cx="5970086" cy="4728778"/>
            <a:chOff x="4601977" y="2263769"/>
            <a:chExt cx="4055417" cy="3212209"/>
          </a:xfrm>
        </p:grpSpPr>
        <p:grpSp>
          <p:nvGrpSpPr>
            <p:cNvPr id="12" name="그룹 11">
              <a:extLst>
                <a:ext uri="{FF2B5EF4-FFF2-40B4-BE49-F238E27FC236}">
                  <a16:creationId xmlns:a16="http://schemas.microsoft.com/office/drawing/2014/main" id="{837D7D99-C77B-4BE4-AF02-2198FDC78F65}"/>
                </a:ext>
              </a:extLst>
            </p:cNvPr>
            <p:cNvGrpSpPr/>
            <p:nvPr/>
          </p:nvGrpSpPr>
          <p:grpSpPr>
            <a:xfrm>
              <a:off x="5127297" y="4606733"/>
              <a:ext cx="613122" cy="263179"/>
              <a:chOff x="1903210" y="3188569"/>
              <a:chExt cx="343613" cy="147494"/>
            </a:xfrm>
          </p:grpSpPr>
          <p:sp>
            <p:nvSpPr>
              <p:cNvPr id="239" name="직사각형 238">
                <a:extLst>
                  <a:ext uri="{FF2B5EF4-FFF2-40B4-BE49-F238E27FC236}">
                    <a16:creationId xmlns:a16="http://schemas.microsoft.com/office/drawing/2014/main" id="{FD78417D-35D3-4A48-B406-40A6870AED52}"/>
                  </a:ext>
                </a:extLst>
              </p:cNvPr>
              <p:cNvSpPr/>
              <p:nvPr/>
            </p:nvSpPr>
            <p:spPr>
              <a:xfrm>
                <a:off x="1903210" y="3188569"/>
                <a:ext cx="343613" cy="1474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240" name="자유형: 도형 239">
                <a:extLst>
                  <a:ext uri="{FF2B5EF4-FFF2-40B4-BE49-F238E27FC236}">
                    <a16:creationId xmlns:a16="http://schemas.microsoft.com/office/drawing/2014/main" id="{C2A13859-4807-448B-9624-A1CCFB547E02}"/>
                  </a:ext>
                </a:extLst>
              </p:cNvPr>
              <p:cNvSpPr/>
              <p:nvPr/>
            </p:nvSpPr>
            <p:spPr>
              <a:xfrm rot="826525">
                <a:off x="1908505" y="3232554"/>
                <a:ext cx="337351" cy="61415"/>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grpSp>
        <p:sp>
          <p:nvSpPr>
            <p:cNvPr id="13" name="직사각형 12">
              <a:extLst>
                <a:ext uri="{FF2B5EF4-FFF2-40B4-BE49-F238E27FC236}">
                  <a16:creationId xmlns:a16="http://schemas.microsoft.com/office/drawing/2014/main" id="{B0AD5A57-86B4-43CB-8C00-35DA13F29D4D}"/>
                </a:ext>
              </a:extLst>
            </p:cNvPr>
            <p:cNvSpPr/>
            <p:nvPr/>
          </p:nvSpPr>
          <p:spPr>
            <a:xfrm>
              <a:off x="4972174" y="4724910"/>
              <a:ext cx="613122" cy="263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4" name="직사각형 13">
              <a:extLst>
                <a:ext uri="{FF2B5EF4-FFF2-40B4-BE49-F238E27FC236}">
                  <a16:creationId xmlns:a16="http://schemas.microsoft.com/office/drawing/2014/main" id="{2E558E14-53E6-4122-85BC-60C1121DC1C5}"/>
                </a:ext>
              </a:extLst>
            </p:cNvPr>
            <p:cNvSpPr/>
            <p:nvPr/>
          </p:nvSpPr>
          <p:spPr>
            <a:xfrm>
              <a:off x="4926318" y="4758647"/>
              <a:ext cx="613122" cy="263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5" name="사각형: 둥근 모서리 14">
              <a:extLst>
                <a:ext uri="{FF2B5EF4-FFF2-40B4-BE49-F238E27FC236}">
                  <a16:creationId xmlns:a16="http://schemas.microsoft.com/office/drawing/2014/main" id="{70AE4BD1-3247-480E-A13C-A568F0076423}"/>
                </a:ext>
              </a:extLst>
            </p:cNvPr>
            <p:cNvSpPr/>
            <p:nvPr/>
          </p:nvSpPr>
          <p:spPr>
            <a:xfrm>
              <a:off x="4774487" y="3526564"/>
              <a:ext cx="3882907" cy="1949414"/>
            </a:xfrm>
            <a:prstGeom prst="roundRect">
              <a:avLst>
                <a:gd name="adj" fmla="val 772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tx1"/>
                </a:solidFill>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DAC64DDD-A1EC-4808-90BE-56C2E43E0363}"/>
                </a:ext>
              </a:extLst>
            </p:cNvPr>
            <p:cNvSpPr/>
            <p:nvPr/>
          </p:nvSpPr>
          <p:spPr>
            <a:xfrm>
              <a:off x="7768931" y="4148039"/>
              <a:ext cx="316515" cy="296811"/>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17" name="타원 16">
              <a:extLst>
                <a:ext uri="{FF2B5EF4-FFF2-40B4-BE49-F238E27FC236}">
                  <a16:creationId xmlns:a16="http://schemas.microsoft.com/office/drawing/2014/main" id="{0FD53F82-6743-4C9B-B2C5-A619F3D41B49}"/>
                </a:ext>
              </a:extLst>
            </p:cNvPr>
            <p:cNvSpPr/>
            <p:nvPr/>
          </p:nvSpPr>
          <p:spPr>
            <a:xfrm>
              <a:off x="8129535" y="4150089"/>
              <a:ext cx="311733" cy="292710"/>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latin typeface="Times New Roman" panose="02020603050405020304" pitchFamily="18" charset="0"/>
                <a:cs typeface="Times New Roman" panose="02020603050405020304" pitchFamily="18" charset="0"/>
              </a:endParaRPr>
            </a:p>
          </p:txBody>
        </p:sp>
        <p:sp>
          <p:nvSpPr>
            <p:cNvPr id="18" name="타원 17">
              <a:extLst>
                <a:ext uri="{FF2B5EF4-FFF2-40B4-BE49-F238E27FC236}">
                  <a16:creationId xmlns:a16="http://schemas.microsoft.com/office/drawing/2014/main" id="{D5B0945D-03E4-4C98-880B-38B5BCACE3BA}"/>
                </a:ext>
              </a:extLst>
            </p:cNvPr>
            <p:cNvSpPr/>
            <p:nvPr/>
          </p:nvSpPr>
          <p:spPr>
            <a:xfrm>
              <a:off x="7753002" y="4550875"/>
              <a:ext cx="316515" cy="296811"/>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19" name="타원 18">
              <a:extLst>
                <a:ext uri="{FF2B5EF4-FFF2-40B4-BE49-F238E27FC236}">
                  <a16:creationId xmlns:a16="http://schemas.microsoft.com/office/drawing/2014/main" id="{B62AB88E-86A3-45D5-A1B1-38F635F36ACA}"/>
                </a:ext>
              </a:extLst>
            </p:cNvPr>
            <p:cNvSpPr/>
            <p:nvPr/>
          </p:nvSpPr>
          <p:spPr>
            <a:xfrm>
              <a:off x="8113606" y="4552925"/>
              <a:ext cx="311733" cy="292710"/>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latin typeface="Times New Roman" panose="02020603050405020304" pitchFamily="18" charset="0"/>
                <a:cs typeface="Times New Roman" panose="02020603050405020304" pitchFamily="18" charset="0"/>
              </a:endParaRPr>
            </a:p>
          </p:txBody>
        </p:sp>
        <p:sp>
          <p:nvSpPr>
            <p:cNvPr id="20" name="타원 19">
              <a:extLst>
                <a:ext uri="{FF2B5EF4-FFF2-40B4-BE49-F238E27FC236}">
                  <a16:creationId xmlns:a16="http://schemas.microsoft.com/office/drawing/2014/main" id="{7D81325E-48F4-4747-890C-FC2DF2378543}"/>
                </a:ext>
              </a:extLst>
            </p:cNvPr>
            <p:cNvSpPr/>
            <p:nvPr/>
          </p:nvSpPr>
          <p:spPr>
            <a:xfrm>
              <a:off x="7786508" y="4958956"/>
              <a:ext cx="316515" cy="296811"/>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21" name="타원 20">
              <a:extLst>
                <a:ext uri="{FF2B5EF4-FFF2-40B4-BE49-F238E27FC236}">
                  <a16:creationId xmlns:a16="http://schemas.microsoft.com/office/drawing/2014/main" id="{C65909F9-D9E6-4634-842F-2DA1891AED32}"/>
                </a:ext>
              </a:extLst>
            </p:cNvPr>
            <p:cNvSpPr/>
            <p:nvPr/>
          </p:nvSpPr>
          <p:spPr>
            <a:xfrm>
              <a:off x="8147113" y="4961007"/>
              <a:ext cx="311733" cy="292710"/>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latin typeface="Times New Roman" panose="02020603050405020304" pitchFamily="18" charset="0"/>
                <a:cs typeface="Times New Roman" panose="02020603050405020304" pitchFamily="18" charset="0"/>
              </a:endParaRPr>
            </a:p>
          </p:txBody>
        </p:sp>
        <p:sp>
          <p:nvSpPr>
            <p:cNvPr id="22" name="사각형: 둥근 모서리 21">
              <a:extLst>
                <a:ext uri="{FF2B5EF4-FFF2-40B4-BE49-F238E27FC236}">
                  <a16:creationId xmlns:a16="http://schemas.microsoft.com/office/drawing/2014/main" id="{754BD6ED-FB04-4B85-A834-DB03AEBED798}"/>
                </a:ext>
              </a:extLst>
            </p:cNvPr>
            <p:cNvSpPr/>
            <p:nvPr/>
          </p:nvSpPr>
          <p:spPr>
            <a:xfrm>
              <a:off x="7824709" y="2277412"/>
              <a:ext cx="773311" cy="1092876"/>
            </a:xfrm>
            <a:prstGeom prst="roundRect">
              <a:avLst>
                <a:gd name="adj" fmla="val 77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tx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FF034CD-A2DE-4375-9482-4552ACCC1929}"/>
                </a:ext>
              </a:extLst>
            </p:cNvPr>
            <p:cNvSpPr txBox="1"/>
            <p:nvPr/>
          </p:nvSpPr>
          <p:spPr>
            <a:xfrm>
              <a:off x="7825013" y="2570692"/>
              <a:ext cx="776908" cy="501767"/>
            </a:xfrm>
            <a:prstGeom prst="rect">
              <a:avLst/>
            </a:prstGeom>
            <a:noFill/>
          </p:spPr>
          <p:txBody>
            <a:bodyPr wrap="square" lIns="0" tIns="0" rIns="0" bIns="0" rtlCol="0">
              <a:spAutoFit/>
            </a:bodyPr>
            <a:lstStyle/>
            <a:p>
              <a:pPr algn="ctr"/>
              <a:r>
                <a:rPr lang="en-US" altLang="ko-KR" sz="1600" b="1" dirty="0">
                  <a:latin typeface="Times New Roman" panose="02020603050405020304" pitchFamily="18" charset="0"/>
                  <a:cs typeface="Times New Roman" panose="02020603050405020304" pitchFamily="18" charset="0"/>
                </a:rPr>
                <a:t>Existing Domain</a:t>
              </a:r>
              <a:br>
                <a:rPr lang="en-US" altLang="ko-KR" sz="1600" b="1" dirty="0">
                  <a:latin typeface="Times New Roman" panose="02020603050405020304" pitchFamily="18" charset="0"/>
                  <a:cs typeface="Times New Roman" panose="02020603050405020304" pitchFamily="18" charset="0"/>
                </a:rPr>
              </a:br>
              <a:r>
                <a:rPr lang="en-US" altLang="ko-KR" sz="1600" b="1" dirty="0">
                  <a:latin typeface="Times New Roman" panose="02020603050405020304" pitchFamily="18" charset="0"/>
                  <a:cs typeface="Times New Roman" panose="02020603050405020304" pitchFamily="18" charset="0"/>
                </a:rPr>
                <a:t>Adaptation</a:t>
              </a:r>
              <a:endParaRPr lang="ko-KR" altLang="en-US" sz="16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5618A14-3F51-4C77-BC5C-7B7C67BC8279}"/>
                    </a:ext>
                  </a:extLst>
                </p:cNvPr>
                <p:cNvSpPr txBox="1"/>
                <p:nvPr/>
              </p:nvSpPr>
              <p:spPr>
                <a:xfrm>
                  <a:off x="5418273" y="3027584"/>
                  <a:ext cx="464713" cy="2090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8383"/>
                                </a:solidFill>
                                <a:latin typeface="Cambria Math" panose="02040503050406030204" pitchFamily="18" charset="0"/>
                              </a:rPr>
                            </m:ctrlPr>
                          </m:sSupPr>
                          <m:e>
                            <m:r>
                              <m:rPr>
                                <m:sty m:val="p"/>
                              </m:rPr>
                              <a:rPr lang="en-US" altLang="ko-KR" sz="2000" b="0" i="0" smtClean="0">
                                <a:solidFill>
                                  <a:srgbClr val="FF8383"/>
                                </a:solidFill>
                                <a:latin typeface="Cambria Math" panose="02040503050406030204" pitchFamily="18" charset="0"/>
                              </a:rPr>
                              <m:t>X</m:t>
                            </m:r>
                          </m:e>
                          <m:sup>
                            <m:r>
                              <m:rPr>
                                <m:sty m:val="p"/>
                              </m:rPr>
                              <a:rPr lang="en-US" altLang="ko-KR" sz="2000" b="0" i="0" smtClean="0">
                                <a:solidFill>
                                  <a:srgbClr val="FF8383"/>
                                </a:solidFill>
                                <a:latin typeface="Cambria Math" panose="02040503050406030204" pitchFamily="18" charset="0"/>
                              </a:rPr>
                              <m:t>trg</m:t>
                            </m:r>
                          </m:sup>
                        </m:sSup>
                      </m:oMath>
                    </m:oMathPara>
                  </a14:m>
                  <a:endParaRPr lang="ko-KR" altLang="en-US" sz="2000" dirty="0">
                    <a:solidFill>
                      <a:srgbClr val="FF8383"/>
                    </a:solidFill>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25618A14-3F51-4C77-BC5C-7B7C67BC8279}"/>
                    </a:ext>
                  </a:extLst>
                </p:cNvPr>
                <p:cNvSpPr txBox="1">
                  <a:spLocks noRot="1" noChangeAspect="1" noMove="1" noResize="1" noEditPoints="1" noAdjustHandles="1" noChangeArrowheads="1" noChangeShapeType="1" noTextEdit="1"/>
                </p:cNvSpPr>
                <p:nvPr/>
              </p:nvSpPr>
              <p:spPr>
                <a:xfrm>
                  <a:off x="5418273" y="3027584"/>
                  <a:ext cx="464713" cy="209070"/>
                </a:xfrm>
                <a:prstGeom prst="rect">
                  <a:avLst/>
                </a:prstGeom>
                <a:blipFill>
                  <a:blip r:embed="rId3"/>
                  <a:stretch>
                    <a:fillRect t="-1961" b="-78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92E8240-B402-4A2C-9BF8-C4DBC0A7627F}"/>
                    </a:ext>
                  </a:extLst>
                </p:cNvPr>
                <p:cNvSpPr txBox="1"/>
                <p:nvPr/>
              </p:nvSpPr>
              <p:spPr>
                <a:xfrm>
                  <a:off x="5440409" y="2667797"/>
                  <a:ext cx="464713" cy="2090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4A86E8"/>
                                </a:solidFill>
                                <a:latin typeface="Cambria Math" panose="02040503050406030204" pitchFamily="18" charset="0"/>
                              </a:rPr>
                            </m:ctrlPr>
                          </m:sSupPr>
                          <m:e>
                            <m:r>
                              <m:rPr>
                                <m:sty m:val="p"/>
                              </m:rPr>
                              <a:rPr lang="en-US" altLang="ko-KR" sz="2000" b="0" i="0" smtClean="0">
                                <a:solidFill>
                                  <a:srgbClr val="4A86E8"/>
                                </a:solidFill>
                                <a:latin typeface="Cambria Math" panose="02040503050406030204" pitchFamily="18" charset="0"/>
                              </a:rPr>
                              <m:t>X</m:t>
                            </m:r>
                          </m:e>
                          <m:sup>
                            <m:r>
                              <m:rPr>
                                <m:sty m:val="p"/>
                              </m:rPr>
                              <a:rPr lang="en-US" altLang="ko-KR" sz="2000" b="0" i="0" smtClean="0">
                                <a:solidFill>
                                  <a:srgbClr val="4A86E8"/>
                                </a:solidFill>
                                <a:latin typeface="Cambria Math" panose="02040503050406030204" pitchFamily="18" charset="0"/>
                              </a:rPr>
                              <m:t>src</m:t>
                            </m:r>
                          </m:sup>
                        </m:sSup>
                      </m:oMath>
                    </m:oMathPara>
                  </a14:m>
                  <a:endParaRPr lang="ko-KR" altLang="en-US" sz="2000" dirty="0">
                    <a:solidFill>
                      <a:srgbClr val="4A86E8"/>
                    </a:solidFill>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592E8240-B402-4A2C-9BF8-C4DBC0A7627F}"/>
                    </a:ext>
                  </a:extLst>
                </p:cNvPr>
                <p:cNvSpPr txBox="1">
                  <a:spLocks noRot="1" noChangeAspect="1" noMove="1" noResize="1" noEditPoints="1" noAdjustHandles="1" noChangeArrowheads="1" noChangeShapeType="1" noTextEdit="1"/>
                </p:cNvSpPr>
                <p:nvPr/>
              </p:nvSpPr>
              <p:spPr>
                <a:xfrm>
                  <a:off x="5440409" y="2667797"/>
                  <a:ext cx="464713" cy="209070"/>
                </a:xfrm>
                <a:prstGeom prst="rect">
                  <a:avLst/>
                </a:prstGeom>
                <a:blipFill>
                  <a:blip r:embed="rId4"/>
                  <a:stretch>
                    <a:fillRect b="-7843"/>
                  </a:stretch>
                </a:blipFill>
              </p:spPr>
              <p:txBody>
                <a:bodyPr/>
                <a:lstStyle/>
                <a:p>
                  <a:r>
                    <a:rPr lang="ko-KR" altLang="en-US">
                      <a:noFill/>
                    </a:rPr>
                    <a:t> </a:t>
                  </a:r>
                </a:p>
              </p:txBody>
            </p:sp>
          </mc:Fallback>
        </mc:AlternateContent>
        <p:cxnSp>
          <p:nvCxnSpPr>
            <p:cNvPr id="26" name="직선 화살표 연결선 25">
              <a:extLst>
                <a:ext uri="{FF2B5EF4-FFF2-40B4-BE49-F238E27FC236}">
                  <a16:creationId xmlns:a16="http://schemas.microsoft.com/office/drawing/2014/main" id="{630D80A5-91DB-4727-A50D-3E4A5141B9D9}"/>
                </a:ext>
              </a:extLst>
            </p:cNvPr>
            <p:cNvCxnSpPr>
              <a:cxnSpLocks/>
            </p:cNvCxnSpPr>
            <p:nvPr/>
          </p:nvCxnSpPr>
          <p:spPr>
            <a:xfrm>
              <a:off x="5842658" y="3220580"/>
              <a:ext cx="1982051" cy="0"/>
            </a:xfrm>
            <a:prstGeom prst="straightConnector1">
              <a:avLst/>
            </a:prstGeom>
            <a:ln w="38100">
              <a:solidFill>
                <a:srgbClr val="FF868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DE29D5B2-3B57-4EB6-A90C-FC2AE49D1EB7}"/>
                </a:ext>
              </a:extLst>
            </p:cNvPr>
            <p:cNvCxnSpPr>
              <a:cxnSpLocks/>
            </p:cNvCxnSpPr>
            <p:nvPr/>
          </p:nvCxnSpPr>
          <p:spPr>
            <a:xfrm>
              <a:off x="5889426" y="2786738"/>
              <a:ext cx="228419" cy="0"/>
            </a:xfrm>
            <a:prstGeom prst="straightConnector1">
              <a:avLst/>
            </a:prstGeom>
            <a:ln w="38100">
              <a:solidFill>
                <a:srgbClr val="4A86E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A651F39-30C4-4F61-9F0E-29C6F3165BD2}"/>
                    </a:ext>
                  </a:extLst>
                </p:cNvPr>
                <p:cNvSpPr txBox="1"/>
                <p:nvPr/>
              </p:nvSpPr>
              <p:spPr>
                <a:xfrm>
                  <a:off x="5436752" y="2297807"/>
                  <a:ext cx="394496" cy="209070"/>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4A86E8"/>
                                </a:solidFill>
                                <a:latin typeface="Cambria Math" panose="02040503050406030204" pitchFamily="18" charset="0"/>
                              </a:rPr>
                            </m:ctrlPr>
                          </m:sSupPr>
                          <m:e>
                            <m:r>
                              <m:rPr>
                                <m:sty m:val="p"/>
                              </m:rPr>
                              <a:rPr lang="en-US" altLang="ko-KR" sz="2000" i="0" smtClean="0">
                                <a:solidFill>
                                  <a:srgbClr val="4A86E8"/>
                                </a:solidFill>
                                <a:latin typeface="Cambria Math" panose="02040503050406030204" pitchFamily="18" charset="0"/>
                              </a:rPr>
                              <m:t>Y</m:t>
                            </m:r>
                          </m:e>
                          <m:sup>
                            <m:r>
                              <m:rPr>
                                <m:sty m:val="p"/>
                              </m:rPr>
                              <a:rPr lang="en-US" altLang="ko-KR" sz="2000" b="0" i="0" smtClean="0">
                                <a:solidFill>
                                  <a:srgbClr val="4A86E8"/>
                                </a:solidFill>
                                <a:latin typeface="Cambria Math" panose="02040503050406030204" pitchFamily="18" charset="0"/>
                              </a:rPr>
                              <m:t>src</m:t>
                            </m:r>
                          </m:sup>
                        </m:sSup>
                      </m:oMath>
                    </m:oMathPara>
                  </a14:m>
                  <a:endParaRPr lang="ko-KR" altLang="en-US" sz="2000" dirty="0">
                    <a:solidFill>
                      <a:srgbClr val="4A86E8"/>
                    </a:solidFill>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DA651F39-30C4-4F61-9F0E-29C6F3165BD2}"/>
                    </a:ext>
                  </a:extLst>
                </p:cNvPr>
                <p:cNvSpPr txBox="1">
                  <a:spLocks noRot="1" noChangeAspect="1" noMove="1" noResize="1" noEditPoints="1" noAdjustHandles="1" noChangeArrowheads="1" noChangeShapeType="1" noTextEdit="1"/>
                </p:cNvSpPr>
                <p:nvPr/>
              </p:nvSpPr>
              <p:spPr>
                <a:xfrm>
                  <a:off x="5436752" y="2297807"/>
                  <a:ext cx="394496" cy="209070"/>
                </a:xfrm>
                <a:prstGeom prst="rect">
                  <a:avLst/>
                </a:prstGeom>
                <a:blipFill>
                  <a:blip r:embed="rId5"/>
                  <a:stretch>
                    <a:fillRect l="-2105" b="-7843"/>
                  </a:stretch>
                </a:blipFill>
              </p:spPr>
              <p:txBody>
                <a:bodyPr/>
                <a:lstStyle/>
                <a:p>
                  <a:r>
                    <a:rPr lang="ko-KR" altLang="en-US">
                      <a:noFill/>
                    </a:rPr>
                    <a:t> </a:t>
                  </a:r>
                </a:p>
              </p:txBody>
            </p:sp>
          </mc:Fallback>
        </mc:AlternateContent>
        <p:cxnSp>
          <p:nvCxnSpPr>
            <p:cNvPr id="29" name="직선 화살표 연결선 28">
              <a:extLst>
                <a:ext uri="{FF2B5EF4-FFF2-40B4-BE49-F238E27FC236}">
                  <a16:creationId xmlns:a16="http://schemas.microsoft.com/office/drawing/2014/main" id="{99D6BF20-22AE-40DB-95C7-DDB36E56656B}"/>
                </a:ext>
              </a:extLst>
            </p:cNvPr>
            <p:cNvCxnSpPr>
              <a:cxnSpLocks/>
            </p:cNvCxnSpPr>
            <p:nvPr/>
          </p:nvCxnSpPr>
          <p:spPr>
            <a:xfrm>
              <a:off x="6926552" y="2783390"/>
              <a:ext cx="901557"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E2E90C8-DB80-4CE0-B939-2D8CF9B632D7}"/>
                    </a:ext>
                  </a:extLst>
                </p:cNvPr>
                <p:cNvSpPr txBox="1"/>
                <p:nvPr/>
              </p:nvSpPr>
              <p:spPr>
                <a:xfrm>
                  <a:off x="7187365" y="2617283"/>
                  <a:ext cx="454569" cy="23764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chemeClr val="accent1">
                                    <a:lumMod val="75000"/>
                                  </a:schemeClr>
                                </a:solidFill>
                                <a:latin typeface="Cambria Math" panose="02040503050406030204" pitchFamily="18" charset="0"/>
                              </a:rPr>
                            </m:ctrlPr>
                          </m:sSupPr>
                          <m:e>
                            <m:r>
                              <m:rPr>
                                <m:sty m:val="p"/>
                              </m:rPr>
                              <a:rPr lang="en-US" altLang="ko-KR" sz="2000" i="0" smtClean="0">
                                <a:solidFill>
                                  <a:schemeClr val="accent1">
                                    <a:lumMod val="75000"/>
                                  </a:schemeClr>
                                </a:solidFill>
                                <a:latin typeface="Cambria Math" panose="02040503050406030204" pitchFamily="18" charset="0"/>
                              </a:rPr>
                              <m:t>X</m:t>
                            </m:r>
                          </m:e>
                          <m:sup>
                            <m:sSup>
                              <m:sSupPr>
                                <m:ctrlPr>
                                  <a:rPr lang="en-US" altLang="ko-KR" sz="2000" b="0" i="1" smtClean="0">
                                    <a:solidFill>
                                      <a:schemeClr val="accent1">
                                        <a:lumMod val="75000"/>
                                      </a:schemeClr>
                                    </a:solidFill>
                                    <a:latin typeface="Cambria Math" panose="02040503050406030204" pitchFamily="18" charset="0"/>
                                  </a:rPr>
                                </m:ctrlPr>
                              </m:sSupPr>
                              <m:e>
                                <m:r>
                                  <m:rPr>
                                    <m:sty m:val="p"/>
                                  </m:rPr>
                                  <a:rPr lang="en-US" altLang="ko-KR" sz="2000" b="0" i="0" smtClean="0">
                                    <a:solidFill>
                                      <a:schemeClr val="accent1">
                                        <a:lumMod val="75000"/>
                                      </a:schemeClr>
                                    </a:solidFill>
                                    <a:latin typeface="Cambria Math" panose="02040503050406030204" pitchFamily="18" charset="0"/>
                                  </a:rPr>
                                  <m:t>src</m:t>
                                </m:r>
                              </m:e>
                              <m:sup>
                                <m:r>
                                  <a:rPr lang="en-US" altLang="ko-KR" sz="2000" b="0" i="1" smtClean="0">
                                    <a:solidFill>
                                      <a:schemeClr val="accent1">
                                        <a:lumMod val="75000"/>
                                      </a:schemeClr>
                                    </a:solidFill>
                                    <a:latin typeface="Cambria Math" panose="02040503050406030204" pitchFamily="18" charset="0"/>
                                  </a:rPr>
                                  <m:t>′</m:t>
                                </m:r>
                              </m:sup>
                            </m:sSup>
                          </m:sup>
                        </m:sSup>
                      </m:oMath>
                    </m:oMathPara>
                  </a14:m>
                  <a:endParaRPr lang="ko-KR" altLang="en-US" sz="2000" dirty="0">
                    <a:solidFill>
                      <a:schemeClr val="accent1">
                        <a:lumMod val="75000"/>
                      </a:schemeClr>
                    </a:solidFill>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0E2E90C8-DB80-4CE0-B939-2D8CF9B632D7}"/>
                    </a:ext>
                  </a:extLst>
                </p:cNvPr>
                <p:cNvSpPr txBox="1">
                  <a:spLocks noRot="1" noChangeAspect="1" noMove="1" noResize="1" noEditPoints="1" noAdjustHandles="1" noChangeArrowheads="1" noChangeShapeType="1" noTextEdit="1"/>
                </p:cNvSpPr>
                <p:nvPr/>
              </p:nvSpPr>
              <p:spPr>
                <a:xfrm>
                  <a:off x="7187365" y="2617283"/>
                  <a:ext cx="454569" cy="237642"/>
                </a:xfrm>
                <a:prstGeom prst="rect">
                  <a:avLst/>
                </a:prstGeom>
                <a:blipFill>
                  <a:blip r:embed="rId6"/>
                  <a:stretch>
                    <a:fillRect l="-1818" b="-6897"/>
                  </a:stretch>
                </a:blipFill>
              </p:spPr>
              <p:txBody>
                <a:bodyPr/>
                <a:lstStyle/>
                <a:p>
                  <a:r>
                    <a:rPr lang="ko-KR" altLang="en-US">
                      <a:noFill/>
                    </a:rPr>
                    <a:t> </a:t>
                  </a:r>
                </a:p>
              </p:txBody>
            </p:sp>
          </mc:Fallback>
        </mc:AlternateContent>
        <p:grpSp>
          <p:nvGrpSpPr>
            <p:cNvPr id="32" name="그룹 31">
              <a:extLst>
                <a:ext uri="{FF2B5EF4-FFF2-40B4-BE49-F238E27FC236}">
                  <a16:creationId xmlns:a16="http://schemas.microsoft.com/office/drawing/2014/main" id="{4E9FC23A-7751-41F6-B4C8-86F9ADD09EFB}"/>
                </a:ext>
              </a:extLst>
            </p:cNvPr>
            <p:cNvGrpSpPr/>
            <p:nvPr/>
          </p:nvGrpSpPr>
          <p:grpSpPr>
            <a:xfrm>
              <a:off x="5937490" y="3939747"/>
              <a:ext cx="1529563" cy="1423156"/>
              <a:chOff x="844289" y="2353815"/>
              <a:chExt cx="1183795" cy="1019128"/>
            </a:xfrm>
          </p:grpSpPr>
          <p:sp>
            <p:nvSpPr>
              <p:cNvPr id="212" name="직사각형 211">
                <a:extLst>
                  <a:ext uri="{FF2B5EF4-FFF2-40B4-BE49-F238E27FC236}">
                    <a16:creationId xmlns:a16="http://schemas.microsoft.com/office/drawing/2014/main" id="{4C236D23-4618-4F35-8CD9-63B18F57C278}"/>
                  </a:ext>
                </a:extLst>
              </p:cNvPr>
              <p:cNvSpPr/>
              <p:nvPr/>
            </p:nvSpPr>
            <p:spPr>
              <a:xfrm>
                <a:off x="870152" y="2874465"/>
                <a:ext cx="474522" cy="1624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213" name="직사각형 212">
                <a:extLst>
                  <a:ext uri="{FF2B5EF4-FFF2-40B4-BE49-F238E27FC236}">
                    <a16:creationId xmlns:a16="http://schemas.microsoft.com/office/drawing/2014/main" id="{88574891-F34F-4727-827C-49DABAECD743}"/>
                  </a:ext>
                </a:extLst>
              </p:cNvPr>
              <p:cNvSpPr/>
              <p:nvPr/>
            </p:nvSpPr>
            <p:spPr>
              <a:xfrm>
                <a:off x="867405" y="2496646"/>
                <a:ext cx="474522" cy="188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214" name="직사각형 213">
                <a:extLst>
                  <a:ext uri="{FF2B5EF4-FFF2-40B4-BE49-F238E27FC236}">
                    <a16:creationId xmlns:a16="http://schemas.microsoft.com/office/drawing/2014/main" id="{9213F590-21C2-48AB-97C6-A3F3136B3AAE}"/>
                  </a:ext>
                </a:extLst>
              </p:cNvPr>
              <p:cNvSpPr/>
              <p:nvPr/>
            </p:nvSpPr>
            <p:spPr>
              <a:xfrm>
                <a:off x="1414663" y="2499218"/>
                <a:ext cx="464994" cy="1935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215" name="직사각형 214">
                <a:extLst>
                  <a:ext uri="{FF2B5EF4-FFF2-40B4-BE49-F238E27FC236}">
                    <a16:creationId xmlns:a16="http://schemas.microsoft.com/office/drawing/2014/main" id="{20F212FD-9B64-42EE-B8DB-69C52EF96E3D}"/>
                  </a:ext>
                </a:extLst>
              </p:cNvPr>
              <p:cNvSpPr/>
              <p:nvPr/>
            </p:nvSpPr>
            <p:spPr>
              <a:xfrm>
                <a:off x="1414663" y="2874465"/>
                <a:ext cx="466780" cy="172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cxnSp>
            <p:nvCxnSpPr>
              <p:cNvPr id="216" name="직선 연결선 215">
                <a:extLst>
                  <a:ext uri="{FF2B5EF4-FFF2-40B4-BE49-F238E27FC236}">
                    <a16:creationId xmlns:a16="http://schemas.microsoft.com/office/drawing/2014/main" id="{2CABC7F2-A73F-4044-9E21-CD6D659A5885}"/>
                  </a:ext>
                </a:extLst>
              </p:cNvPr>
              <p:cNvCxnSpPr>
                <a:cxnSpLocks/>
              </p:cNvCxnSpPr>
              <p:nvPr/>
            </p:nvCxnSpPr>
            <p:spPr>
              <a:xfrm>
                <a:off x="1414955" y="2585409"/>
                <a:ext cx="456006" cy="23088"/>
              </a:xfrm>
              <a:prstGeom prst="line">
                <a:avLst/>
              </a:pr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sp>
            <p:nvSpPr>
              <p:cNvPr id="217" name="자유형: 도형 216">
                <a:extLst>
                  <a:ext uri="{FF2B5EF4-FFF2-40B4-BE49-F238E27FC236}">
                    <a16:creationId xmlns:a16="http://schemas.microsoft.com/office/drawing/2014/main" id="{66BFFF6C-01A0-447D-A987-84B15A5915E1}"/>
                  </a:ext>
                </a:extLst>
              </p:cNvPr>
              <p:cNvSpPr/>
              <p:nvPr/>
            </p:nvSpPr>
            <p:spPr>
              <a:xfrm flipH="1">
                <a:off x="1414997" y="2908223"/>
                <a:ext cx="459756" cy="106040"/>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grpSp>
            <p:nvGrpSpPr>
              <p:cNvPr id="218" name="그룹 217">
                <a:extLst>
                  <a:ext uri="{FF2B5EF4-FFF2-40B4-BE49-F238E27FC236}">
                    <a16:creationId xmlns:a16="http://schemas.microsoft.com/office/drawing/2014/main" id="{C918A97B-C5F6-4C50-95F1-50269A08022F}"/>
                  </a:ext>
                </a:extLst>
              </p:cNvPr>
              <p:cNvGrpSpPr/>
              <p:nvPr/>
            </p:nvGrpSpPr>
            <p:grpSpPr>
              <a:xfrm flipH="1">
                <a:off x="1399327" y="3218461"/>
                <a:ext cx="471894" cy="150678"/>
                <a:chOff x="8190372" y="1795094"/>
                <a:chExt cx="653310" cy="444134"/>
              </a:xfrm>
            </p:grpSpPr>
            <p:cxnSp>
              <p:nvCxnSpPr>
                <p:cNvPr id="232" name="직선 연결선 231">
                  <a:extLst>
                    <a:ext uri="{FF2B5EF4-FFF2-40B4-BE49-F238E27FC236}">
                      <a16:creationId xmlns:a16="http://schemas.microsoft.com/office/drawing/2014/main" id="{EACA0E29-90BB-491E-B52B-090DAFD281B6}"/>
                    </a:ext>
                  </a:extLst>
                </p:cNvPr>
                <p:cNvCxnSpPr>
                  <a:cxnSpLocks/>
                </p:cNvCxnSpPr>
                <p:nvPr/>
              </p:nvCxnSpPr>
              <p:spPr>
                <a:xfrm flipH="1">
                  <a:off x="8242301" y="1976752"/>
                  <a:ext cx="0" cy="236625"/>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3" name="직선 연결선 232">
                  <a:extLst>
                    <a:ext uri="{FF2B5EF4-FFF2-40B4-BE49-F238E27FC236}">
                      <a16:creationId xmlns:a16="http://schemas.microsoft.com/office/drawing/2014/main" id="{3533C15D-590D-4A2F-84F2-2E47C71A8A61}"/>
                    </a:ext>
                  </a:extLst>
                </p:cNvPr>
                <p:cNvCxnSpPr>
                  <a:cxnSpLocks/>
                </p:cNvCxnSpPr>
                <p:nvPr/>
              </p:nvCxnSpPr>
              <p:spPr>
                <a:xfrm>
                  <a:off x="8190372" y="2229363"/>
                  <a:ext cx="653310" cy="9865"/>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4" name="직선 연결선 233">
                  <a:extLst>
                    <a:ext uri="{FF2B5EF4-FFF2-40B4-BE49-F238E27FC236}">
                      <a16:creationId xmlns:a16="http://schemas.microsoft.com/office/drawing/2014/main" id="{F11C9D41-A671-4510-B12D-9A7393D8EEB5}"/>
                    </a:ext>
                  </a:extLst>
                </p:cNvPr>
                <p:cNvCxnSpPr>
                  <a:cxnSpLocks/>
                </p:cNvCxnSpPr>
                <p:nvPr/>
              </p:nvCxnSpPr>
              <p:spPr>
                <a:xfrm>
                  <a:off x="8839740" y="1838503"/>
                  <a:ext cx="0" cy="400208"/>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직선 연결선 234">
                  <a:extLst>
                    <a:ext uri="{FF2B5EF4-FFF2-40B4-BE49-F238E27FC236}">
                      <a16:creationId xmlns:a16="http://schemas.microsoft.com/office/drawing/2014/main" id="{96D806A5-7FF3-4E50-8E0B-9DB9130EE236}"/>
                    </a:ext>
                  </a:extLst>
                </p:cNvPr>
                <p:cNvCxnSpPr>
                  <a:cxnSpLocks/>
                </p:cNvCxnSpPr>
                <p:nvPr/>
              </p:nvCxnSpPr>
              <p:spPr>
                <a:xfrm>
                  <a:off x="8750453" y="2009386"/>
                  <a:ext cx="0" cy="20783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6" name="직선 연결선 235">
                  <a:extLst>
                    <a:ext uri="{FF2B5EF4-FFF2-40B4-BE49-F238E27FC236}">
                      <a16:creationId xmlns:a16="http://schemas.microsoft.com/office/drawing/2014/main" id="{02BB91C6-3FC0-40F0-B18F-24A5CA65D1E1}"/>
                    </a:ext>
                  </a:extLst>
                </p:cNvPr>
                <p:cNvCxnSpPr>
                  <a:cxnSpLocks/>
                </p:cNvCxnSpPr>
                <p:nvPr/>
              </p:nvCxnSpPr>
              <p:spPr>
                <a:xfrm>
                  <a:off x="8620855" y="1795094"/>
                  <a:ext cx="0" cy="40501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7" name="직선 연결선 236">
                  <a:extLst>
                    <a:ext uri="{FF2B5EF4-FFF2-40B4-BE49-F238E27FC236}">
                      <a16:creationId xmlns:a16="http://schemas.microsoft.com/office/drawing/2014/main" id="{DE4BC352-43A9-4F76-A178-4D018CBACC4F}"/>
                    </a:ext>
                  </a:extLst>
                </p:cNvPr>
                <p:cNvCxnSpPr>
                  <a:cxnSpLocks/>
                </p:cNvCxnSpPr>
                <p:nvPr/>
              </p:nvCxnSpPr>
              <p:spPr>
                <a:xfrm>
                  <a:off x="8487143" y="2069186"/>
                  <a:ext cx="0" cy="130919"/>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8" name="직선 연결선 237">
                  <a:extLst>
                    <a:ext uri="{FF2B5EF4-FFF2-40B4-BE49-F238E27FC236}">
                      <a16:creationId xmlns:a16="http://schemas.microsoft.com/office/drawing/2014/main" id="{7CE5EC03-D507-4695-BF05-A5AB24393929}"/>
                    </a:ext>
                  </a:extLst>
                </p:cNvPr>
                <p:cNvCxnSpPr>
                  <a:cxnSpLocks/>
                </p:cNvCxnSpPr>
                <p:nvPr/>
              </p:nvCxnSpPr>
              <p:spPr>
                <a:xfrm flipH="1">
                  <a:off x="8368064" y="2069186"/>
                  <a:ext cx="0" cy="138646"/>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19" name="직선 연결선 218">
                <a:extLst>
                  <a:ext uri="{FF2B5EF4-FFF2-40B4-BE49-F238E27FC236}">
                    <a16:creationId xmlns:a16="http://schemas.microsoft.com/office/drawing/2014/main" id="{5F0408A2-E533-494E-86F0-C3F654A61389}"/>
                  </a:ext>
                </a:extLst>
              </p:cNvPr>
              <p:cNvCxnSpPr>
                <a:cxnSpLocks/>
                <a:endCxn id="213" idx="3"/>
              </p:cNvCxnSpPr>
              <p:nvPr/>
            </p:nvCxnSpPr>
            <p:spPr>
              <a:xfrm flipV="1">
                <a:off x="858641" y="2590878"/>
                <a:ext cx="483286" cy="39218"/>
              </a:xfrm>
              <a:prstGeom prst="line">
                <a:avLst/>
              </a:pr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sp>
            <p:nvSpPr>
              <p:cNvPr id="220" name="자유형: 도형 219">
                <a:extLst>
                  <a:ext uri="{FF2B5EF4-FFF2-40B4-BE49-F238E27FC236}">
                    <a16:creationId xmlns:a16="http://schemas.microsoft.com/office/drawing/2014/main" id="{26432C53-D841-484B-AF06-A7ADB348B817}"/>
                  </a:ext>
                </a:extLst>
              </p:cNvPr>
              <p:cNvSpPr/>
              <p:nvPr/>
            </p:nvSpPr>
            <p:spPr>
              <a:xfrm>
                <a:off x="873381" y="2908222"/>
                <a:ext cx="465874" cy="109125"/>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grpSp>
            <p:nvGrpSpPr>
              <p:cNvPr id="221" name="그룹 220">
                <a:extLst>
                  <a:ext uri="{FF2B5EF4-FFF2-40B4-BE49-F238E27FC236}">
                    <a16:creationId xmlns:a16="http://schemas.microsoft.com/office/drawing/2014/main" id="{0501E676-00EC-4172-ACC1-3D8E0065BBB0}"/>
                  </a:ext>
                </a:extLst>
              </p:cNvPr>
              <p:cNvGrpSpPr/>
              <p:nvPr/>
            </p:nvGrpSpPr>
            <p:grpSpPr>
              <a:xfrm>
                <a:off x="844289" y="3213003"/>
                <a:ext cx="482286" cy="159940"/>
                <a:chOff x="8224648" y="1795094"/>
                <a:chExt cx="654344" cy="448325"/>
              </a:xfrm>
            </p:grpSpPr>
            <p:cxnSp>
              <p:nvCxnSpPr>
                <p:cNvPr id="225" name="직선 연결선 224">
                  <a:extLst>
                    <a:ext uri="{FF2B5EF4-FFF2-40B4-BE49-F238E27FC236}">
                      <a16:creationId xmlns:a16="http://schemas.microsoft.com/office/drawing/2014/main" id="{3290F118-ACA2-4526-80B5-251244AB999D}"/>
                    </a:ext>
                  </a:extLst>
                </p:cNvPr>
                <p:cNvCxnSpPr>
                  <a:cxnSpLocks/>
                </p:cNvCxnSpPr>
                <p:nvPr/>
              </p:nvCxnSpPr>
              <p:spPr>
                <a:xfrm>
                  <a:off x="8242301" y="2005327"/>
                  <a:ext cx="0" cy="208049"/>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26" name="직선 연결선 225">
                  <a:extLst>
                    <a:ext uri="{FF2B5EF4-FFF2-40B4-BE49-F238E27FC236}">
                      <a16:creationId xmlns:a16="http://schemas.microsoft.com/office/drawing/2014/main" id="{AC143A3C-AB98-4F69-8E55-E6FEAE247E65}"/>
                    </a:ext>
                  </a:extLst>
                </p:cNvPr>
                <p:cNvCxnSpPr>
                  <a:cxnSpLocks/>
                </p:cNvCxnSpPr>
                <p:nvPr/>
              </p:nvCxnSpPr>
              <p:spPr>
                <a:xfrm>
                  <a:off x="8224648" y="2221047"/>
                  <a:ext cx="654344" cy="2107"/>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직선 연결선 226">
                  <a:extLst>
                    <a:ext uri="{FF2B5EF4-FFF2-40B4-BE49-F238E27FC236}">
                      <a16:creationId xmlns:a16="http://schemas.microsoft.com/office/drawing/2014/main" id="{3F263444-7E11-44EA-97AD-0B5DC9A7172B}"/>
                    </a:ext>
                  </a:extLst>
                </p:cNvPr>
                <p:cNvCxnSpPr>
                  <a:cxnSpLocks/>
                </p:cNvCxnSpPr>
                <p:nvPr/>
              </p:nvCxnSpPr>
              <p:spPr>
                <a:xfrm>
                  <a:off x="8843214" y="1843209"/>
                  <a:ext cx="0" cy="400210"/>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직선 연결선 227">
                  <a:extLst>
                    <a:ext uri="{FF2B5EF4-FFF2-40B4-BE49-F238E27FC236}">
                      <a16:creationId xmlns:a16="http://schemas.microsoft.com/office/drawing/2014/main" id="{6961A3A0-111A-4BFD-A4E1-E89C9674A6DC}"/>
                    </a:ext>
                  </a:extLst>
                </p:cNvPr>
                <p:cNvCxnSpPr>
                  <a:cxnSpLocks/>
                </p:cNvCxnSpPr>
                <p:nvPr/>
              </p:nvCxnSpPr>
              <p:spPr>
                <a:xfrm>
                  <a:off x="8750453" y="2009386"/>
                  <a:ext cx="0" cy="20783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직선 연결선 228">
                  <a:extLst>
                    <a:ext uri="{FF2B5EF4-FFF2-40B4-BE49-F238E27FC236}">
                      <a16:creationId xmlns:a16="http://schemas.microsoft.com/office/drawing/2014/main" id="{AD4C593B-2C1B-45B1-87CC-4C6C6A844C29}"/>
                    </a:ext>
                  </a:extLst>
                </p:cNvPr>
                <p:cNvCxnSpPr>
                  <a:cxnSpLocks/>
                </p:cNvCxnSpPr>
                <p:nvPr/>
              </p:nvCxnSpPr>
              <p:spPr>
                <a:xfrm>
                  <a:off x="8620855" y="1795094"/>
                  <a:ext cx="0" cy="40501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직선 연결선 229">
                  <a:extLst>
                    <a:ext uri="{FF2B5EF4-FFF2-40B4-BE49-F238E27FC236}">
                      <a16:creationId xmlns:a16="http://schemas.microsoft.com/office/drawing/2014/main" id="{D8AA910E-CD67-4454-8DB2-9FECE9B424DA}"/>
                    </a:ext>
                  </a:extLst>
                </p:cNvPr>
                <p:cNvCxnSpPr>
                  <a:cxnSpLocks/>
                </p:cNvCxnSpPr>
                <p:nvPr/>
              </p:nvCxnSpPr>
              <p:spPr>
                <a:xfrm>
                  <a:off x="8487143" y="2069186"/>
                  <a:ext cx="0" cy="130919"/>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231" name="직선 연결선 230">
                  <a:extLst>
                    <a:ext uri="{FF2B5EF4-FFF2-40B4-BE49-F238E27FC236}">
                      <a16:creationId xmlns:a16="http://schemas.microsoft.com/office/drawing/2014/main" id="{DE53576D-1868-408F-83D9-A772499ED1C3}"/>
                    </a:ext>
                  </a:extLst>
                </p:cNvPr>
                <p:cNvCxnSpPr>
                  <a:cxnSpLocks/>
                </p:cNvCxnSpPr>
                <p:nvPr/>
              </p:nvCxnSpPr>
              <p:spPr>
                <a:xfrm>
                  <a:off x="8368066" y="1807623"/>
                  <a:ext cx="0" cy="400208"/>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2" name="TextBox 221">
                <a:extLst>
                  <a:ext uri="{FF2B5EF4-FFF2-40B4-BE49-F238E27FC236}">
                    <a16:creationId xmlns:a16="http://schemas.microsoft.com/office/drawing/2014/main" id="{41309C93-40FF-4D36-B005-B09B239A005E}"/>
                  </a:ext>
                </a:extLst>
              </p:cNvPr>
              <p:cNvSpPr txBox="1"/>
              <p:nvPr/>
            </p:nvSpPr>
            <p:spPr>
              <a:xfrm>
                <a:off x="877305" y="2353815"/>
                <a:ext cx="1040368" cy="134744"/>
              </a:xfrm>
              <a:prstGeom prst="rect">
                <a:avLst/>
              </a:prstGeom>
              <a:noFill/>
            </p:spPr>
            <p:txBody>
              <a:bodyPr wrap="square" lIns="0" tIns="0" rIns="0" bIns="0" rtlCol="0">
                <a:spAutoFit/>
              </a:bodyPr>
              <a:lstStyle/>
              <a:p>
                <a:r>
                  <a:rPr lang="en-US" altLang="ko-KR" sz="1800" b="1" dirty="0">
                    <a:latin typeface="Times New Roman" panose="02020603050405020304" pitchFamily="18" charset="0"/>
                    <a:cs typeface="Times New Roman" panose="02020603050405020304" pitchFamily="18" charset="0"/>
                  </a:rPr>
                  <a:t>Tr</a:t>
                </a:r>
                <a:r>
                  <a:rPr lang="en-US" altLang="ko-KR" sz="1800" dirty="0">
                    <a:latin typeface="Times New Roman" panose="02020603050405020304" pitchFamily="18" charset="0"/>
                    <a:cs typeface="Times New Roman" panose="02020603050405020304" pitchFamily="18" charset="0"/>
                  </a:rPr>
                  <a:t>end</a:t>
                </a:r>
                <a:endParaRPr lang="ko-KR" altLang="en-US" sz="2400" dirty="0">
                  <a:latin typeface="Times New Roman" panose="02020603050405020304" pitchFamily="18" charset="0"/>
                  <a:cs typeface="Times New Roman" panose="02020603050405020304" pitchFamily="18" charset="0"/>
                </a:endParaRPr>
              </a:p>
            </p:txBody>
          </p:sp>
          <p:sp>
            <p:nvSpPr>
              <p:cNvPr id="223" name="TextBox 222">
                <a:extLst>
                  <a:ext uri="{FF2B5EF4-FFF2-40B4-BE49-F238E27FC236}">
                    <a16:creationId xmlns:a16="http://schemas.microsoft.com/office/drawing/2014/main" id="{DA7891F3-C04C-408D-A735-35674AD4317A}"/>
                  </a:ext>
                </a:extLst>
              </p:cNvPr>
              <p:cNvSpPr txBox="1"/>
              <p:nvPr/>
            </p:nvSpPr>
            <p:spPr>
              <a:xfrm>
                <a:off x="861373" y="2735187"/>
                <a:ext cx="1166711" cy="134744"/>
              </a:xfrm>
              <a:prstGeom prst="rect">
                <a:avLst/>
              </a:prstGeom>
              <a:noFill/>
            </p:spPr>
            <p:txBody>
              <a:bodyPr wrap="square" lIns="0" tIns="0" rIns="0" bIns="0" rtlCol="0">
                <a:spAutoFit/>
              </a:bodyPr>
              <a:lstStyle/>
              <a:p>
                <a:r>
                  <a:rPr lang="en-US" altLang="ko-KR" sz="1800" b="1" dirty="0">
                    <a:latin typeface="Times New Roman" panose="02020603050405020304" pitchFamily="18" charset="0"/>
                    <a:cs typeface="Times New Roman" panose="02020603050405020304" pitchFamily="18" charset="0"/>
                  </a:rPr>
                  <a:t>De</a:t>
                </a:r>
                <a:r>
                  <a:rPr lang="en-US" altLang="ko-KR" sz="1800" dirty="0">
                    <a:latin typeface="Times New Roman" panose="02020603050405020304" pitchFamily="18" charset="0"/>
                    <a:cs typeface="Times New Roman" panose="02020603050405020304" pitchFamily="18" charset="0"/>
                  </a:rPr>
                  <a:t>trend</a:t>
                </a:r>
                <a:endParaRPr lang="ko-KR" altLang="en-US" sz="1800" dirty="0">
                  <a:latin typeface="Times New Roman" panose="02020603050405020304" pitchFamily="18" charset="0"/>
                  <a:cs typeface="Times New Roman" panose="02020603050405020304" pitchFamily="18" charset="0"/>
                </a:endParaRPr>
              </a:p>
            </p:txBody>
          </p:sp>
          <p:sp>
            <p:nvSpPr>
              <p:cNvPr id="224" name="TextBox 223">
                <a:extLst>
                  <a:ext uri="{FF2B5EF4-FFF2-40B4-BE49-F238E27FC236}">
                    <a16:creationId xmlns:a16="http://schemas.microsoft.com/office/drawing/2014/main" id="{5C413A34-04EF-48C6-842E-3BAEE144113A}"/>
                  </a:ext>
                </a:extLst>
              </p:cNvPr>
              <p:cNvSpPr txBox="1"/>
              <p:nvPr/>
            </p:nvSpPr>
            <p:spPr>
              <a:xfrm>
                <a:off x="852231" y="3068449"/>
                <a:ext cx="1040368" cy="149716"/>
              </a:xfrm>
              <a:prstGeom prst="rect">
                <a:avLst/>
              </a:prstGeom>
              <a:noFill/>
            </p:spPr>
            <p:txBody>
              <a:bodyPr wrap="square" lIns="0" tIns="0" rIns="0" bIns="0" rtlCol="0">
                <a:spAutoFit/>
              </a:bodyPr>
              <a:lstStyle/>
              <a:p>
                <a:r>
                  <a:rPr lang="en-US" altLang="ko-KR" sz="1800" b="1" dirty="0">
                    <a:latin typeface="Times New Roman" panose="02020603050405020304" pitchFamily="18" charset="0"/>
                    <a:cs typeface="Times New Roman" panose="02020603050405020304" pitchFamily="18" charset="0"/>
                  </a:rPr>
                  <a:t>Fre</a:t>
                </a:r>
                <a:r>
                  <a:rPr lang="en-US" altLang="ko-KR" sz="1800" dirty="0">
                    <a:latin typeface="Times New Roman" panose="02020603050405020304" pitchFamily="18" charset="0"/>
                    <a:cs typeface="Times New Roman" panose="02020603050405020304" pitchFamily="18" charset="0"/>
                  </a:rPr>
                  <a:t>quency</a:t>
                </a:r>
                <a:r>
                  <a:rPr lang="en-US" altLang="ko-KR" sz="2000" dirty="0">
                    <a:latin typeface="Times New Roman" panose="02020603050405020304" pitchFamily="18" charset="0"/>
                    <a:cs typeface="Times New Roman" panose="02020603050405020304" pitchFamily="18" charset="0"/>
                  </a:rPr>
                  <a:t> </a:t>
                </a:r>
                <a:endParaRPr lang="ko-KR" altLang="en-US" sz="2000" dirty="0">
                  <a:latin typeface="Times New Roman" panose="02020603050405020304" pitchFamily="18" charset="0"/>
                  <a:cs typeface="Times New Roman" panose="02020603050405020304" pitchFamily="18" charset="0"/>
                </a:endParaRPr>
              </a:p>
            </p:txBody>
          </p:sp>
        </p:grpSp>
        <p:sp>
          <p:nvSpPr>
            <p:cNvPr id="36" name="화살표: 오른쪽 35">
              <a:extLst>
                <a:ext uri="{FF2B5EF4-FFF2-40B4-BE49-F238E27FC236}">
                  <a16:creationId xmlns:a16="http://schemas.microsoft.com/office/drawing/2014/main" id="{96CB1152-C2A6-460B-9723-07E385C3723C}"/>
                </a:ext>
              </a:extLst>
            </p:cNvPr>
            <p:cNvSpPr/>
            <p:nvPr/>
          </p:nvSpPr>
          <p:spPr>
            <a:xfrm>
              <a:off x="7363806" y="4153939"/>
              <a:ext cx="217909" cy="202305"/>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37" name="화살표: 오른쪽 36">
              <a:extLst>
                <a:ext uri="{FF2B5EF4-FFF2-40B4-BE49-F238E27FC236}">
                  <a16:creationId xmlns:a16="http://schemas.microsoft.com/office/drawing/2014/main" id="{BBBF5699-968E-4893-A85C-4D5C4A512FBC}"/>
                </a:ext>
              </a:extLst>
            </p:cNvPr>
            <p:cNvSpPr/>
            <p:nvPr/>
          </p:nvSpPr>
          <p:spPr>
            <a:xfrm>
              <a:off x="7376362" y="4660126"/>
              <a:ext cx="217909" cy="202305"/>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38" name="화살표: 오른쪽 37">
              <a:extLst>
                <a:ext uri="{FF2B5EF4-FFF2-40B4-BE49-F238E27FC236}">
                  <a16:creationId xmlns:a16="http://schemas.microsoft.com/office/drawing/2014/main" id="{A37A052E-6510-47D4-83D5-24A48535C9EB}"/>
                </a:ext>
              </a:extLst>
            </p:cNvPr>
            <p:cNvSpPr/>
            <p:nvPr/>
          </p:nvSpPr>
          <p:spPr>
            <a:xfrm>
              <a:off x="7361663" y="5097974"/>
              <a:ext cx="217909" cy="202305"/>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grpSp>
          <p:nvGrpSpPr>
            <p:cNvPr id="39" name="그룹 38">
              <a:extLst>
                <a:ext uri="{FF2B5EF4-FFF2-40B4-BE49-F238E27FC236}">
                  <a16:creationId xmlns:a16="http://schemas.microsoft.com/office/drawing/2014/main" id="{DB3D3ECA-2763-48EE-8826-B4E0FAF88343}"/>
                </a:ext>
              </a:extLst>
            </p:cNvPr>
            <p:cNvGrpSpPr/>
            <p:nvPr/>
          </p:nvGrpSpPr>
          <p:grpSpPr>
            <a:xfrm>
              <a:off x="7764208" y="4157880"/>
              <a:ext cx="799238" cy="1052061"/>
              <a:chOff x="1661605" y="3713390"/>
              <a:chExt cx="447918" cy="589608"/>
            </a:xfrm>
          </p:grpSpPr>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49910E83-FB4A-48F9-9BBC-52BBEE6B38F1}"/>
                      </a:ext>
                    </a:extLst>
                  </p:cNvPr>
                  <p:cNvSpPr txBox="1"/>
                  <p:nvPr/>
                </p:nvSpPr>
                <p:spPr>
                  <a:xfrm>
                    <a:off x="1679987" y="3713390"/>
                    <a:ext cx="308684" cy="121026"/>
                  </a:xfrm>
                  <a:prstGeom prst="rect">
                    <a:avLst/>
                  </a:prstGeom>
                  <a:noFill/>
                </p:spPr>
                <p:txBody>
                  <a:bodyPr wrap="square" lIns="0" tIns="0" rIns="0" bIns="0" rtlCol="0">
                    <a:spAutoFit/>
                  </a:bodyPr>
                  <a:lstStyle/>
                  <a:p>
                    <a14:m>
                      <m:oMath xmlns:m="http://schemas.openxmlformats.org/officeDocument/2006/math">
                        <m:sSubSup>
                          <m:sSubSupPr>
                            <m:ctrlPr>
                              <a:rPr lang="en-US" altLang="ko-KR" sz="2000" b="1" i="1" smtClean="0">
                                <a:solidFill>
                                  <a:schemeClr val="tx1"/>
                                </a:solidFill>
                                <a:latin typeface="Cambria Math" panose="02040503050406030204" pitchFamily="18" charset="0"/>
                              </a:rPr>
                            </m:ctrlPr>
                          </m:sSubSupPr>
                          <m:e>
                            <m:r>
                              <a:rPr lang="en-US" altLang="ko-KR" sz="2000" b="1" i="0" smtClean="0">
                                <a:solidFill>
                                  <a:schemeClr val="tx1"/>
                                </a:solidFill>
                                <a:latin typeface="Cambria Math" panose="02040503050406030204" pitchFamily="18" charset="0"/>
                              </a:rPr>
                              <m:t>𝐜</m:t>
                            </m:r>
                          </m:e>
                          <m:sub>
                            <m:r>
                              <a:rPr lang="en-US" altLang="ko-KR" sz="2000" b="1" i="0" smtClean="0">
                                <a:solidFill>
                                  <a:schemeClr val="tx1"/>
                                </a:solidFill>
                                <a:latin typeface="Cambria Math" panose="02040503050406030204" pitchFamily="18" charset="0"/>
                              </a:rPr>
                              <m:t>𝟎</m:t>
                            </m:r>
                          </m:sub>
                          <m:sup>
                            <m:r>
                              <a:rPr lang="en-US" altLang="ko-KR" sz="2000" b="1" i="1" smtClean="0">
                                <a:solidFill>
                                  <a:schemeClr val="tx1"/>
                                </a:solidFill>
                                <a:latin typeface="Cambria Math" panose="02040503050406030204" pitchFamily="18" charset="0"/>
                              </a:rPr>
                              <m:t>𝒕𝒓</m:t>
                            </m:r>
                          </m:sup>
                        </m:sSubSup>
                      </m:oMath>
                    </a14:m>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06" name="TextBox 205">
                    <a:extLst>
                      <a:ext uri="{FF2B5EF4-FFF2-40B4-BE49-F238E27FC236}">
                        <a16:creationId xmlns:a16="http://schemas.microsoft.com/office/drawing/2014/main" id="{49910E83-FB4A-48F9-9BBC-52BBEE6B38F1}"/>
                      </a:ext>
                    </a:extLst>
                  </p:cNvPr>
                  <p:cNvSpPr txBox="1">
                    <a:spLocks noRot="1" noChangeAspect="1" noMove="1" noResize="1" noEditPoints="1" noAdjustHandles="1" noChangeArrowheads="1" noChangeShapeType="1" noTextEdit="1"/>
                  </p:cNvSpPr>
                  <p:nvPr/>
                </p:nvSpPr>
                <p:spPr>
                  <a:xfrm>
                    <a:off x="1679987" y="3713390"/>
                    <a:ext cx="308684" cy="121026"/>
                  </a:xfrm>
                  <a:prstGeom prst="rect">
                    <a:avLst/>
                  </a:prstGeom>
                  <a:blipFill>
                    <a:blip r:embed="rId7"/>
                    <a:stretch>
                      <a:fillRect l="-8271" t="-23077" b="-4807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28A65EF4-6A99-4AE1-B8DE-2AD44AB0B218}"/>
                      </a:ext>
                    </a:extLst>
                  </p:cNvPr>
                  <p:cNvSpPr txBox="1"/>
                  <p:nvPr/>
                </p:nvSpPr>
                <p:spPr>
                  <a:xfrm>
                    <a:off x="1661605" y="3937384"/>
                    <a:ext cx="308684" cy="127641"/>
                  </a:xfrm>
                  <a:prstGeom prst="rect">
                    <a:avLst/>
                  </a:prstGeom>
                  <a:noFill/>
                </p:spPr>
                <p:txBody>
                  <a:bodyPr wrap="square" lIns="0" tIns="0" rIns="0" bIns="0" rtlCol="0">
                    <a:spAutoFit/>
                  </a:bodyPr>
                  <a:lstStyle/>
                  <a:p>
                    <a14:m>
                      <m:oMath xmlns:m="http://schemas.openxmlformats.org/officeDocument/2006/math">
                        <m:sSubSup>
                          <m:sSubSupPr>
                            <m:ctrlPr>
                              <a:rPr lang="en-US" altLang="ko-KR" sz="2000" b="1" i="1" smtClean="0">
                                <a:solidFill>
                                  <a:schemeClr val="tx1"/>
                                </a:solidFill>
                                <a:latin typeface="Cambria Math" panose="02040503050406030204" pitchFamily="18" charset="0"/>
                              </a:rPr>
                            </m:ctrlPr>
                          </m:sSubSupPr>
                          <m:e>
                            <m:r>
                              <a:rPr lang="en-US" altLang="ko-KR" sz="2000" b="1" i="0" smtClean="0">
                                <a:solidFill>
                                  <a:schemeClr val="tx1"/>
                                </a:solidFill>
                                <a:latin typeface="Cambria Math" panose="02040503050406030204" pitchFamily="18" charset="0"/>
                              </a:rPr>
                              <m:t>𝐜</m:t>
                            </m:r>
                          </m:e>
                          <m:sub>
                            <m:r>
                              <a:rPr lang="en-US" altLang="ko-KR" sz="2000" b="1" i="0" smtClean="0">
                                <a:solidFill>
                                  <a:schemeClr val="tx1"/>
                                </a:solidFill>
                                <a:latin typeface="Cambria Math" panose="02040503050406030204" pitchFamily="18" charset="0"/>
                              </a:rPr>
                              <m:t>𝟎</m:t>
                            </m:r>
                          </m:sub>
                          <m:sup>
                            <m:r>
                              <a:rPr lang="en-US" altLang="ko-KR" sz="2000" b="1" i="1">
                                <a:latin typeface="Cambria Math" panose="02040503050406030204" pitchFamily="18" charset="0"/>
                              </a:rPr>
                              <m:t>𝒅𝒆</m:t>
                            </m:r>
                          </m:sup>
                        </m:sSubSup>
                      </m:oMath>
                    </a14:m>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07" name="TextBox 206">
                    <a:extLst>
                      <a:ext uri="{FF2B5EF4-FFF2-40B4-BE49-F238E27FC236}">
                        <a16:creationId xmlns:a16="http://schemas.microsoft.com/office/drawing/2014/main" id="{28A65EF4-6A99-4AE1-B8DE-2AD44AB0B218}"/>
                      </a:ext>
                    </a:extLst>
                  </p:cNvPr>
                  <p:cNvSpPr txBox="1">
                    <a:spLocks noRot="1" noChangeAspect="1" noMove="1" noResize="1" noEditPoints="1" noAdjustHandles="1" noChangeArrowheads="1" noChangeShapeType="1" noTextEdit="1"/>
                  </p:cNvSpPr>
                  <p:nvPr/>
                </p:nvSpPr>
                <p:spPr>
                  <a:xfrm>
                    <a:off x="1661605" y="3937384"/>
                    <a:ext cx="308684" cy="127641"/>
                  </a:xfrm>
                  <a:prstGeom prst="rect">
                    <a:avLst/>
                  </a:prstGeom>
                  <a:blipFill>
                    <a:blip r:embed="rId8"/>
                    <a:stretch>
                      <a:fillRect l="-8271" t="-16364" b="-4363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3FD8FCD8-DCF7-4BE7-815B-71C3D4330219}"/>
                      </a:ext>
                    </a:extLst>
                  </p:cNvPr>
                  <p:cNvSpPr txBox="1"/>
                  <p:nvPr/>
                </p:nvSpPr>
                <p:spPr>
                  <a:xfrm>
                    <a:off x="1687295" y="4155072"/>
                    <a:ext cx="308684" cy="147926"/>
                  </a:xfrm>
                  <a:prstGeom prst="rect">
                    <a:avLst/>
                  </a:prstGeom>
                  <a:noFill/>
                </p:spPr>
                <p:txBody>
                  <a:bodyPr wrap="square" lIns="0" tIns="0" rIns="0" bIns="0" rtlCol="0">
                    <a:spAutoFit/>
                  </a:bodyPr>
                  <a:lstStyle/>
                  <a:p>
                    <a14:m>
                      <m:oMath xmlns:m="http://schemas.openxmlformats.org/officeDocument/2006/math">
                        <m:sSubSup>
                          <m:sSubSupPr>
                            <m:ctrlPr>
                              <a:rPr lang="en-US" altLang="ko-KR" sz="2000" b="1" i="1" smtClean="0">
                                <a:solidFill>
                                  <a:schemeClr val="tx1"/>
                                </a:solidFill>
                                <a:latin typeface="Cambria Math" panose="02040503050406030204" pitchFamily="18" charset="0"/>
                              </a:rPr>
                            </m:ctrlPr>
                          </m:sSubSupPr>
                          <m:e>
                            <m:r>
                              <a:rPr lang="en-US" altLang="ko-KR" sz="2000" b="1" i="0" smtClean="0">
                                <a:solidFill>
                                  <a:schemeClr val="tx1"/>
                                </a:solidFill>
                                <a:latin typeface="Cambria Math" panose="02040503050406030204" pitchFamily="18" charset="0"/>
                              </a:rPr>
                              <m:t>𝐜</m:t>
                            </m:r>
                          </m:e>
                          <m:sub>
                            <m:r>
                              <a:rPr lang="en-US" altLang="ko-KR" sz="2000" b="1" i="0" smtClean="0">
                                <a:solidFill>
                                  <a:schemeClr val="tx1"/>
                                </a:solidFill>
                                <a:latin typeface="Cambria Math" panose="02040503050406030204" pitchFamily="18" charset="0"/>
                              </a:rPr>
                              <m:t>𝟎</m:t>
                            </m:r>
                          </m:sub>
                          <m:sup>
                            <m:r>
                              <a:rPr lang="en-US" altLang="ko-KR" sz="2000" b="1" i="1" smtClean="0">
                                <a:solidFill>
                                  <a:schemeClr val="tx1"/>
                                </a:solidFill>
                                <a:latin typeface="Cambria Math" panose="02040503050406030204" pitchFamily="18" charset="0"/>
                              </a:rPr>
                              <m:t>𝒇𝒓</m:t>
                            </m:r>
                          </m:sup>
                        </m:sSubSup>
                      </m:oMath>
                    </a14:m>
                    <a:r>
                      <a:rPr lang="en-US" altLang="ko-KR" sz="2000" b="1" dirty="0">
                        <a:solidFill>
                          <a:schemeClr val="tx1"/>
                        </a:solidFill>
                        <a:latin typeface="Times New Roman" panose="02020603050405020304" pitchFamily="18" charset="0"/>
                        <a:cs typeface="Times New Roman" panose="02020603050405020304" pitchFamily="18" charset="0"/>
                      </a:rPr>
                      <a:t>,</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08" name="TextBox 207">
                    <a:extLst>
                      <a:ext uri="{FF2B5EF4-FFF2-40B4-BE49-F238E27FC236}">
                        <a16:creationId xmlns:a16="http://schemas.microsoft.com/office/drawing/2014/main" id="{3FD8FCD8-DCF7-4BE7-815B-71C3D4330219}"/>
                      </a:ext>
                    </a:extLst>
                  </p:cNvPr>
                  <p:cNvSpPr txBox="1">
                    <a:spLocks noRot="1" noChangeAspect="1" noMove="1" noResize="1" noEditPoints="1" noAdjustHandles="1" noChangeArrowheads="1" noChangeShapeType="1" noTextEdit="1"/>
                  </p:cNvSpPr>
                  <p:nvPr/>
                </p:nvSpPr>
                <p:spPr>
                  <a:xfrm>
                    <a:off x="1687295" y="4155072"/>
                    <a:ext cx="308684" cy="147926"/>
                  </a:xfrm>
                  <a:prstGeom prst="rect">
                    <a:avLst/>
                  </a:prstGeom>
                  <a:blipFill>
                    <a:blip r:embed="rId9"/>
                    <a:stretch>
                      <a:fillRect t="-4762" b="-3492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43828AA1-82BB-43EC-A0F6-29646F70C878}"/>
                      </a:ext>
                    </a:extLst>
                  </p:cNvPr>
                  <p:cNvSpPr txBox="1"/>
                  <p:nvPr/>
                </p:nvSpPr>
                <p:spPr>
                  <a:xfrm>
                    <a:off x="1793531" y="3713390"/>
                    <a:ext cx="308684" cy="1204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000" b="1" i="1" smtClean="0">
                                  <a:solidFill>
                                    <a:schemeClr val="tx1"/>
                                  </a:solidFill>
                                  <a:latin typeface="Cambria Math" panose="02040503050406030204" pitchFamily="18" charset="0"/>
                                </a:rPr>
                              </m:ctrlPr>
                            </m:sSubSupPr>
                            <m:e>
                              <m:r>
                                <a:rPr lang="en-US" altLang="ko-KR" sz="2000" b="1" i="0" smtClean="0">
                                  <a:solidFill>
                                    <a:schemeClr val="tx1"/>
                                  </a:solidFill>
                                  <a:latin typeface="Cambria Math" panose="02040503050406030204" pitchFamily="18" charset="0"/>
                                </a:rPr>
                                <m:t>𝐜</m:t>
                              </m:r>
                            </m:e>
                            <m:sub>
                              <m:r>
                                <a:rPr lang="en-US" altLang="ko-KR" sz="2000" b="1" i="1" smtClean="0">
                                  <a:solidFill>
                                    <a:schemeClr val="tx1"/>
                                  </a:solidFill>
                                  <a:latin typeface="Cambria Math" panose="02040503050406030204" pitchFamily="18" charset="0"/>
                                </a:rPr>
                                <m:t>𝟏</m:t>
                              </m:r>
                            </m:sub>
                            <m:sup>
                              <m:r>
                                <a:rPr lang="en-US" altLang="ko-KR" sz="2000" b="1" i="1" smtClean="0">
                                  <a:solidFill>
                                    <a:schemeClr val="tx1"/>
                                  </a:solidFill>
                                  <a:latin typeface="Cambria Math" panose="02040503050406030204" pitchFamily="18" charset="0"/>
                                </a:rPr>
                                <m:t>𝒕𝒓</m:t>
                              </m:r>
                            </m:sup>
                          </m:sSubSup>
                        </m:oMath>
                      </m:oMathPara>
                    </a14:m>
                    <a:endParaRPr lang="ko-KR" altLang="en-US"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09" name="TextBox 208">
                    <a:extLst>
                      <a:ext uri="{FF2B5EF4-FFF2-40B4-BE49-F238E27FC236}">
                        <a16:creationId xmlns:a16="http://schemas.microsoft.com/office/drawing/2014/main" id="{43828AA1-82BB-43EC-A0F6-29646F70C878}"/>
                      </a:ext>
                    </a:extLst>
                  </p:cNvPr>
                  <p:cNvSpPr txBox="1">
                    <a:spLocks noRot="1" noChangeAspect="1" noMove="1" noResize="1" noEditPoints="1" noAdjustHandles="1" noChangeArrowheads="1" noChangeShapeType="1" noTextEdit="1"/>
                  </p:cNvSpPr>
                  <p:nvPr/>
                </p:nvSpPr>
                <p:spPr>
                  <a:xfrm>
                    <a:off x="1793531" y="3713390"/>
                    <a:ext cx="308684" cy="120464"/>
                  </a:xfrm>
                  <a:prstGeom prst="rect">
                    <a:avLst/>
                  </a:prstGeom>
                  <a:blipFill>
                    <a:blip r:embed="rId10"/>
                    <a:stretch>
                      <a:fillRect b="-211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4447730A-A759-4710-B4ED-8C16D1846141}"/>
                      </a:ext>
                    </a:extLst>
                  </p:cNvPr>
                  <p:cNvSpPr txBox="1"/>
                  <p:nvPr/>
                </p:nvSpPr>
                <p:spPr>
                  <a:xfrm>
                    <a:off x="1775149" y="3937384"/>
                    <a:ext cx="308684" cy="1270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000" b="1" i="1" smtClean="0">
                                  <a:solidFill>
                                    <a:schemeClr val="tx1"/>
                                  </a:solidFill>
                                  <a:latin typeface="Cambria Math" panose="02040503050406030204" pitchFamily="18" charset="0"/>
                                </a:rPr>
                              </m:ctrlPr>
                            </m:sSubSupPr>
                            <m:e>
                              <m:r>
                                <a:rPr lang="en-US" altLang="ko-KR" sz="2000" b="1" i="0" smtClean="0">
                                  <a:solidFill>
                                    <a:schemeClr val="tx1"/>
                                  </a:solidFill>
                                  <a:latin typeface="Cambria Math" panose="02040503050406030204" pitchFamily="18" charset="0"/>
                                </a:rPr>
                                <m:t>𝐜</m:t>
                              </m:r>
                            </m:e>
                            <m:sub>
                              <m:r>
                                <a:rPr lang="en-US" altLang="ko-KR" sz="2000" b="1" i="1" smtClean="0">
                                  <a:solidFill>
                                    <a:schemeClr val="tx1"/>
                                  </a:solidFill>
                                  <a:latin typeface="Cambria Math" panose="02040503050406030204" pitchFamily="18" charset="0"/>
                                </a:rPr>
                                <m:t>𝟏</m:t>
                              </m:r>
                            </m:sub>
                            <m:sup>
                              <m:r>
                                <a:rPr lang="en-US" altLang="ko-KR" sz="2000" b="1" i="1">
                                  <a:latin typeface="Cambria Math" panose="02040503050406030204" pitchFamily="18" charset="0"/>
                                </a:rPr>
                                <m:t>𝒅𝒆</m:t>
                              </m:r>
                            </m:sup>
                          </m:sSubSup>
                        </m:oMath>
                      </m:oMathPara>
                    </a14:m>
                    <a:endParaRPr lang="ko-KR" altLang="en-US"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0" name="TextBox 209">
                    <a:extLst>
                      <a:ext uri="{FF2B5EF4-FFF2-40B4-BE49-F238E27FC236}">
                        <a16:creationId xmlns:a16="http://schemas.microsoft.com/office/drawing/2014/main" id="{4447730A-A759-4710-B4ED-8C16D1846141}"/>
                      </a:ext>
                    </a:extLst>
                  </p:cNvPr>
                  <p:cNvSpPr txBox="1">
                    <a:spLocks noRot="1" noChangeAspect="1" noMove="1" noResize="1" noEditPoints="1" noAdjustHandles="1" noChangeArrowheads="1" noChangeShapeType="1" noTextEdit="1"/>
                  </p:cNvSpPr>
                  <p:nvPr/>
                </p:nvSpPr>
                <p:spPr>
                  <a:xfrm>
                    <a:off x="1775149" y="3937384"/>
                    <a:ext cx="308684" cy="127079"/>
                  </a:xfrm>
                  <a:prstGeom prst="rect">
                    <a:avLst/>
                  </a:prstGeom>
                  <a:blipFill>
                    <a:blip r:embed="rId11"/>
                    <a:stretch>
                      <a:fillRect t="-370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453861F9-932B-4E62-963B-DD5BD8643BB7}"/>
                      </a:ext>
                    </a:extLst>
                  </p:cNvPr>
                  <p:cNvSpPr txBox="1"/>
                  <p:nvPr/>
                </p:nvSpPr>
                <p:spPr>
                  <a:xfrm>
                    <a:off x="1800839" y="4155072"/>
                    <a:ext cx="308684" cy="1473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000" b="1" i="1" smtClean="0">
                                  <a:solidFill>
                                    <a:schemeClr val="tx1"/>
                                  </a:solidFill>
                                  <a:latin typeface="Cambria Math" panose="02040503050406030204" pitchFamily="18" charset="0"/>
                                </a:rPr>
                              </m:ctrlPr>
                            </m:sSubSupPr>
                            <m:e>
                              <m:r>
                                <a:rPr lang="en-US" altLang="ko-KR" sz="2000" b="1" i="0" smtClean="0">
                                  <a:solidFill>
                                    <a:schemeClr val="tx1"/>
                                  </a:solidFill>
                                  <a:latin typeface="Cambria Math" panose="02040503050406030204" pitchFamily="18" charset="0"/>
                                </a:rPr>
                                <m:t>𝐜</m:t>
                              </m:r>
                            </m:e>
                            <m:sub>
                              <m:r>
                                <a:rPr lang="en-US" altLang="ko-KR" sz="2000" b="1" i="1" smtClean="0">
                                  <a:solidFill>
                                    <a:schemeClr val="tx1"/>
                                  </a:solidFill>
                                  <a:latin typeface="Cambria Math" panose="02040503050406030204" pitchFamily="18" charset="0"/>
                                </a:rPr>
                                <m:t>𝟏</m:t>
                              </m:r>
                            </m:sub>
                            <m:sup>
                              <m:r>
                                <a:rPr lang="en-US" altLang="ko-KR" sz="2000" b="1" i="1" smtClean="0">
                                  <a:solidFill>
                                    <a:schemeClr val="tx1"/>
                                  </a:solidFill>
                                  <a:latin typeface="Cambria Math" panose="02040503050406030204" pitchFamily="18" charset="0"/>
                                </a:rPr>
                                <m:t>𝒇𝒓</m:t>
                              </m:r>
                            </m:sup>
                          </m:sSubSup>
                        </m:oMath>
                      </m:oMathPara>
                    </a14:m>
                    <a:endParaRPr lang="ko-KR" altLang="en-US"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1" name="TextBox 210">
                    <a:extLst>
                      <a:ext uri="{FF2B5EF4-FFF2-40B4-BE49-F238E27FC236}">
                        <a16:creationId xmlns:a16="http://schemas.microsoft.com/office/drawing/2014/main" id="{453861F9-932B-4E62-963B-DD5BD8643BB7}"/>
                      </a:ext>
                    </a:extLst>
                  </p:cNvPr>
                  <p:cNvSpPr txBox="1">
                    <a:spLocks noRot="1" noChangeAspect="1" noMove="1" noResize="1" noEditPoints="1" noAdjustHandles="1" noChangeArrowheads="1" noChangeShapeType="1" noTextEdit="1"/>
                  </p:cNvSpPr>
                  <p:nvPr/>
                </p:nvSpPr>
                <p:spPr>
                  <a:xfrm>
                    <a:off x="1800839" y="4155072"/>
                    <a:ext cx="308684" cy="147365"/>
                  </a:xfrm>
                  <a:prstGeom prst="rect">
                    <a:avLst/>
                  </a:prstGeom>
                  <a:blipFill>
                    <a:blip r:embed="rId12"/>
                    <a:stretch>
                      <a:fillRect t="-4762" b="-19048"/>
                    </a:stretch>
                  </a:blipFill>
                </p:spPr>
                <p:txBody>
                  <a:bodyPr/>
                  <a:lstStyle/>
                  <a:p>
                    <a:r>
                      <a:rPr lang="ko-KR" altLang="en-US">
                        <a:noFill/>
                      </a:rPr>
                      <a:t> </a:t>
                    </a:r>
                  </a:p>
                </p:txBody>
              </p:sp>
            </mc:Fallback>
          </mc:AlternateContent>
        </p:grpSp>
        <p:cxnSp>
          <p:nvCxnSpPr>
            <p:cNvPr id="41" name="직선 화살표 연결선 40">
              <a:extLst>
                <a:ext uri="{FF2B5EF4-FFF2-40B4-BE49-F238E27FC236}">
                  <a16:creationId xmlns:a16="http://schemas.microsoft.com/office/drawing/2014/main" id="{65038E01-F7FC-4A85-9026-1FFCCA988A86}"/>
                </a:ext>
              </a:extLst>
            </p:cNvPr>
            <p:cNvCxnSpPr>
              <a:cxnSpLocks/>
            </p:cNvCxnSpPr>
            <p:nvPr/>
          </p:nvCxnSpPr>
          <p:spPr>
            <a:xfrm>
              <a:off x="5895127" y="2470364"/>
              <a:ext cx="215919" cy="0"/>
            </a:xfrm>
            <a:prstGeom prst="straightConnector1">
              <a:avLst/>
            </a:prstGeom>
            <a:ln w="38100">
              <a:solidFill>
                <a:srgbClr val="4A86E8"/>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6E196B59-CF16-47AF-BB5B-F28916C56855}"/>
                </a:ext>
              </a:extLst>
            </p:cNvPr>
            <p:cNvCxnSpPr>
              <a:cxnSpLocks/>
            </p:cNvCxnSpPr>
            <p:nvPr/>
          </p:nvCxnSpPr>
          <p:spPr>
            <a:xfrm>
              <a:off x="6934756" y="2470283"/>
              <a:ext cx="898450"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7FA6F6-C063-404D-80A7-323713E0347E}"/>
                    </a:ext>
                  </a:extLst>
                </p:cNvPr>
                <p:cNvSpPr txBox="1"/>
                <p:nvPr/>
              </p:nvSpPr>
              <p:spPr>
                <a:xfrm>
                  <a:off x="7165111" y="2263769"/>
                  <a:ext cx="478478" cy="23764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chemeClr val="accent1">
                                    <a:lumMod val="75000"/>
                                  </a:schemeClr>
                                </a:solidFill>
                                <a:latin typeface="Cambria Math" panose="02040503050406030204" pitchFamily="18" charset="0"/>
                              </a:rPr>
                            </m:ctrlPr>
                          </m:sSupPr>
                          <m:e>
                            <m:r>
                              <m:rPr>
                                <m:sty m:val="p"/>
                              </m:rPr>
                              <a:rPr lang="en-US" altLang="ko-KR" sz="2000" i="0" smtClean="0">
                                <a:solidFill>
                                  <a:schemeClr val="accent1">
                                    <a:lumMod val="75000"/>
                                  </a:schemeClr>
                                </a:solidFill>
                                <a:latin typeface="Cambria Math" panose="02040503050406030204" pitchFamily="18" charset="0"/>
                              </a:rPr>
                              <m:t>Y</m:t>
                            </m:r>
                          </m:e>
                          <m:sup>
                            <m:sSup>
                              <m:sSupPr>
                                <m:ctrlPr>
                                  <a:rPr lang="en-US" altLang="ko-KR" sz="2000" b="0" i="1" smtClean="0">
                                    <a:solidFill>
                                      <a:schemeClr val="accent1">
                                        <a:lumMod val="75000"/>
                                      </a:schemeClr>
                                    </a:solidFill>
                                    <a:latin typeface="Cambria Math" panose="02040503050406030204" pitchFamily="18" charset="0"/>
                                  </a:rPr>
                                </m:ctrlPr>
                              </m:sSupPr>
                              <m:e>
                                <m:r>
                                  <m:rPr>
                                    <m:sty m:val="p"/>
                                  </m:rPr>
                                  <a:rPr lang="en-US" altLang="ko-KR" sz="2000" b="0" i="0" smtClean="0">
                                    <a:solidFill>
                                      <a:schemeClr val="accent1">
                                        <a:lumMod val="75000"/>
                                      </a:schemeClr>
                                    </a:solidFill>
                                    <a:latin typeface="Cambria Math" panose="02040503050406030204" pitchFamily="18" charset="0"/>
                                  </a:rPr>
                                  <m:t>src</m:t>
                                </m:r>
                              </m:e>
                              <m:sup>
                                <m:r>
                                  <a:rPr lang="en-US" altLang="ko-KR" sz="2000" b="0" i="1" smtClean="0">
                                    <a:solidFill>
                                      <a:schemeClr val="accent1">
                                        <a:lumMod val="75000"/>
                                      </a:schemeClr>
                                    </a:solidFill>
                                    <a:latin typeface="Cambria Math" panose="02040503050406030204" pitchFamily="18" charset="0"/>
                                  </a:rPr>
                                  <m:t>′</m:t>
                                </m:r>
                              </m:sup>
                            </m:sSup>
                          </m:sup>
                        </m:sSup>
                      </m:oMath>
                    </m:oMathPara>
                  </a14:m>
                  <a:endParaRPr lang="ko-KR" altLang="en-US" sz="2000" dirty="0">
                    <a:solidFill>
                      <a:schemeClr val="accent1">
                        <a:lumMod val="75000"/>
                      </a:schemeClr>
                    </a:solidFill>
                    <a:latin typeface="Times New Roman" panose="020206030504050203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ED7FA6F6-C063-404D-80A7-323713E0347E}"/>
                    </a:ext>
                  </a:extLst>
                </p:cNvPr>
                <p:cNvSpPr txBox="1">
                  <a:spLocks noRot="1" noChangeAspect="1" noMove="1" noResize="1" noEditPoints="1" noAdjustHandles="1" noChangeArrowheads="1" noChangeShapeType="1" noTextEdit="1"/>
                </p:cNvSpPr>
                <p:nvPr/>
              </p:nvSpPr>
              <p:spPr>
                <a:xfrm>
                  <a:off x="7165111" y="2263769"/>
                  <a:ext cx="478478" cy="237642"/>
                </a:xfrm>
                <a:prstGeom prst="rect">
                  <a:avLst/>
                </a:prstGeom>
                <a:blipFill>
                  <a:blip r:embed="rId13"/>
                  <a:stretch>
                    <a:fillRect b="-7018"/>
                  </a:stretch>
                </a:blipFill>
              </p:spPr>
              <p:txBody>
                <a:bodyPr/>
                <a:lstStyle/>
                <a:p>
                  <a:r>
                    <a:rPr lang="ko-KR" altLang="en-US">
                      <a:noFill/>
                    </a:rPr>
                    <a:t> </a:t>
                  </a:r>
                </a:p>
              </p:txBody>
            </p:sp>
          </mc:Fallback>
        </mc:AlternateContent>
        <p:cxnSp>
          <p:nvCxnSpPr>
            <p:cNvPr id="50" name="직선 화살표 연결선 49">
              <a:extLst>
                <a:ext uri="{FF2B5EF4-FFF2-40B4-BE49-F238E27FC236}">
                  <a16:creationId xmlns:a16="http://schemas.microsoft.com/office/drawing/2014/main" id="{936B1284-5D5C-4A30-83C3-A1E8E7013939}"/>
                </a:ext>
              </a:extLst>
            </p:cNvPr>
            <p:cNvCxnSpPr>
              <a:cxnSpLocks/>
            </p:cNvCxnSpPr>
            <p:nvPr/>
          </p:nvCxnSpPr>
          <p:spPr>
            <a:xfrm flipH="1">
              <a:off x="5598389" y="3300342"/>
              <a:ext cx="17208" cy="1176092"/>
            </a:xfrm>
            <a:prstGeom prst="straightConnector1">
              <a:avLst/>
            </a:prstGeom>
            <a:ln w="38100">
              <a:solidFill>
                <a:srgbClr val="FF8686"/>
              </a:solidFill>
              <a:tailEnd type="triangle"/>
            </a:ln>
          </p:spPr>
          <p:style>
            <a:lnRef idx="1">
              <a:schemeClr val="accent1"/>
            </a:lnRef>
            <a:fillRef idx="0">
              <a:schemeClr val="accent1"/>
            </a:fillRef>
            <a:effectRef idx="0">
              <a:schemeClr val="accent1"/>
            </a:effectRef>
            <a:fontRef idx="minor">
              <a:schemeClr val="tx1"/>
            </a:fontRef>
          </p:style>
        </p:cxnSp>
        <p:sp>
          <p:nvSpPr>
            <p:cNvPr id="52" name="왼쪽 중괄호 51">
              <a:extLst>
                <a:ext uri="{FF2B5EF4-FFF2-40B4-BE49-F238E27FC236}">
                  <a16:creationId xmlns:a16="http://schemas.microsoft.com/office/drawing/2014/main" id="{E7A69057-D035-48AF-B326-1992AAC663E5}"/>
                </a:ext>
              </a:extLst>
            </p:cNvPr>
            <p:cNvSpPr/>
            <p:nvPr/>
          </p:nvSpPr>
          <p:spPr>
            <a:xfrm>
              <a:off x="5814548" y="4198796"/>
              <a:ext cx="105080" cy="1102120"/>
            </a:xfrm>
            <a:prstGeom prst="leftBrace">
              <a:avLst>
                <a:gd name="adj1" fmla="val 28118"/>
                <a:gd name="adj2" fmla="val 50000"/>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800">
                <a:solidFill>
                  <a:schemeClr val="lt1"/>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9F4B8563-213F-44FA-A0A5-F761220D5F84}"/>
                </a:ext>
              </a:extLst>
            </p:cNvPr>
            <p:cNvSpPr txBox="1"/>
            <p:nvPr/>
          </p:nvSpPr>
          <p:spPr>
            <a:xfrm>
              <a:off x="7098533" y="3871967"/>
              <a:ext cx="823342" cy="167255"/>
            </a:xfrm>
            <a:prstGeom prst="rect">
              <a:avLst/>
            </a:prstGeom>
            <a:noFill/>
          </p:spPr>
          <p:txBody>
            <a:bodyPr wrap="square" lIns="0" tIns="0" rIns="0" bIns="0" rtlCol="0">
              <a:spAutoFit/>
            </a:bodyPr>
            <a:lstStyle/>
            <a:p>
              <a:r>
                <a:rPr lang="en-US" altLang="ko-KR" sz="1600" dirty="0">
                  <a:latin typeface="Times New Roman" panose="02020603050405020304" pitchFamily="18" charset="0"/>
                  <a:cs typeface="Times New Roman" panose="02020603050405020304" pitchFamily="18" charset="0"/>
                </a:rPr>
                <a:t>Clustering</a:t>
              </a:r>
              <a:endParaRPr lang="ko-KR" altLang="en-US" sz="1600" dirty="0">
                <a:latin typeface="Times New Roman" panose="02020603050405020304" pitchFamily="18" charset="0"/>
                <a:cs typeface="Times New Roman" panose="02020603050405020304" pitchFamily="18" charset="0"/>
              </a:endParaRPr>
            </a:p>
          </p:txBody>
        </p:sp>
        <p:sp>
          <p:nvSpPr>
            <p:cNvPr id="54" name="직사각형 53">
              <a:extLst>
                <a:ext uri="{FF2B5EF4-FFF2-40B4-BE49-F238E27FC236}">
                  <a16:creationId xmlns:a16="http://schemas.microsoft.com/office/drawing/2014/main" id="{3DAEC014-509C-430B-AD86-931D0B90F79F}"/>
                </a:ext>
              </a:extLst>
            </p:cNvPr>
            <p:cNvSpPr/>
            <p:nvPr/>
          </p:nvSpPr>
          <p:spPr>
            <a:xfrm>
              <a:off x="4879820" y="4799294"/>
              <a:ext cx="613122" cy="263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55" name="자유형: 도형 54">
              <a:extLst>
                <a:ext uri="{FF2B5EF4-FFF2-40B4-BE49-F238E27FC236}">
                  <a16:creationId xmlns:a16="http://schemas.microsoft.com/office/drawing/2014/main" id="{B5A6B7C8-1C7A-4901-A373-68A0F7194BC2}"/>
                </a:ext>
              </a:extLst>
            </p:cNvPr>
            <p:cNvSpPr/>
            <p:nvPr/>
          </p:nvSpPr>
          <p:spPr>
            <a:xfrm rot="20948295" flipH="1">
              <a:off x="4889359" y="4850124"/>
              <a:ext cx="594044" cy="148079"/>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57259E1-6924-4A13-AED6-A4D8A2A3C66F}"/>
                </a:ext>
              </a:extLst>
            </p:cNvPr>
            <p:cNvSpPr txBox="1"/>
            <p:nvPr/>
          </p:nvSpPr>
          <p:spPr>
            <a:xfrm rot="18683914">
              <a:off x="5529575" y="4755167"/>
              <a:ext cx="241410" cy="167255"/>
            </a:xfrm>
            <a:prstGeom prst="rect">
              <a:avLst/>
            </a:prstGeom>
            <a:noFill/>
          </p:spPr>
          <p:txBody>
            <a:bodyPr wrap="square" lIns="0" tIns="0" rIns="0" bIns="0" rtlCol="0">
              <a:spAutoFit/>
            </a:bodyPr>
            <a:lstStyle/>
            <a:p>
              <a:r>
                <a:rPr lang="en-US" altLang="ko-KR" sz="1600" b="1" dirty="0">
                  <a:latin typeface="Times New Roman" panose="02020603050405020304" pitchFamily="18" charset="0"/>
                  <a:cs typeface="Times New Roman" panose="02020603050405020304" pitchFamily="18" charset="0"/>
                </a:rPr>
                <a:t>…</a:t>
              </a:r>
              <a:endParaRPr lang="ko-KR" altLang="en-US" sz="1600" b="1" dirty="0">
                <a:latin typeface="Times New Roman" panose="02020603050405020304" pitchFamily="18" charset="0"/>
                <a:cs typeface="Times New Roman" panose="02020603050405020304" pitchFamily="18" charset="0"/>
              </a:endParaRPr>
            </a:p>
          </p:txBody>
        </p:sp>
        <p:sp>
          <p:nvSpPr>
            <p:cNvPr id="73" name="사각형: 둥근 위쪽 모서리 72">
              <a:extLst>
                <a:ext uri="{FF2B5EF4-FFF2-40B4-BE49-F238E27FC236}">
                  <a16:creationId xmlns:a16="http://schemas.microsoft.com/office/drawing/2014/main" id="{B5E11946-47B8-47DD-903E-7CF2A7479637}"/>
                </a:ext>
              </a:extLst>
            </p:cNvPr>
            <p:cNvSpPr/>
            <p:nvPr/>
          </p:nvSpPr>
          <p:spPr>
            <a:xfrm>
              <a:off x="4774371" y="3510500"/>
              <a:ext cx="3882907" cy="323246"/>
            </a:xfrm>
            <a:prstGeom prst="round2SameRect">
              <a:avLst>
                <a:gd name="adj1" fmla="val 36314"/>
                <a:gd name="adj2" fmla="val 0"/>
              </a:avLst>
            </a:prstGeom>
            <a:solidFill>
              <a:schemeClr val="accent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19407C94-E8D5-4656-9C64-FEBA897F6700}"/>
                </a:ext>
              </a:extLst>
            </p:cNvPr>
            <p:cNvSpPr txBox="1"/>
            <p:nvPr/>
          </p:nvSpPr>
          <p:spPr>
            <a:xfrm>
              <a:off x="4764004" y="3541700"/>
              <a:ext cx="3387464" cy="209070"/>
            </a:xfrm>
            <a:prstGeom prst="rect">
              <a:avLst/>
            </a:prstGeom>
            <a:noFill/>
          </p:spPr>
          <p:txBody>
            <a:bodyPr wrap="square" lIns="0" tIns="0" rIns="0" bIns="0" rtlCol="0">
              <a:spAutoFit/>
            </a:bodyPr>
            <a:lstStyle/>
            <a:p>
              <a:pPr algn="ctr"/>
              <a:r>
                <a:rPr lang="en-US" altLang="ko-KR" sz="2000" b="1" dirty="0">
                  <a:latin typeface="Times New Roman" panose="02020603050405020304" pitchFamily="18" charset="0"/>
                  <a:cs typeface="Times New Roman" panose="02020603050405020304" pitchFamily="18" charset="0"/>
                </a:rPr>
                <a:t>(a) Extract Target Feature-Driven Clusters</a:t>
              </a:r>
              <a:endParaRPr lang="ko-KR" altLang="en-US" sz="2000" b="1" dirty="0">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8F215973-D65B-4FED-A6C7-286CACFC956A}"/>
                </a:ext>
              </a:extLst>
            </p:cNvPr>
            <p:cNvSpPr txBox="1"/>
            <p:nvPr/>
          </p:nvSpPr>
          <p:spPr>
            <a:xfrm>
              <a:off x="4601977" y="3012724"/>
              <a:ext cx="946424" cy="292697"/>
            </a:xfrm>
            <a:prstGeom prst="rect">
              <a:avLst/>
            </a:prstGeom>
            <a:noFill/>
          </p:spPr>
          <p:txBody>
            <a:bodyPr wrap="square" lIns="0" tIns="0" rIns="0" bIns="0" rtlCol="0">
              <a:spAutoFit/>
            </a:bodyPr>
            <a:lstStyle/>
            <a:p>
              <a:pPr algn="ctr"/>
              <a:r>
                <a:rPr lang="en-US" altLang="ko-KR" b="1" dirty="0">
                  <a:solidFill>
                    <a:srgbClr val="FF8383"/>
                  </a:solidFill>
                  <a:latin typeface="Times New Roman" panose="02020603050405020304" pitchFamily="18" charset="0"/>
                  <a:cs typeface="Times New Roman" panose="02020603050405020304" pitchFamily="18" charset="0"/>
                </a:rPr>
                <a:t>Target</a:t>
              </a:r>
            </a:p>
            <a:p>
              <a:pPr algn="ctr"/>
              <a:r>
                <a:rPr lang="en-US" altLang="ko-KR" dirty="0">
                  <a:solidFill>
                    <a:srgbClr val="FF8383"/>
                  </a:solidFill>
                  <a:latin typeface="Times New Roman" panose="02020603050405020304" pitchFamily="18" charset="0"/>
                  <a:cs typeface="Times New Roman" panose="02020603050405020304" pitchFamily="18" charset="0"/>
                </a:rPr>
                <a:t>Time-series</a:t>
              </a:r>
              <a:endParaRPr lang="ko-KR" altLang="en-US" dirty="0">
                <a:solidFill>
                  <a:srgbClr val="FF8383"/>
                </a:solidFill>
                <a:latin typeface="Times New Roman" panose="02020603050405020304" pitchFamily="18" charset="0"/>
                <a:cs typeface="Times New Roman" panose="02020603050405020304" pitchFamily="18" charset="0"/>
              </a:endParaRPr>
            </a:p>
          </p:txBody>
        </p:sp>
        <p:sp>
          <p:nvSpPr>
            <p:cNvPr id="100" name="TextBox 99">
              <a:extLst>
                <a:ext uri="{FF2B5EF4-FFF2-40B4-BE49-F238E27FC236}">
                  <a16:creationId xmlns:a16="http://schemas.microsoft.com/office/drawing/2014/main" id="{FCE54D5B-1ECB-4766-8F25-7A1134294235}"/>
                </a:ext>
              </a:extLst>
            </p:cNvPr>
            <p:cNvSpPr txBox="1"/>
            <p:nvPr/>
          </p:nvSpPr>
          <p:spPr>
            <a:xfrm>
              <a:off x="4728970" y="2655285"/>
              <a:ext cx="707053" cy="292697"/>
            </a:xfrm>
            <a:prstGeom prst="rect">
              <a:avLst/>
            </a:prstGeom>
            <a:noFill/>
          </p:spPr>
          <p:txBody>
            <a:bodyPr wrap="square" lIns="0" tIns="0" rIns="0" bIns="0" rtlCol="0">
              <a:spAutoFit/>
            </a:bodyPr>
            <a:lstStyle/>
            <a:p>
              <a:pPr algn="ctr"/>
              <a:r>
                <a:rPr lang="en-US" altLang="ko-KR" b="1" dirty="0">
                  <a:solidFill>
                    <a:srgbClr val="80AAEF"/>
                  </a:solidFill>
                  <a:latin typeface="Times New Roman" panose="02020603050405020304" pitchFamily="18" charset="0"/>
                  <a:cs typeface="Times New Roman" panose="02020603050405020304" pitchFamily="18" charset="0"/>
                </a:rPr>
                <a:t>Source</a:t>
              </a:r>
            </a:p>
            <a:p>
              <a:pPr algn="ctr"/>
              <a:r>
                <a:rPr lang="en-US" altLang="ko-KR" dirty="0">
                  <a:solidFill>
                    <a:srgbClr val="80AAEF"/>
                  </a:solidFill>
                  <a:latin typeface="Times New Roman" panose="02020603050405020304" pitchFamily="18" charset="0"/>
                  <a:cs typeface="Times New Roman" panose="02020603050405020304" pitchFamily="18" charset="0"/>
                </a:rPr>
                <a:t>Time-series</a:t>
              </a:r>
              <a:endParaRPr lang="ko-KR" altLang="en-US" dirty="0">
                <a:solidFill>
                  <a:srgbClr val="80AAEF"/>
                </a:solidFill>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a16="http://schemas.microsoft.com/office/drawing/2014/main" id="{FB0F15FB-20CD-4C90-BD9C-0FE826F5D320}"/>
                </a:ext>
              </a:extLst>
            </p:cNvPr>
            <p:cNvSpPr txBox="1"/>
            <p:nvPr/>
          </p:nvSpPr>
          <p:spPr>
            <a:xfrm>
              <a:off x="4761288" y="2297847"/>
              <a:ext cx="651940" cy="292697"/>
            </a:xfrm>
            <a:prstGeom prst="rect">
              <a:avLst/>
            </a:prstGeom>
            <a:noFill/>
          </p:spPr>
          <p:txBody>
            <a:bodyPr wrap="square" lIns="0" tIns="0" rIns="0" bIns="0" rtlCol="0">
              <a:spAutoFit/>
            </a:bodyPr>
            <a:lstStyle/>
            <a:p>
              <a:pPr algn="ctr"/>
              <a:r>
                <a:rPr lang="en-US" altLang="ko-KR" b="1" dirty="0">
                  <a:solidFill>
                    <a:srgbClr val="80AAEF"/>
                  </a:solidFill>
                  <a:latin typeface="Times New Roman" panose="02020603050405020304" pitchFamily="18" charset="0"/>
                  <a:cs typeface="Times New Roman" panose="02020603050405020304" pitchFamily="18" charset="0"/>
                </a:rPr>
                <a:t>Source</a:t>
              </a:r>
            </a:p>
            <a:p>
              <a:pPr algn="ctr"/>
              <a:r>
                <a:rPr lang="en-US" altLang="ko-KR" dirty="0">
                  <a:solidFill>
                    <a:srgbClr val="80AAEF"/>
                  </a:solidFill>
                  <a:latin typeface="Times New Roman" panose="02020603050405020304" pitchFamily="18" charset="0"/>
                  <a:cs typeface="Times New Roman" panose="02020603050405020304" pitchFamily="18" charset="0"/>
                </a:rPr>
                <a:t>Labels</a:t>
              </a:r>
              <a:endParaRPr lang="ko-KR" altLang="en-US" dirty="0">
                <a:solidFill>
                  <a:srgbClr val="80AAEF"/>
                </a:solidFill>
                <a:latin typeface="Times New Roman" panose="02020603050405020304" pitchFamily="18" charset="0"/>
                <a:cs typeface="Times New Roman" panose="02020603050405020304" pitchFamily="18" charset="0"/>
              </a:endParaRPr>
            </a:p>
          </p:txBody>
        </p:sp>
        <p:sp>
          <p:nvSpPr>
            <p:cNvPr id="102" name="직사각형 101">
              <a:extLst>
                <a:ext uri="{FF2B5EF4-FFF2-40B4-BE49-F238E27FC236}">
                  <a16:creationId xmlns:a16="http://schemas.microsoft.com/office/drawing/2014/main" id="{BE66431A-586C-41AA-A32A-0726F630A6DE}"/>
                </a:ext>
              </a:extLst>
            </p:cNvPr>
            <p:cNvSpPr/>
            <p:nvPr/>
          </p:nvSpPr>
          <p:spPr>
            <a:xfrm>
              <a:off x="7687563" y="4087326"/>
              <a:ext cx="797637" cy="1202730"/>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800">
                <a:latin typeface="Times New Roman" panose="02020603050405020304" pitchFamily="18" charset="0"/>
                <a:cs typeface="Times New Roman" panose="02020603050405020304" pitchFamily="18" charset="0"/>
              </a:endParaRPr>
            </a:p>
          </p:txBody>
        </p:sp>
        <p:sp>
          <p:nvSpPr>
            <p:cNvPr id="119" name="사각형: 둥근 모서리 118">
              <a:extLst>
                <a:ext uri="{FF2B5EF4-FFF2-40B4-BE49-F238E27FC236}">
                  <a16:creationId xmlns:a16="http://schemas.microsoft.com/office/drawing/2014/main" id="{52EF02C8-1DCC-4EC4-9DBC-D8D8D3BBC548}"/>
                </a:ext>
              </a:extLst>
            </p:cNvPr>
            <p:cNvSpPr/>
            <p:nvPr/>
          </p:nvSpPr>
          <p:spPr>
            <a:xfrm>
              <a:off x="6172038" y="2325615"/>
              <a:ext cx="893788" cy="6721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00" dirty="0">
                  <a:solidFill>
                    <a:schemeClr val="tx1"/>
                  </a:solidFill>
                  <a:latin typeface="Times New Roman" panose="02020603050405020304" pitchFamily="18" charset="0"/>
                  <a:cs typeface="Times New Roman" panose="02020603050405020304" pitchFamily="18" charset="0"/>
                </a:rPr>
                <a:t>Class Balanced</a:t>
              </a:r>
              <a:br>
                <a:rPr lang="en-US" altLang="ko-KR" sz="1800" dirty="0">
                  <a:solidFill>
                    <a:schemeClr val="tx1"/>
                  </a:solidFill>
                  <a:latin typeface="Times New Roman" panose="02020603050405020304" pitchFamily="18" charset="0"/>
                  <a:cs typeface="Times New Roman" panose="02020603050405020304" pitchFamily="18" charset="0"/>
                </a:rPr>
              </a:br>
              <a:r>
                <a:rPr lang="en-US" altLang="ko-KR" sz="1800" dirty="0">
                  <a:solidFill>
                    <a:schemeClr val="tx1"/>
                  </a:solidFill>
                  <a:latin typeface="Times New Roman" panose="02020603050405020304" pitchFamily="18" charset="0"/>
                  <a:cs typeface="Times New Roman" panose="02020603050405020304" pitchFamily="18" charset="0"/>
                </a:rPr>
                <a:t>Sampler</a:t>
              </a:r>
              <a:endParaRPr lang="ko-KR" altLang="en-US" sz="1800" dirty="0">
                <a:solidFill>
                  <a:schemeClr val="tx1"/>
                </a:solidFill>
                <a:latin typeface="Times New Roman" panose="02020603050405020304" pitchFamily="18" charset="0"/>
                <a:cs typeface="Times New Roman" panose="02020603050405020304" pitchFamily="18" charset="0"/>
              </a:endParaRPr>
            </a:p>
          </p:txBody>
        </p:sp>
      </p:grpSp>
      <p:pic>
        <p:nvPicPr>
          <p:cNvPr id="242" name="Picture 5" descr="A purple and orange text&#10;&#10;AI-generated content may be incorrect.">
            <a:extLst>
              <a:ext uri="{FF2B5EF4-FFF2-40B4-BE49-F238E27FC236}">
                <a16:creationId xmlns:a16="http://schemas.microsoft.com/office/drawing/2014/main" id="{08CE2FFF-6CB7-4B3F-B951-9AAD9F47CB7F}"/>
              </a:ext>
            </a:extLst>
          </p:cNvPr>
          <p:cNvPicPr>
            <a:picLocks noChangeAspect="1"/>
          </p:cNvPicPr>
          <p:nvPr/>
        </p:nvPicPr>
        <p:blipFill>
          <a:blip r:embed="rId14"/>
          <a:stretch>
            <a:fillRect/>
          </a:stretch>
        </p:blipFill>
        <p:spPr>
          <a:xfrm>
            <a:off x="101601" y="6425074"/>
            <a:ext cx="1106310" cy="318154"/>
          </a:xfrm>
          <a:prstGeom prst="rect">
            <a:avLst/>
          </a:prstGeom>
        </p:spPr>
      </p:pic>
      <p:sp>
        <p:nvSpPr>
          <p:cNvPr id="83" name="직사각형 82">
            <a:extLst>
              <a:ext uri="{FF2B5EF4-FFF2-40B4-BE49-F238E27FC236}">
                <a16:creationId xmlns:a16="http://schemas.microsoft.com/office/drawing/2014/main" id="{AB61BA8D-0AA9-417A-A887-C59F7EEEC2C3}"/>
              </a:ext>
            </a:extLst>
          </p:cNvPr>
          <p:cNvSpPr/>
          <p:nvPr/>
        </p:nvSpPr>
        <p:spPr>
          <a:xfrm>
            <a:off x="1243894" y="6466637"/>
            <a:ext cx="713657" cy="276999"/>
          </a:xfrm>
          <a:prstGeom prst="rect">
            <a:avLst/>
          </a:prstGeom>
        </p:spPr>
        <p:txBody>
          <a:bodyPr wrap="none">
            <a:spAutoFit/>
          </a:bodyPr>
          <a:lstStyle/>
          <a:p>
            <a:pPr lvl="0"/>
            <a:r>
              <a:rPr lang="en-US" altLang="ko-KR" sz="1200" b="1" dirty="0">
                <a:solidFill>
                  <a:srgbClr val="4B2E5E"/>
                </a:solidFill>
                <a:latin typeface="Roboto"/>
                <a:ea typeface="Roboto"/>
                <a:cs typeface="Roboto"/>
              </a:rPr>
              <a:t>Method</a:t>
            </a:r>
          </a:p>
        </p:txBody>
      </p:sp>
    </p:spTree>
    <p:extLst>
      <p:ext uri="{BB962C8B-B14F-4D97-AF65-F5344CB8AC3E}">
        <p14:creationId xmlns:p14="http://schemas.microsoft.com/office/powerpoint/2010/main" val="362410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p:nvPr/>
        </p:nvSpPr>
        <p:spPr>
          <a:xfrm>
            <a:off x="0" y="0"/>
            <a:ext cx="3673500" cy="6858000"/>
          </a:xfrm>
          <a:prstGeom prst="rect">
            <a:avLst/>
          </a:prstGeom>
          <a:solidFill>
            <a:srgbClr val="EFE6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highlight>
                <a:srgbClr val="FD0139"/>
              </a:highlight>
              <a:latin typeface="Calibri"/>
              <a:ea typeface="Calibri"/>
              <a:cs typeface="Calibri"/>
              <a:sym typeface="Calibri"/>
            </a:endParaRPr>
          </a:p>
        </p:txBody>
      </p:sp>
      <p:sp>
        <p:nvSpPr>
          <p:cNvPr id="143" name="Google Shape;143;p9"/>
          <p:cNvSpPr txBox="1"/>
          <p:nvPr/>
        </p:nvSpPr>
        <p:spPr>
          <a:xfrm>
            <a:off x="169606" y="975450"/>
            <a:ext cx="3510117"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rPr>
              <a:t>[Inference Stage]</a:t>
            </a:r>
            <a:endParaRPr lang="en-US" sz="3400" dirty="0">
              <a:solidFill>
                <a:srgbClr val="4B2E5E"/>
              </a:solidFill>
              <a:latin typeface="Roboto"/>
            </a:endParaRPr>
          </a:p>
        </p:txBody>
      </p:sp>
      <p:sp>
        <p:nvSpPr>
          <p:cNvPr id="4" name="Google Shape;106;p2">
            <a:extLst>
              <a:ext uri="{FF2B5EF4-FFF2-40B4-BE49-F238E27FC236}">
                <a16:creationId xmlns:a16="http://schemas.microsoft.com/office/drawing/2014/main" id="{E5DDB720-1E5B-4BBA-89BE-360075340CFC}"/>
              </a:ext>
            </a:extLst>
          </p:cNvPr>
          <p:cNvSpPr txBox="1"/>
          <p:nvPr/>
        </p:nvSpPr>
        <p:spPr>
          <a:xfrm>
            <a:off x="146756" y="1837410"/>
            <a:ext cx="3499556" cy="4247276"/>
          </a:xfrm>
          <a:prstGeom prst="rect">
            <a:avLst/>
          </a:prstGeom>
          <a:noFill/>
          <a:ln>
            <a:noFill/>
          </a:ln>
        </p:spPr>
        <p:txBody>
          <a:bodyPr spcFirstLastPara="1" wrap="square" lIns="91425" tIns="45700" rIns="91425" bIns="45700" anchor="t" anchorCtr="0">
            <a:spAutoFit/>
          </a:bodyPr>
          <a:lstStyle/>
          <a:p>
            <a:pPr lvl="0">
              <a:lnSpc>
                <a:spcPct val="150000"/>
              </a:lnSpc>
            </a:pPr>
            <a:r>
              <a:rPr lang="en-US" altLang="ko-KR" sz="1800" dirty="0">
                <a:solidFill>
                  <a:srgbClr val="5B5B5B"/>
                </a:solidFill>
                <a:latin typeface="Roboto"/>
                <a:ea typeface="Roboto"/>
                <a:cs typeface="Roboto"/>
              </a:rPr>
              <a:t>Multi-view feature consistency ensures that target test instances are clustered with similar overall trends, detrends, and frequencies. As a result, TA4LS refines initially-predicted target labels based on target cluster consistency, ensuring that the instances in the same class have similar clusters.</a:t>
            </a:r>
            <a:endParaRPr lang="en-US" altLang="ko-KR" sz="2000" dirty="0">
              <a:latin typeface="Roboto"/>
              <a:ea typeface="Roboto"/>
              <a:cs typeface="Roboto"/>
            </a:endParaRPr>
          </a:p>
        </p:txBody>
      </p:sp>
      <p:grpSp>
        <p:nvGrpSpPr>
          <p:cNvPr id="2" name="그룹 1">
            <a:extLst>
              <a:ext uri="{FF2B5EF4-FFF2-40B4-BE49-F238E27FC236}">
                <a16:creationId xmlns:a16="http://schemas.microsoft.com/office/drawing/2014/main" id="{7C4A3CA2-7DC2-438C-9E69-0E37FFC4F984}"/>
              </a:ext>
            </a:extLst>
          </p:cNvPr>
          <p:cNvGrpSpPr/>
          <p:nvPr/>
        </p:nvGrpSpPr>
        <p:grpSpPr>
          <a:xfrm>
            <a:off x="4141328" y="1661246"/>
            <a:ext cx="7836183" cy="4571864"/>
            <a:chOff x="4457417" y="2129071"/>
            <a:chExt cx="6835594" cy="3686350"/>
          </a:xfrm>
        </p:grpSpPr>
        <p:sp>
          <p:nvSpPr>
            <p:cNvPr id="6" name="사각형: 둥근 모서리 5">
              <a:extLst>
                <a:ext uri="{FF2B5EF4-FFF2-40B4-BE49-F238E27FC236}">
                  <a16:creationId xmlns:a16="http://schemas.microsoft.com/office/drawing/2014/main" id="{59E8C152-E89B-436B-9697-FA38D108994F}"/>
                </a:ext>
              </a:extLst>
            </p:cNvPr>
            <p:cNvSpPr/>
            <p:nvPr/>
          </p:nvSpPr>
          <p:spPr>
            <a:xfrm>
              <a:off x="5119199" y="2441450"/>
              <a:ext cx="2105138" cy="820102"/>
            </a:xfrm>
            <a:prstGeom prst="roundRect">
              <a:avLst>
                <a:gd name="adj" fmla="val 77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solidFill>
                  <a:schemeClr val="tx1"/>
                </a:solidFill>
                <a:latin typeface="Times New Roman" panose="02020603050405020304" pitchFamily="18" charset="0"/>
                <a:cs typeface="Times New Roman" panose="02020603050405020304" pitchFamily="18" charset="0"/>
              </a:endParaRPr>
            </a:p>
          </p:txBody>
        </p:sp>
        <p:sp>
          <p:nvSpPr>
            <p:cNvPr id="7" name="직사각형 6">
              <a:extLst>
                <a:ext uri="{FF2B5EF4-FFF2-40B4-BE49-F238E27FC236}">
                  <a16:creationId xmlns:a16="http://schemas.microsoft.com/office/drawing/2014/main" id="{47A33DE6-7ACA-428F-A7C4-A3BD1B8950B8}"/>
                </a:ext>
              </a:extLst>
            </p:cNvPr>
            <p:cNvSpPr/>
            <p:nvPr/>
          </p:nvSpPr>
          <p:spPr>
            <a:xfrm>
              <a:off x="6181579" y="5000306"/>
              <a:ext cx="270017" cy="400937"/>
            </a:xfrm>
            <a:prstGeom prst="rect">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8" name="직사각형 7">
              <a:extLst>
                <a:ext uri="{FF2B5EF4-FFF2-40B4-BE49-F238E27FC236}">
                  <a16:creationId xmlns:a16="http://schemas.microsoft.com/office/drawing/2014/main" id="{A9E6AC87-E37C-4F4A-9C6F-9A0285053E25}"/>
                </a:ext>
              </a:extLst>
            </p:cNvPr>
            <p:cNvSpPr/>
            <p:nvPr/>
          </p:nvSpPr>
          <p:spPr>
            <a:xfrm>
              <a:off x="6194606" y="4245278"/>
              <a:ext cx="263281" cy="721151"/>
            </a:xfrm>
            <a:prstGeom prst="rect">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9" name="사각형: 둥근 모서리 8">
              <a:extLst>
                <a:ext uri="{FF2B5EF4-FFF2-40B4-BE49-F238E27FC236}">
                  <a16:creationId xmlns:a16="http://schemas.microsoft.com/office/drawing/2014/main" id="{13D40494-71C4-46F7-8AF8-F9028CDB32BD}"/>
                </a:ext>
              </a:extLst>
            </p:cNvPr>
            <p:cNvSpPr/>
            <p:nvPr/>
          </p:nvSpPr>
          <p:spPr>
            <a:xfrm>
              <a:off x="4457927" y="3392181"/>
              <a:ext cx="3050369" cy="2423240"/>
            </a:xfrm>
            <a:prstGeom prst="roundRect">
              <a:avLst>
                <a:gd name="adj" fmla="val 579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solidFill>
                  <a:schemeClr val="tx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0A45F19-0C6A-45BF-AF16-8710A649E96F}"/>
                </a:ext>
              </a:extLst>
            </p:cNvPr>
            <p:cNvSpPr txBox="1"/>
            <p:nvPr/>
          </p:nvSpPr>
          <p:spPr>
            <a:xfrm>
              <a:off x="5206739" y="3709755"/>
              <a:ext cx="2283808" cy="148898"/>
            </a:xfrm>
            <a:prstGeom prst="rect">
              <a:avLst/>
            </a:prstGeom>
            <a:noFill/>
          </p:spPr>
          <p:txBody>
            <a:bodyPr wrap="square" lIns="0" tIns="0" rIns="0" bIns="0" rtlCol="0">
              <a:spAutoFit/>
            </a:bodyPr>
            <a:lstStyle/>
            <a:p>
              <a:pPr algn="ctr"/>
              <a:r>
                <a:rPr lang="en-US" altLang="ko-KR" sz="1200" dirty="0">
                  <a:latin typeface="Times New Roman" panose="02020603050405020304" pitchFamily="18" charset="0"/>
                  <a:cs typeface="Times New Roman" panose="02020603050405020304" pitchFamily="18" charset="0"/>
                </a:rPr>
                <a:t>Target Aggregated  Cluster Probability</a:t>
              </a:r>
              <a:endParaRPr lang="ko-KR" altLang="en-US" sz="12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300CFC89-95E4-4CA8-AB5E-1D599C4BB90C}"/>
                </a:ext>
              </a:extLst>
            </p:cNvPr>
            <p:cNvSpPr txBox="1"/>
            <p:nvPr/>
          </p:nvSpPr>
          <p:spPr>
            <a:xfrm>
              <a:off x="8208986" y="5485129"/>
              <a:ext cx="2531260" cy="223348"/>
            </a:xfrm>
            <a:prstGeom prst="rect">
              <a:avLst/>
            </a:prstGeom>
            <a:noFill/>
          </p:spPr>
          <p:txBody>
            <a:bodyPr wrap="square" lIns="0" tIns="0" rIns="0" bIns="0" rtlCol="0">
              <a:spAutoFit/>
            </a:bodyPr>
            <a:lstStyle/>
            <a:p>
              <a:pPr algn="ctr"/>
              <a:r>
                <a:rPr lang="en-US" altLang="ko-KR" sz="1800" b="1" i="1" dirty="0">
                  <a:solidFill>
                    <a:srgbClr val="FF4F4F"/>
                  </a:solidFill>
                  <a:latin typeface="Times New Roman" panose="02020603050405020304" pitchFamily="18" charset="0"/>
                  <a:cs typeface="Times New Roman" panose="02020603050405020304" pitchFamily="18" charset="0"/>
                </a:rPr>
                <a:t>“Target Cluster Consistency”</a:t>
              </a:r>
              <a:endParaRPr lang="ko-KR" altLang="en-US" sz="1800" b="1" i="1" dirty="0">
                <a:solidFill>
                  <a:srgbClr val="FF4F4F"/>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42C5C58-33D4-4F91-9E60-5319765A8C70}"/>
                </a:ext>
              </a:extLst>
            </p:cNvPr>
            <p:cNvSpPr txBox="1"/>
            <p:nvPr/>
          </p:nvSpPr>
          <p:spPr>
            <a:xfrm>
              <a:off x="9701193" y="3799319"/>
              <a:ext cx="793562" cy="347430"/>
            </a:xfrm>
            <a:prstGeom prst="rect">
              <a:avLst/>
            </a:prstGeom>
            <a:noFill/>
          </p:spPr>
          <p:txBody>
            <a:bodyPr wrap="square" lIns="0" tIns="0" rIns="0" bIns="0" rtlCol="0">
              <a:spAutoFit/>
            </a:bodyPr>
            <a:lstStyle/>
            <a:p>
              <a:r>
                <a:rPr lang="en-US" altLang="ko-KR" b="1" dirty="0">
                  <a:solidFill>
                    <a:srgbClr val="FF4F4F"/>
                  </a:solidFill>
                  <a:latin typeface="Times New Roman" panose="02020603050405020304" pitchFamily="18" charset="0"/>
                  <a:cs typeface="Times New Roman" panose="02020603050405020304" pitchFamily="18" charset="0"/>
                </a:rPr>
                <a:t>Refinement Candidates</a:t>
              </a:r>
              <a:endParaRPr lang="ko-KR" altLang="en-US" b="1" dirty="0">
                <a:solidFill>
                  <a:srgbClr val="FF4F4F"/>
                </a:solidFill>
                <a:latin typeface="Times New Roman" panose="02020603050405020304" pitchFamily="18" charset="0"/>
                <a:cs typeface="Times New Roman" panose="02020603050405020304" pitchFamily="18" charset="0"/>
              </a:endParaRPr>
            </a:p>
          </p:txBody>
        </p:sp>
        <p:cxnSp>
          <p:nvCxnSpPr>
            <p:cNvPr id="33" name="직선 연결선 32">
              <a:extLst>
                <a:ext uri="{FF2B5EF4-FFF2-40B4-BE49-F238E27FC236}">
                  <a16:creationId xmlns:a16="http://schemas.microsoft.com/office/drawing/2014/main" id="{BD8DF075-8355-4B40-80DD-C82A6369C1AA}"/>
                </a:ext>
              </a:extLst>
            </p:cNvPr>
            <p:cNvCxnSpPr>
              <a:cxnSpLocks/>
            </p:cNvCxnSpPr>
            <p:nvPr/>
          </p:nvCxnSpPr>
          <p:spPr>
            <a:xfrm>
              <a:off x="9444156" y="3914668"/>
              <a:ext cx="154725" cy="0"/>
            </a:xfrm>
            <a:prstGeom prst="line">
              <a:avLst/>
            </a:prstGeom>
            <a:noFill/>
            <a:ln w="15875" cap="flat" cmpd="sng">
              <a:solidFill>
                <a:srgbClr val="FF0000"/>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D556E5C-500E-4F5C-B392-BA7AA0172098}"/>
                    </a:ext>
                  </a:extLst>
                </p:cNvPr>
                <p:cNvSpPr txBox="1"/>
                <p:nvPr/>
              </p:nvSpPr>
              <p:spPr>
                <a:xfrm>
                  <a:off x="4471786" y="2846051"/>
                  <a:ext cx="464713" cy="2481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4F4F"/>
                                </a:solidFill>
                                <a:latin typeface="Cambria Math" panose="02040503050406030204" pitchFamily="18" charset="0"/>
                              </a:rPr>
                            </m:ctrlPr>
                          </m:sSupPr>
                          <m:e>
                            <m:r>
                              <m:rPr>
                                <m:sty m:val="p"/>
                              </m:rPr>
                              <a:rPr lang="en-US" altLang="ko-KR" sz="2000" b="0" i="0" smtClean="0">
                                <a:solidFill>
                                  <a:srgbClr val="FF4F4F"/>
                                </a:solidFill>
                                <a:latin typeface="Cambria Math" panose="02040503050406030204" pitchFamily="18" charset="0"/>
                              </a:rPr>
                              <m:t>X</m:t>
                            </m:r>
                          </m:e>
                          <m:sup>
                            <m:r>
                              <m:rPr>
                                <m:sty m:val="p"/>
                              </m:rPr>
                              <a:rPr lang="en-US" altLang="ko-KR" sz="2000" b="0" i="0" smtClean="0">
                                <a:solidFill>
                                  <a:srgbClr val="FF4F4F"/>
                                </a:solidFill>
                                <a:latin typeface="Cambria Math" panose="02040503050406030204" pitchFamily="18" charset="0"/>
                              </a:rPr>
                              <m:t>trg</m:t>
                            </m:r>
                          </m:sup>
                        </m:sSup>
                      </m:oMath>
                    </m:oMathPara>
                  </a14:m>
                  <a:endParaRPr lang="ko-KR" altLang="en-US" sz="2000"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BD556E5C-500E-4F5C-B392-BA7AA0172098}"/>
                    </a:ext>
                  </a:extLst>
                </p:cNvPr>
                <p:cNvSpPr txBox="1">
                  <a:spLocks noRot="1" noChangeAspect="1" noMove="1" noResize="1" noEditPoints="1" noAdjustHandles="1" noChangeArrowheads="1" noChangeShapeType="1" noTextEdit="1"/>
                </p:cNvSpPr>
                <p:nvPr/>
              </p:nvSpPr>
              <p:spPr>
                <a:xfrm>
                  <a:off x="4471786" y="2846051"/>
                  <a:ext cx="464713" cy="248164"/>
                </a:xfrm>
                <a:prstGeom prst="rect">
                  <a:avLst/>
                </a:prstGeom>
                <a:blipFill>
                  <a:blip r:embed="rId3"/>
                  <a:stretch>
                    <a:fillRect l="-6897" t="-1961" r="-5747" b="-7843"/>
                  </a:stretch>
                </a:blipFill>
              </p:spPr>
              <p:txBody>
                <a:bodyPr/>
                <a:lstStyle/>
                <a:p>
                  <a:r>
                    <a:rPr lang="ko-KR" altLang="en-US">
                      <a:noFill/>
                    </a:rPr>
                    <a:t> </a:t>
                  </a:r>
                </a:p>
              </p:txBody>
            </p:sp>
          </mc:Fallback>
        </mc:AlternateContent>
        <p:cxnSp>
          <p:nvCxnSpPr>
            <p:cNvPr id="43" name="직선 화살표 연결선 42">
              <a:extLst>
                <a:ext uri="{FF2B5EF4-FFF2-40B4-BE49-F238E27FC236}">
                  <a16:creationId xmlns:a16="http://schemas.microsoft.com/office/drawing/2014/main" id="{92ECDB60-6AB6-489E-A594-33CBC584F656}"/>
                </a:ext>
              </a:extLst>
            </p:cNvPr>
            <p:cNvCxnSpPr>
              <a:cxnSpLocks/>
            </p:cNvCxnSpPr>
            <p:nvPr/>
          </p:nvCxnSpPr>
          <p:spPr>
            <a:xfrm flipV="1">
              <a:off x="4917162" y="2965205"/>
              <a:ext cx="283573" cy="2"/>
            </a:xfrm>
            <a:prstGeom prst="straightConnector1">
              <a:avLst/>
            </a:prstGeom>
            <a:ln w="3810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44" name="순서도: 수동 연산 43">
              <a:extLst>
                <a:ext uri="{FF2B5EF4-FFF2-40B4-BE49-F238E27FC236}">
                  <a16:creationId xmlns:a16="http://schemas.microsoft.com/office/drawing/2014/main" id="{55EE9CC6-0E78-4545-BA60-13AD82C4F55B}"/>
                </a:ext>
              </a:extLst>
            </p:cNvPr>
            <p:cNvSpPr/>
            <p:nvPr/>
          </p:nvSpPr>
          <p:spPr>
            <a:xfrm rot="16200000">
              <a:off x="6663117" y="2769404"/>
              <a:ext cx="499660" cy="405341"/>
            </a:xfrm>
            <a:prstGeom prst="flowChartManualOperatio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22E4DCA-8761-4E56-9DC4-0093B787977B}"/>
                </a:ext>
              </a:extLst>
            </p:cNvPr>
            <p:cNvSpPr txBox="1"/>
            <p:nvPr/>
          </p:nvSpPr>
          <p:spPr>
            <a:xfrm>
              <a:off x="6823013" y="2767757"/>
              <a:ext cx="325310" cy="297797"/>
            </a:xfrm>
            <a:prstGeom prst="rect">
              <a:avLst/>
            </a:prstGeom>
            <a:noFill/>
          </p:spPr>
          <p:txBody>
            <a:bodyPr wrap="square" lIns="0" tIns="0" rIns="0" bIns="0" rtlCol="0">
              <a:spAutoFit/>
            </a:bodyPr>
            <a:lstStyle/>
            <a:p>
              <a:r>
                <a:rPr lang="en-US" altLang="ko-KR" sz="2400" b="1" dirty="0">
                  <a:latin typeface="Times New Roman" panose="02020603050405020304" pitchFamily="18" charset="0"/>
                  <a:cs typeface="Times New Roman" panose="02020603050405020304" pitchFamily="18" charset="0"/>
                </a:rPr>
                <a:t>g</a:t>
              </a:r>
              <a:endParaRPr lang="ko-KR" altLang="en-US" sz="2400" b="1" dirty="0">
                <a:latin typeface="Times New Roman" panose="02020603050405020304" pitchFamily="18" charset="0"/>
                <a:cs typeface="Times New Roman" panose="02020603050405020304" pitchFamily="18" charset="0"/>
              </a:endParaRPr>
            </a:p>
          </p:txBody>
        </p:sp>
        <p:cxnSp>
          <p:nvCxnSpPr>
            <p:cNvPr id="46" name="직선 화살표 연결선 45">
              <a:extLst>
                <a:ext uri="{FF2B5EF4-FFF2-40B4-BE49-F238E27FC236}">
                  <a16:creationId xmlns:a16="http://schemas.microsoft.com/office/drawing/2014/main" id="{40BEE03D-57A4-4507-90A0-E09A0D1715DD}"/>
                </a:ext>
              </a:extLst>
            </p:cNvPr>
            <p:cNvCxnSpPr>
              <a:cxnSpLocks/>
            </p:cNvCxnSpPr>
            <p:nvPr/>
          </p:nvCxnSpPr>
          <p:spPr>
            <a:xfrm>
              <a:off x="7115618" y="2992398"/>
              <a:ext cx="397667" cy="0"/>
            </a:xfrm>
            <a:prstGeom prst="straightConnector1">
              <a:avLst/>
            </a:prstGeom>
            <a:ln w="3810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C3F2A87-7892-4AC8-890C-A3EF513BB414}"/>
                </a:ext>
              </a:extLst>
            </p:cNvPr>
            <p:cNvSpPr txBox="1"/>
            <p:nvPr/>
          </p:nvSpPr>
          <p:spPr>
            <a:xfrm>
              <a:off x="4481350" y="5480913"/>
              <a:ext cx="2945139" cy="223348"/>
            </a:xfrm>
            <a:prstGeom prst="rect">
              <a:avLst/>
            </a:prstGeom>
            <a:noFill/>
          </p:spPr>
          <p:txBody>
            <a:bodyPr wrap="square" lIns="0" tIns="0" rIns="0" bIns="0" rtlCol="0">
              <a:spAutoFit/>
            </a:bodyPr>
            <a:lstStyle/>
            <a:p>
              <a:pPr algn="ctr"/>
              <a:r>
                <a:rPr lang="en-US" altLang="ko-KR" sz="1800" b="1" i="1" dirty="0">
                  <a:solidFill>
                    <a:srgbClr val="FF4F4F"/>
                  </a:solidFill>
                  <a:latin typeface="Times New Roman" panose="02020603050405020304" pitchFamily="18" charset="0"/>
                  <a:cs typeface="Times New Roman" panose="02020603050405020304" pitchFamily="18" charset="0"/>
                </a:rPr>
                <a:t>“Multi-view Feature Consistency”</a:t>
              </a:r>
              <a:endParaRPr lang="ko-KR" altLang="en-US" sz="1800" b="1" i="1" dirty="0">
                <a:solidFill>
                  <a:srgbClr val="FF4F4F"/>
                </a:solidFill>
                <a:latin typeface="Times New Roman" panose="02020603050405020304" pitchFamily="18" charset="0"/>
                <a:cs typeface="Times New Roman" panose="02020603050405020304" pitchFamily="18" charset="0"/>
              </a:endParaRPr>
            </a:p>
          </p:txBody>
        </p:sp>
        <p:cxnSp>
          <p:nvCxnSpPr>
            <p:cNvPr id="49" name="직선 화살표 연결선 48">
              <a:extLst>
                <a:ext uri="{FF2B5EF4-FFF2-40B4-BE49-F238E27FC236}">
                  <a16:creationId xmlns:a16="http://schemas.microsoft.com/office/drawing/2014/main" id="{15D93A91-91ED-4E39-BA51-E92984B6FF98}"/>
                </a:ext>
              </a:extLst>
            </p:cNvPr>
            <p:cNvCxnSpPr>
              <a:cxnSpLocks/>
            </p:cNvCxnSpPr>
            <p:nvPr/>
          </p:nvCxnSpPr>
          <p:spPr>
            <a:xfrm>
              <a:off x="4745157" y="3103638"/>
              <a:ext cx="0" cy="1339000"/>
            </a:xfrm>
            <a:prstGeom prst="straightConnector1">
              <a:avLst/>
            </a:prstGeom>
            <a:ln w="3810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62346BD-DDF9-469A-BA83-25C55C77468A}"/>
                </a:ext>
              </a:extLst>
            </p:cNvPr>
            <p:cNvSpPr txBox="1"/>
            <p:nvPr/>
          </p:nvSpPr>
          <p:spPr>
            <a:xfrm>
              <a:off x="4739656" y="4129362"/>
              <a:ext cx="995783" cy="297797"/>
            </a:xfrm>
            <a:prstGeom prst="rect">
              <a:avLst/>
            </a:prstGeom>
            <a:noFill/>
          </p:spPr>
          <p:txBody>
            <a:bodyPr wrap="square" lIns="0" tIns="0" rIns="0" bIns="0" rtlCol="0">
              <a:spAutoFit/>
            </a:bodyPr>
            <a:lstStyle/>
            <a:p>
              <a:pPr algn="ctr"/>
              <a:r>
                <a:rPr lang="en-US" altLang="ko-KR" sz="1200" dirty="0">
                  <a:latin typeface="Times New Roman" panose="02020603050405020304" pitchFamily="18" charset="0"/>
                  <a:cs typeface="Times New Roman" panose="02020603050405020304" pitchFamily="18" charset="0"/>
                </a:rPr>
                <a:t>Co-association Matrix</a:t>
              </a:r>
              <a:endParaRPr lang="ko-KR" altLang="en-US" sz="1200" dirty="0">
                <a:latin typeface="Times New Roman" panose="02020603050405020304" pitchFamily="18" charset="0"/>
                <a:cs typeface="Times New Roman" panose="02020603050405020304" pitchFamily="18" charset="0"/>
              </a:endParaRPr>
            </a:p>
          </p:txBody>
        </p:sp>
        <p:grpSp>
          <p:nvGrpSpPr>
            <p:cNvPr id="56" name="그룹 55">
              <a:extLst>
                <a:ext uri="{FF2B5EF4-FFF2-40B4-BE49-F238E27FC236}">
                  <a16:creationId xmlns:a16="http://schemas.microsoft.com/office/drawing/2014/main" id="{0C6B8117-1841-433F-9867-889CB3840582}"/>
                </a:ext>
              </a:extLst>
            </p:cNvPr>
            <p:cNvGrpSpPr/>
            <p:nvPr/>
          </p:nvGrpSpPr>
          <p:grpSpPr>
            <a:xfrm>
              <a:off x="6077633" y="3999722"/>
              <a:ext cx="1549572" cy="1428462"/>
              <a:chOff x="3669882" y="2268061"/>
              <a:chExt cx="868429" cy="800555"/>
            </a:xfrm>
          </p:grpSpPr>
          <p:grpSp>
            <p:nvGrpSpPr>
              <p:cNvPr id="178" name="그룹 177">
                <a:extLst>
                  <a:ext uri="{FF2B5EF4-FFF2-40B4-BE49-F238E27FC236}">
                    <a16:creationId xmlns:a16="http://schemas.microsoft.com/office/drawing/2014/main" id="{E8AC7612-4FDD-43DE-BE6D-1C61FD82F99D}"/>
                  </a:ext>
                </a:extLst>
              </p:cNvPr>
              <p:cNvGrpSpPr/>
              <p:nvPr/>
            </p:nvGrpSpPr>
            <p:grpSpPr>
              <a:xfrm>
                <a:off x="3669882" y="2268061"/>
                <a:ext cx="868429" cy="800555"/>
                <a:chOff x="3824153" y="2460366"/>
                <a:chExt cx="868429" cy="800555"/>
              </a:xfrm>
            </p:grpSpPr>
            <p:sp>
              <p:nvSpPr>
                <p:cNvPr id="181" name="Google Shape;1274;p50">
                  <a:extLst>
                    <a:ext uri="{FF2B5EF4-FFF2-40B4-BE49-F238E27FC236}">
                      <a16:creationId xmlns:a16="http://schemas.microsoft.com/office/drawing/2014/main" id="{3020062B-3480-4005-A5BD-3FD7D6A2836B}"/>
                    </a:ext>
                  </a:extLst>
                </p:cNvPr>
                <p:cNvSpPr/>
                <p:nvPr/>
              </p:nvSpPr>
              <p:spPr>
                <a:xfrm>
                  <a:off x="4300008" y="3027328"/>
                  <a:ext cx="163884" cy="198678"/>
                </a:xfrm>
                <a:prstGeom prst="rect">
                  <a:avLst/>
                </a:prstGeom>
                <a:solidFill>
                  <a:srgbClr val="FFD9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nvGrpSpPr>
                <p:cNvPr id="182" name="그룹 181">
                  <a:extLst>
                    <a:ext uri="{FF2B5EF4-FFF2-40B4-BE49-F238E27FC236}">
                      <a16:creationId xmlns:a16="http://schemas.microsoft.com/office/drawing/2014/main" id="{5C6D9CC0-E646-45E6-A54D-0FF6A50857C6}"/>
                    </a:ext>
                  </a:extLst>
                </p:cNvPr>
                <p:cNvGrpSpPr/>
                <p:nvPr/>
              </p:nvGrpSpPr>
              <p:grpSpPr>
                <a:xfrm>
                  <a:off x="3903608" y="3033171"/>
                  <a:ext cx="116088" cy="194855"/>
                  <a:chOff x="3352975" y="2986388"/>
                  <a:chExt cx="151895" cy="282687"/>
                </a:xfrm>
              </p:grpSpPr>
              <p:sp>
                <p:nvSpPr>
                  <p:cNvPr id="199" name="Google Shape;1350;p50">
                    <a:extLst>
                      <a:ext uri="{FF2B5EF4-FFF2-40B4-BE49-F238E27FC236}">
                        <a16:creationId xmlns:a16="http://schemas.microsoft.com/office/drawing/2014/main" id="{A28100FE-0482-4A8E-87F1-2F9C54DBDA42}"/>
                      </a:ext>
                    </a:extLst>
                  </p:cNvPr>
                  <p:cNvSpPr/>
                  <p:nvPr/>
                </p:nvSpPr>
                <p:spPr>
                  <a:xfrm>
                    <a:off x="3352975" y="2986388"/>
                    <a:ext cx="142908" cy="130080"/>
                  </a:xfrm>
                  <a:prstGeom prst="triangle">
                    <a:avLst>
                      <a:gd name="adj" fmla="val 50000"/>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3200" dirty="0">
                      <a:solidFill>
                        <a:schemeClr val="lt1"/>
                      </a:solidFill>
                      <a:latin typeface="Times New Roman" panose="02020603050405020304" pitchFamily="18" charset="0"/>
                      <a:ea typeface="+mn-ea"/>
                      <a:cs typeface="Times New Roman" panose="02020603050405020304" pitchFamily="18" charset="0"/>
                      <a:sym typeface="Proxima Nova"/>
                    </a:endParaRPr>
                  </a:p>
                </p:txBody>
              </p:sp>
              <p:sp>
                <p:nvSpPr>
                  <p:cNvPr id="200" name="Google Shape;1351;p50">
                    <a:extLst>
                      <a:ext uri="{FF2B5EF4-FFF2-40B4-BE49-F238E27FC236}">
                        <a16:creationId xmlns:a16="http://schemas.microsoft.com/office/drawing/2014/main" id="{73D2295B-6C21-45E5-A7F8-90FB656E8AFF}"/>
                      </a:ext>
                    </a:extLst>
                  </p:cNvPr>
                  <p:cNvSpPr/>
                  <p:nvPr/>
                </p:nvSpPr>
                <p:spPr>
                  <a:xfrm>
                    <a:off x="3354326" y="3145555"/>
                    <a:ext cx="150544" cy="123520"/>
                  </a:xfrm>
                  <a:prstGeom prst="triangle">
                    <a:avLst>
                      <a:gd name="adj" fmla="val 50000"/>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3200" dirty="0">
                      <a:solidFill>
                        <a:schemeClr val="lt1"/>
                      </a:solidFill>
                      <a:latin typeface="Times New Roman" panose="02020603050405020304" pitchFamily="18" charset="0"/>
                      <a:cs typeface="Times New Roman" panose="02020603050405020304" pitchFamily="18" charset="0"/>
                      <a:sym typeface="Proxima Nova"/>
                    </a:endParaRPr>
                  </a:p>
                </p:txBody>
              </p:sp>
            </p:grpSp>
            <p:sp>
              <p:nvSpPr>
                <p:cNvPr id="183" name="Google Shape;1365;p50">
                  <a:extLst>
                    <a:ext uri="{FF2B5EF4-FFF2-40B4-BE49-F238E27FC236}">
                      <a16:creationId xmlns:a16="http://schemas.microsoft.com/office/drawing/2014/main" id="{97771998-5D0B-4B8B-B816-11071A639900}"/>
                    </a:ext>
                  </a:extLst>
                </p:cNvPr>
                <p:cNvSpPr txBox="1"/>
                <p:nvPr/>
              </p:nvSpPr>
              <p:spPr>
                <a:xfrm>
                  <a:off x="4083082" y="2985559"/>
                  <a:ext cx="609500" cy="27536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US" alt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200" dirty="0">
                      <a:solidFill>
                        <a:schemeClr val="dk1"/>
                      </a:solidFill>
                      <a:latin typeface="Times New Roman" panose="02020603050405020304" pitchFamily="18" charset="0"/>
                      <a:ea typeface="Roboto Slab"/>
                      <a:cs typeface="Times New Roman" panose="02020603050405020304" pitchFamily="18" charset="0"/>
                      <a:sym typeface="Roboto Slab"/>
                    </a:rPr>
                    <a:t>3</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2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200" b="1" dirty="0">
                      <a:solidFill>
                        <a:schemeClr val="dk1"/>
                      </a:solidFill>
                      <a:latin typeface="Times New Roman" panose="02020603050405020304" pitchFamily="18" charset="0"/>
                      <a:ea typeface="Roboto Slab"/>
                      <a:cs typeface="Times New Roman" panose="02020603050405020304" pitchFamily="18" charset="0"/>
                      <a:sym typeface="Roboto Slab"/>
                    </a:rPr>
                    <a:t>7</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200" dirty="0">
                      <a:solidFill>
                        <a:schemeClr val="dk1"/>
                      </a:solidFill>
                      <a:latin typeface="Times New Roman" panose="02020603050405020304" pitchFamily="18" charset="0"/>
                      <a:ea typeface="Roboto Slab"/>
                      <a:cs typeface="Times New Roman" panose="02020603050405020304" pitchFamily="18" charset="0"/>
                      <a:sym typeface="Roboto Slab"/>
                    </a:rPr>
                    <a:t>5</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2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200" b="1" dirty="0">
                      <a:solidFill>
                        <a:schemeClr val="dk1"/>
                      </a:solidFill>
                      <a:latin typeface="Times New Roman" panose="02020603050405020304" pitchFamily="18" charset="0"/>
                      <a:ea typeface="Roboto Slab"/>
                      <a:cs typeface="Times New Roman" panose="02020603050405020304" pitchFamily="18" charset="0"/>
                      <a:sym typeface="Roboto Slab"/>
                    </a:rPr>
                    <a:t>5</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endParaRPr sz="1200" dirty="0">
                    <a:solidFill>
                      <a:schemeClr val="dk1"/>
                    </a:solidFill>
                    <a:latin typeface="Times New Roman" panose="02020603050405020304" pitchFamily="18" charset="0"/>
                    <a:ea typeface="Roboto Slab"/>
                    <a:cs typeface="Times New Roman" panose="02020603050405020304" pitchFamily="18" charset="0"/>
                    <a:sym typeface="Roboto Slab"/>
                  </a:endParaRPr>
                </a:p>
              </p:txBody>
            </p:sp>
            <p:sp>
              <p:nvSpPr>
                <p:cNvPr id="184" name="Google Shape;1273;p50">
                  <a:extLst>
                    <a:ext uri="{FF2B5EF4-FFF2-40B4-BE49-F238E27FC236}">
                      <a16:creationId xmlns:a16="http://schemas.microsoft.com/office/drawing/2014/main" id="{F76FB879-1068-4311-A8F1-E284D5B3208B}"/>
                    </a:ext>
                  </a:extLst>
                </p:cNvPr>
                <p:cNvSpPr/>
                <p:nvPr/>
              </p:nvSpPr>
              <p:spPr>
                <a:xfrm>
                  <a:off x="4124857" y="2631138"/>
                  <a:ext cx="160262" cy="396584"/>
                </a:xfrm>
                <a:prstGeom prst="rect">
                  <a:avLst/>
                </a:prstGeom>
                <a:solidFill>
                  <a:srgbClr val="FFD9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cxnSp>
              <p:nvCxnSpPr>
                <p:cNvPr id="185" name="Google Shape;1360;p50">
                  <a:extLst>
                    <a:ext uri="{FF2B5EF4-FFF2-40B4-BE49-F238E27FC236}">
                      <a16:creationId xmlns:a16="http://schemas.microsoft.com/office/drawing/2014/main" id="{03CFA021-9B2F-43F1-BD17-43B42CA58609}"/>
                    </a:ext>
                  </a:extLst>
                </p:cNvPr>
                <p:cNvCxnSpPr>
                  <a:cxnSpLocks/>
                </p:cNvCxnSpPr>
                <p:nvPr/>
              </p:nvCxnSpPr>
              <p:spPr>
                <a:xfrm>
                  <a:off x="3875639" y="2569328"/>
                  <a:ext cx="690513"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361;p50">
                  <a:extLst>
                    <a:ext uri="{FF2B5EF4-FFF2-40B4-BE49-F238E27FC236}">
                      <a16:creationId xmlns:a16="http://schemas.microsoft.com/office/drawing/2014/main" id="{C11F46CD-C50D-4E5D-A0C3-6AFDF97537D9}"/>
                    </a:ext>
                  </a:extLst>
                </p:cNvPr>
                <p:cNvCxnSpPr>
                  <a:cxnSpLocks/>
                </p:cNvCxnSpPr>
                <p:nvPr/>
              </p:nvCxnSpPr>
              <p:spPr>
                <a:xfrm flipV="1">
                  <a:off x="4067167" y="2483687"/>
                  <a:ext cx="0" cy="760898"/>
                </a:xfrm>
                <a:prstGeom prst="straightConnector1">
                  <a:avLst/>
                </a:prstGeom>
                <a:noFill/>
                <a:ln w="9525" cap="flat" cmpd="sng">
                  <a:solidFill>
                    <a:schemeClr val="dk2"/>
                  </a:solidFill>
                  <a:prstDash val="solid"/>
                  <a:round/>
                  <a:headEnd type="none" w="med" len="med"/>
                  <a:tailEnd type="none" w="med" len="med"/>
                </a:ln>
              </p:spPr>
            </p:cxnSp>
            <p:grpSp>
              <p:nvGrpSpPr>
                <p:cNvPr id="187" name="그룹 186">
                  <a:extLst>
                    <a:ext uri="{FF2B5EF4-FFF2-40B4-BE49-F238E27FC236}">
                      <a16:creationId xmlns:a16="http://schemas.microsoft.com/office/drawing/2014/main" id="{DC14A9D6-1DD2-43AB-A6F4-202DF15E4E4E}"/>
                    </a:ext>
                  </a:extLst>
                </p:cNvPr>
                <p:cNvGrpSpPr/>
                <p:nvPr/>
              </p:nvGrpSpPr>
              <p:grpSpPr>
                <a:xfrm>
                  <a:off x="3914773" y="2614124"/>
                  <a:ext cx="82358" cy="376175"/>
                  <a:chOff x="2402901" y="3015970"/>
                  <a:chExt cx="106462" cy="539162"/>
                </a:xfrm>
              </p:grpSpPr>
              <p:sp>
                <p:nvSpPr>
                  <p:cNvPr id="195" name="Google Shape;1355;p50">
                    <a:extLst>
                      <a:ext uri="{FF2B5EF4-FFF2-40B4-BE49-F238E27FC236}">
                        <a16:creationId xmlns:a16="http://schemas.microsoft.com/office/drawing/2014/main" id="{1E488491-9A65-4135-B94F-E7E7C11D3B0A}"/>
                      </a:ext>
                    </a:extLst>
                  </p:cNvPr>
                  <p:cNvSpPr/>
                  <p:nvPr/>
                </p:nvSpPr>
                <p:spPr>
                  <a:xfrm>
                    <a:off x="2402901" y="3461063"/>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3200" dirty="0">
                      <a:solidFill>
                        <a:schemeClr val="lt1"/>
                      </a:solidFill>
                      <a:latin typeface="Times New Roman" panose="02020603050405020304" pitchFamily="18" charset="0"/>
                      <a:cs typeface="Times New Roman" panose="02020603050405020304" pitchFamily="18" charset="0"/>
                      <a:sym typeface="Proxima Nova"/>
                    </a:endParaRPr>
                  </a:p>
                </p:txBody>
              </p:sp>
              <p:sp>
                <p:nvSpPr>
                  <p:cNvPr id="196" name="Google Shape;1357;p50">
                    <a:extLst>
                      <a:ext uri="{FF2B5EF4-FFF2-40B4-BE49-F238E27FC236}">
                        <a16:creationId xmlns:a16="http://schemas.microsoft.com/office/drawing/2014/main" id="{3597CA77-094F-4653-AD18-D9F9B538B16C}"/>
                      </a:ext>
                    </a:extLst>
                  </p:cNvPr>
                  <p:cNvSpPr/>
                  <p:nvPr/>
                </p:nvSpPr>
                <p:spPr>
                  <a:xfrm>
                    <a:off x="2406442" y="3307171"/>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3200">
                      <a:solidFill>
                        <a:schemeClr val="lt1"/>
                      </a:solidFill>
                      <a:latin typeface="Times New Roman" panose="02020603050405020304" pitchFamily="18" charset="0"/>
                      <a:cs typeface="Times New Roman" panose="02020603050405020304" pitchFamily="18" charset="0"/>
                      <a:sym typeface="Proxima Nova"/>
                    </a:endParaRPr>
                  </a:p>
                </p:txBody>
              </p:sp>
              <p:sp>
                <p:nvSpPr>
                  <p:cNvPr id="197" name="Google Shape;1358;p50">
                    <a:extLst>
                      <a:ext uri="{FF2B5EF4-FFF2-40B4-BE49-F238E27FC236}">
                        <a16:creationId xmlns:a16="http://schemas.microsoft.com/office/drawing/2014/main" id="{085FEF5B-9B54-4C39-9CC9-185F51B0711B}"/>
                      </a:ext>
                    </a:extLst>
                  </p:cNvPr>
                  <p:cNvSpPr/>
                  <p:nvPr/>
                </p:nvSpPr>
                <p:spPr>
                  <a:xfrm>
                    <a:off x="2406442" y="3015970"/>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3200">
                      <a:solidFill>
                        <a:schemeClr val="lt1"/>
                      </a:solidFill>
                      <a:latin typeface="Times New Roman" panose="02020603050405020304" pitchFamily="18" charset="0"/>
                      <a:cs typeface="Times New Roman" panose="02020603050405020304" pitchFamily="18" charset="0"/>
                      <a:sym typeface="Proxima Nova"/>
                    </a:endParaRPr>
                  </a:p>
                </p:txBody>
              </p:sp>
              <p:sp>
                <p:nvSpPr>
                  <p:cNvPr id="198" name="Google Shape;1359;p50">
                    <a:extLst>
                      <a:ext uri="{FF2B5EF4-FFF2-40B4-BE49-F238E27FC236}">
                        <a16:creationId xmlns:a16="http://schemas.microsoft.com/office/drawing/2014/main" id="{615A84E0-288D-4946-9E18-B3561655DA03}"/>
                      </a:ext>
                    </a:extLst>
                  </p:cNvPr>
                  <p:cNvSpPr/>
                  <p:nvPr/>
                </p:nvSpPr>
                <p:spPr>
                  <a:xfrm>
                    <a:off x="2407176" y="3162171"/>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3200">
                      <a:solidFill>
                        <a:schemeClr val="lt1"/>
                      </a:solidFill>
                      <a:latin typeface="Times New Roman" panose="02020603050405020304" pitchFamily="18" charset="0"/>
                      <a:cs typeface="Times New Roman" panose="02020603050405020304" pitchFamily="18" charset="0"/>
                      <a:sym typeface="Proxima Nova"/>
                    </a:endParaRPr>
                  </a:p>
                </p:txBody>
              </p:sp>
            </p:grp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0743740A-2ACF-4C3F-8FF2-F9ABD97DC1DE}"/>
                        </a:ext>
                      </a:extLst>
                    </p:cNvPr>
                    <p:cNvSpPr txBox="1"/>
                    <p:nvPr/>
                  </p:nvSpPr>
                  <p:spPr>
                    <a:xfrm>
                      <a:off x="3824153" y="2460366"/>
                      <a:ext cx="290480" cy="97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0" smtClean="0">
                                <a:solidFill>
                                  <a:schemeClr val="tx1"/>
                                </a:solidFill>
                                <a:latin typeface="Cambria Math" panose="02040503050406030204" pitchFamily="18" charset="0"/>
                              </a:rPr>
                              <m:t>𝐈𝐃</m:t>
                            </m:r>
                          </m:oMath>
                        </m:oMathPara>
                      </a14:m>
                      <a:endParaRPr lang="ko-KR" altLang="en-US" sz="1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88" name="TextBox 187">
                      <a:extLst>
                        <a:ext uri="{FF2B5EF4-FFF2-40B4-BE49-F238E27FC236}">
                          <a16:creationId xmlns:a16="http://schemas.microsoft.com/office/drawing/2014/main" id="{0743740A-2ACF-4C3F-8FF2-F9ABD97DC1DE}"/>
                        </a:ext>
                      </a:extLst>
                    </p:cNvPr>
                    <p:cNvSpPr txBox="1">
                      <a:spLocks noRot="1" noChangeAspect="1" noMove="1" noResize="1" noEditPoints="1" noAdjustHandles="1" noChangeArrowheads="1" noChangeShapeType="1" noTextEdit="1"/>
                    </p:cNvSpPr>
                    <p:nvPr/>
                  </p:nvSpPr>
                  <p:spPr>
                    <a:xfrm>
                      <a:off x="3824153" y="2460366"/>
                      <a:ext cx="290480" cy="97355"/>
                    </a:xfrm>
                    <a:prstGeom prst="rect">
                      <a:avLst/>
                    </a:prstGeom>
                    <a:blipFill>
                      <a:blip r:embed="rId4"/>
                      <a:stretch>
                        <a:fillRect b="-857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E1B2EFE7-98D0-4613-B6C8-8EE84AF6BE58}"/>
                        </a:ext>
                      </a:extLst>
                    </p:cNvPr>
                    <p:cNvSpPr txBox="1"/>
                    <p:nvPr/>
                  </p:nvSpPr>
                  <p:spPr>
                    <a:xfrm>
                      <a:off x="4044696" y="2464599"/>
                      <a:ext cx="586843" cy="868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100" b="1" i="0" smtClean="0">
                                <a:solidFill>
                                  <a:schemeClr val="tx1"/>
                                </a:solidFill>
                                <a:latin typeface="Cambria Math" panose="02040503050406030204" pitchFamily="18" charset="0"/>
                              </a:rPr>
                              <m:t>𝐏</m:t>
                            </m:r>
                            <m:d>
                              <m:dPr>
                                <m:ctrlPr>
                                  <a:rPr lang="en-US" altLang="ko-KR" sz="1100" b="1" i="1" smtClean="0">
                                    <a:solidFill>
                                      <a:schemeClr val="tx1"/>
                                    </a:solidFill>
                                    <a:latin typeface="Cambria Math" panose="02040503050406030204" pitchFamily="18" charset="0"/>
                                  </a:rPr>
                                </m:ctrlPr>
                              </m:dPr>
                              <m:e>
                                <m:sSubSup>
                                  <m:sSubSupPr>
                                    <m:ctrlPr>
                                      <a:rPr lang="en-US" altLang="ko-KR" sz="1100" b="1" i="1" smtClean="0">
                                        <a:solidFill>
                                          <a:schemeClr val="tx1"/>
                                        </a:solidFill>
                                        <a:latin typeface="Cambria Math" panose="02040503050406030204" pitchFamily="18" charset="0"/>
                                      </a:rPr>
                                    </m:ctrlPr>
                                  </m:sSubSupPr>
                                  <m:e>
                                    <m:r>
                                      <a:rPr lang="en-US" altLang="ko-KR" sz="1100" b="1" i="0" smtClean="0">
                                        <a:solidFill>
                                          <a:schemeClr val="tx1"/>
                                        </a:solidFill>
                                        <a:latin typeface="Cambria Math" panose="02040503050406030204" pitchFamily="18" charset="0"/>
                                      </a:rPr>
                                      <m:t>𝐂</m:t>
                                    </m:r>
                                  </m:e>
                                  <m:sub>
                                    <m:r>
                                      <a:rPr lang="en-US" altLang="ko-KR" sz="1100" b="1" i="0">
                                        <a:latin typeface="Cambria Math" panose="02040503050406030204" pitchFamily="18" charset="0"/>
                                      </a:rPr>
                                      <m:t>𝟎</m:t>
                                    </m:r>
                                  </m:sub>
                                  <m:sup>
                                    <m:r>
                                      <a:rPr lang="en-US" altLang="ko-KR" sz="1100" b="1" i="0" smtClean="0">
                                        <a:latin typeface="Cambria Math" panose="02040503050406030204" pitchFamily="18" charset="0"/>
                                      </a:rPr>
                                      <m:t>𝐚𝐠𝐠</m:t>
                                    </m:r>
                                  </m:sup>
                                </m:sSubSup>
                              </m:e>
                            </m:d>
                            <m:r>
                              <a:rPr lang="en-US" altLang="ko-KR" sz="1100" b="1" i="0" smtClean="0">
                                <a:solidFill>
                                  <a:schemeClr val="tx1"/>
                                </a:solidFill>
                                <a:latin typeface="Cambria Math" panose="02040503050406030204" pitchFamily="18" charset="0"/>
                              </a:rPr>
                              <m:t> </m:t>
                            </m:r>
                            <m:r>
                              <a:rPr lang="en-US" altLang="ko-KR" sz="1100" b="1" i="0" smtClean="0">
                                <a:solidFill>
                                  <a:schemeClr val="tx1"/>
                                </a:solidFill>
                                <a:latin typeface="Cambria Math" panose="02040503050406030204" pitchFamily="18" charset="0"/>
                              </a:rPr>
                              <m:t>𝐏</m:t>
                            </m:r>
                            <m:r>
                              <a:rPr lang="en-US" altLang="ko-KR" sz="1100" b="1" i="0" smtClean="0">
                                <a:solidFill>
                                  <a:schemeClr val="tx1"/>
                                </a:solidFill>
                                <a:latin typeface="Cambria Math" panose="02040503050406030204" pitchFamily="18" charset="0"/>
                              </a:rPr>
                              <m:t>(</m:t>
                            </m:r>
                            <m:sSubSup>
                              <m:sSubSupPr>
                                <m:ctrlPr>
                                  <a:rPr lang="en-US" altLang="ko-KR" sz="1100" b="1" i="1" smtClean="0">
                                    <a:solidFill>
                                      <a:schemeClr val="tx1"/>
                                    </a:solidFill>
                                    <a:latin typeface="Cambria Math" panose="02040503050406030204" pitchFamily="18" charset="0"/>
                                  </a:rPr>
                                </m:ctrlPr>
                              </m:sSubSupPr>
                              <m:e>
                                <m:r>
                                  <a:rPr lang="en-US" altLang="ko-KR" sz="1100" b="1" i="0" smtClean="0">
                                    <a:solidFill>
                                      <a:schemeClr val="tx1"/>
                                    </a:solidFill>
                                    <a:latin typeface="Cambria Math" panose="02040503050406030204" pitchFamily="18" charset="0"/>
                                  </a:rPr>
                                  <m:t>𝐂</m:t>
                                </m:r>
                              </m:e>
                              <m:sub>
                                <m:r>
                                  <a:rPr lang="en-US" altLang="ko-KR" sz="1100" b="1" i="0">
                                    <a:latin typeface="Cambria Math" panose="02040503050406030204" pitchFamily="18" charset="0"/>
                                  </a:rPr>
                                  <m:t>𝟏</m:t>
                                </m:r>
                              </m:sub>
                              <m:sup>
                                <m:r>
                                  <a:rPr lang="en-US" altLang="ko-KR" sz="1100" b="1" i="0" smtClean="0">
                                    <a:latin typeface="Cambria Math" panose="02040503050406030204" pitchFamily="18" charset="0"/>
                                  </a:rPr>
                                  <m:t>𝐚𝐠𝐠</m:t>
                                </m:r>
                              </m:sup>
                            </m:sSubSup>
                            <m:r>
                              <a:rPr lang="en-US" altLang="ko-KR" sz="1100" b="1" i="0" smtClean="0">
                                <a:solidFill>
                                  <a:schemeClr val="tx1"/>
                                </a:solidFill>
                                <a:latin typeface="Cambria Math" panose="02040503050406030204" pitchFamily="18" charset="0"/>
                              </a:rPr>
                              <m:t>)</m:t>
                            </m:r>
                          </m:oMath>
                        </m:oMathPara>
                      </a14:m>
                      <a:endParaRPr lang="ko-KR" altLang="en-US" sz="105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89" name="TextBox 188">
                      <a:extLst>
                        <a:ext uri="{FF2B5EF4-FFF2-40B4-BE49-F238E27FC236}">
                          <a16:creationId xmlns:a16="http://schemas.microsoft.com/office/drawing/2014/main" id="{E1B2EFE7-98D0-4613-B6C8-8EE84AF6BE58}"/>
                        </a:ext>
                      </a:extLst>
                    </p:cNvPr>
                    <p:cNvSpPr txBox="1">
                      <a:spLocks noRot="1" noChangeAspect="1" noMove="1" noResize="1" noEditPoints="1" noAdjustHandles="1" noChangeArrowheads="1" noChangeShapeType="1" noTextEdit="1"/>
                    </p:cNvSpPr>
                    <p:nvPr/>
                  </p:nvSpPr>
                  <p:spPr>
                    <a:xfrm>
                      <a:off x="4044696" y="2464599"/>
                      <a:ext cx="586843" cy="86866"/>
                    </a:xfrm>
                    <a:prstGeom prst="rect">
                      <a:avLst/>
                    </a:prstGeom>
                    <a:blipFill>
                      <a:blip r:embed="rId5"/>
                      <a:stretch>
                        <a:fillRect t="-3226" b="-29032"/>
                      </a:stretch>
                    </a:blipFill>
                  </p:spPr>
                  <p:txBody>
                    <a:bodyPr/>
                    <a:lstStyle/>
                    <a:p>
                      <a:r>
                        <a:rPr lang="ko-KR" altLang="en-US">
                          <a:noFill/>
                        </a:rPr>
                        <a:t> </a:t>
                      </a:r>
                    </a:p>
                  </p:txBody>
                </p:sp>
              </mc:Fallback>
            </mc:AlternateContent>
            <p:sp>
              <p:nvSpPr>
                <p:cNvPr id="190" name="TextBox 189">
                  <a:extLst>
                    <a:ext uri="{FF2B5EF4-FFF2-40B4-BE49-F238E27FC236}">
                      <a16:creationId xmlns:a16="http://schemas.microsoft.com/office/drawing/2014/main" id="{A6BFF3D6-05E5-4F89-91B9-5F517F3081B1}"/>
                    </a:ext>
                  </a:extLst>
                </p:cNvPr>
                <p:cNvSpPr txBox="1"/>
                <p:nvPr/>
              </p:nvSpPr>
              <p:spPr>
                <a:xfrm>
                  <a:off x="3934579" y="2593960"/>
                  <a:ext cx="123615"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1</a:t>
                  </a:r>
                  <a:endParaRPr lang="ko-KR" altLang="en-US" dirty="0">
                    <a:latin typeface="Times New Roman" panose="02020603050405020304" pitchFamily="18" charset="0"/>
                    <a:cs typeface="Times New Roman" panose="02020603050405020304" pitchFamily="18" charset="0"/>
                  </a:endParaRPr>
                </a:p>
              </p:txBody>
            </p:sp>
            <p:sp>
              <p:nvSpPr>
                <p:cNvPr id="191" name="TextBox 190">
                  <a:extLst>
                    <a:ext uri="{FF2B5EF4-FFF2-40B4-BE49-F238E27FC236}">
                      <a16:creationId xmlns:a16="http://schemas.microsoft.com/office/drawing/2014/main" id="{0C99D3D6-72BA-4BD0-BC70-63A0E44C71F9}"/>
                    </a:ext>
                  </a:extLst>
                </p:cNvPr>
                <p:cNvSpPr txBox="1"/>
                <p:nvPr/>
              </p:nvSpPr>
              <p:spPr>
                <a:xfrm>
                  <a:off x="3934759" y="2694389"/>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2</a:t>
                  </a:r>
                  <a:endParaRPr lang="ko-KR" altLang="en-US" dirty="0">
                    <a:latin typeface="Times New Roman" panose="02020603050405020304" pitchFamily="18" charset="0"/>
                    <a:cs typeface="Times New Roman" panose="02020603050405020304" pitchFamily="18" charset="0"/>
                  </a:endParaRPr>
                </a:p>
              </p:txBody>
            </p:sp>
            <p:sp>
              <p:nvSpPr>
                <p:cNvPr id="192" name="TextBox 191">
                  <a:extLst>
                    <a:ext uri="{FF2B5EF4-FFF2-40B4-BE49-F238E27FC236}">
                      <a16:creationId xmlns:a16="http://schemas.microsoft.com/office/drawing/2014/main" id="{B2E1E3CB-1E98-4735-BBCC-F4794AB42014}"/>
                    </a:ext>
                  </a:extLst>
                </p:cNvPr>
                <p:cNvSpPr txBox="1"/>
                <p:nvPr/>
              </p:nvSpPr>
              <p:spPr>
                <a:xfrm>
                  <a:off x="3937064" y="2796783"/>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3</a:t>
                  </a:r>
                  <a:endParaRPr lang="ko-KR" altLang="en-US" dirty="0">
                    <a:latin typeface="Times New Roman" panose="02020603050405020304" pitchFamily="18" charset="0"/>
                    <a:cs typeface="Times New Roman" panose="02020603050405020304" pitchFamily="18" charset="0"/>
                  </a:endParaRPr>
                </a:p>
              </p:txBody>
            </p:sp>
            <p:sp>
              <p:nvSpPr>
                <p:cNvPr id="193" name="TextBox 192">
                  <a:extLst>
                    <a:ext uri="{FF2B5EF4-FFF2-40B4-BE49-F238E27FC236}">
                      <a16:creationId xmlns:a16="http://schemas.microsoft.com/office/drawing/2014/main" id="{F9C40742-EF7D-4DDF-89A2-7D6BE8A0092D}"/>
                    </a:ext>
                  </a:extLst>
                </p:cNvPr>
                <p:cNvSpPr txBox="1"/>
                <p:nvPr/>
              </p:nvSpPr>
              <p:spPr>
                <a:xfrm>
                  <a:off x="3929466" y="2904556"/>
                  <a:ext cx="98417"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4</a:t>
                  </a:r>
                  <a:endParaRPr lang="ko-KR" altLang="en-US" dirty="0">
                    <a:latin typeface="Times New Roman" panose="02020603050405020304" pitchFamily="18" charset="0"/>
                    <a:cs typeface="Times New Roman" panose="02020603050405020304" pitchFamily="18" charset="0"/>
                  </a:endParaRPr>
                </a:p>
              </p:txBody>
            </p:sp>
            <p:sp>
              <p:nvSpPr>
                <p:cNvPr id="194" name="Google Shape;1365;p50">
                  <a:extLst>
                    <a:ext uri="{FF2B5EF4-FFF2-40B4-BE49-F238E27FC236}">
                      <a16:creationId xmlns:a16="http://schemas.microsoft.com/office/drawing/2014/main" id="{0EBFE55F-0C04-4BFC-87D1-4EAE67C51B6D}"/>
                    </a:ext>
                  </a:extLst>
                </p:cNvPr>
                <p:cNvSpPr txBox="1"/>
                <p:nvPr/>
              </p:nvSpPr>
              <p:spPr>
                <a:xfrm>
                  <a:off x="4085524" y="2609212"/>
                  <a:ext cx="498919" cy="46729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200" b="1" dirty="0">
                      <a:solidFill>
                        <a:schemeClr val="dk1"/>
                      </a:solidFill>
                      <a:latin typeface="Times New Roman" panose="02020603050405020304" pitchFamily="18" charset="0"/>
                      <a:ea typeface="Roboto Slab"/>
                      <a:cs typeface="Times New Roman" panose="02020603050405020304" pitchFamily="18" charset="0"/>
                      <a:sym typeface="Roboto Slab"/>
                    </a:rPr>
                    <a:t>1</a:t>
                  </a:r>
                  <a:r>
                    <a:rPr lang="ko" sz="12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2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 sz="12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200" b="1" dirty="0">
                      <a:solidFill>
                        <a:schemeClr val="dk1"/>
                      </a:solidFill>
                      <a:latin typeface="Times New Roman" panose="02020603050405020304" pitchFamily="18" charset="0"/>
                      <a:ea typeface="Roboto Slab"/>
                      <a:cs typeface="Times New Roman" panose="02020603050405020304" pitchFamily="18" charset="0"/>
                      <a:sym typeface="Roboto Slab"/>
                    </a:rPr>
                    <a:t>1</a:t>
                  </a:r>
                  <a:r>
                    <a:rPr lang="ko" sz="12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KR" sz="12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2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KR" sz="12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2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KR" sz="1200" b="1" dirty="0">
                      <a:solidFill>
                        <a:schemeClr val="dk1"/>
                      </a:solidFill>
                      <a:latin typeface="Times New Roman" panose="02020603050405020304" pitchFamily="18" charset="0"/>
                      <a:ea typeface="Roboto Slab"/>
                      <a:cs typeface="Times New Roman" panose="02020603050405020304" pitchFamily="18" charset="0"/>
                      <a:sym typeface="Roboto Slab"/>
                    </a:rPr>
                    <a:t>9</a:t>
                  </a:r>
                  <a:r>
                    <a:rPr lang="ko" sz="12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200" b="1"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 0.</a:t>
                  </a:r>
                  <a:r>
                    <a:rPr lang="en-US" altLang="ko-KR" sz="1200" dirty="0">
                      <a:solidFill>
                        <a:schemeClr val="dk1"/>
                      </a:solidFill>
                      <a:latin typeface="Times New Roman" panose="02020603050405020304" pitchFamily="18" charset="0"/>
                      <a:ea typeface="Roboto Slab"/>
                      <a:cs typeface="Times New Roman" panose="02020603050405020304" pitchFamily="18" charset="0"/>
                      <a:sym typeface="Roboto Slab"/>
                    </a:rPr>
                    <a:t>1</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ko" sz="12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200" b="1" dirty="0">
                      <a:solidFill>
                        <a:schemeClr val="dk1"/>
                      </a:solidFill>
                      <a:latin typeface="Times New Roman" panose="02020603050405020304" pitchFamily="18" charset="0"/>
                      <a:ea typeface="Roboto Slab"/>
                      <a:cs typeface="Times New Roman" panose="02020603050405020304" pitchFamily="18" charset="0"/>
                      <a:sym typeface="Roboto Slab"/>
                    </a:rPr>
                    <a:t>8</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2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200" dirty="0">
                      <a:solidFill>
                        <a:schemeClr val="dk1"/>
                      </a:solidFill>
                      <a:latin typeface="Times New Roman" panose="02020603050405020304" pitchFamily="18" charset="0"/>
                      <a:ea typeface="Roboto Slab"/>
                      <a:cs typeface="Times New Roman" panose="02020603050405020304" pitchFamily="18" charset="0"/>
                      <a:sym typeface="Roboto Slab"/>
                    </a:rPr>
                    <a:t>2</a:t>
                  </a:r>
                  <a:r>
                    <a:rPr lang="ko" sz="1200" dirty="0">
                      <a:solidFill>
                        <a:schemeClr val="dk1"/>
                      </a:solidFill>
                      <a:latin typeface="Times New Roman" panose="02020603050405020304" pitchFamily="18" charset="0"/>
                      <a:ea typeface="Roboto Slab"/>
                      <a:cs typeface="Times New Roman" panose="02020603050405020304" pitchFamily="18" charset="0"/>
                      <a:sym typeface="Roboto Slab"/>
                    </a:rPr>
                    <a:t>]</a:t>
                  </a:r>
                  <a:endParaRPr sz="1200" dirty="0">
                    <a:solidFill>
                      <a:schemeClr val="dk1"/>
                    </a:solidFill>
                    <a:latin typeface="Times New Roman" panose="02020603050405020304" pitchFamily="18" charset="0"/>
                    <a:ea typeface="Roboto Slab"/>
                    <a:cs typeface="Times New Roman" panose="02020603050405020304" pitchFamily="18" charset="0"/>
                    <a:sym typeface="Roboto Slab"/>
                  </a:endParaRPr>
                </a:p>
              </p:txBody>
            </p:sp>
          </p:grpSp>
          <p:sp>
            <p:nvSpPr>
              <p:cNvPr id="179" name="TextBox 178">
                <a:extLst>
                  <a:ext uri="{FF2B5EF4-FFF2-40B4-BE49-F238E27FC236}">
                    <a16:creationId xmlns:a16="http://schemas.microsoft.com/office/drawing/2014/main" id="{7B7031D1-B082-4902-ABA1-41F5D9A7E396}"/>
                  </a:ext>
                </a:extLst>
              </p:cNvPr>
              <p:cNvSpPr txBox="1"/>
              <p:nvPr/>
            </p:nvSpPr>
            <p:spPr>
              <a:xfrm>
                <a:off x="3781079" y="2842180"/>
                <a:ext cx="98417"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5</a:t>
                </a:r>
                <a:endParaRPr lang="ko-KR" altLang="en-US" dirty="0">
                  <a:latin typeface="Times New Roman" panose="02020603050405020304" pitchFamily="18" charset="0"/>
                  <a:cs typeface="Times New Roman" panose="02020603050405020304" pitchFamily="18" charset="0"/>
                </a:endParaRPr>
              </a:p>
            </p:txBody>
          </p:sp>
          <p:sp>
            <p:nvSpPr>
              <p:cNvPr id="180" name="TextBox 179">
                <a:extLst>
                  <a:ext uri="{FF2B5EF4-FFF2-40B4-BE49-F238E27FC236}">
                    <a16:creationId xmlns:a16="http://schemas.microsoft.com/office/drawing/2014/main" id="{CA4FA3C0-25FC-4790-9D71-19F4BA4A1928}"/>
                  </a:ext>
                </a:extLst>
              </p:cNvPr>
              <p:cNvSpPr txBox="1"/>
              <p:nvPr/>
            </p:nvSpPr>
            <p:spPr>
              <a:xfrm>
                <a:off x="3781994" y="2949515"/>
                <a:ext cx="98417"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6</a:t>
                </a:r>
                <a:endParaRPr lang="ko-KR" altLang="en-US" dirty="0">
                  <a:latin typeface="Times New Roman" panose="02020603050405020304" pitchFamily="18" charset="0"/>
                  <a:cs typeface="Times New Roman" panose="02020603050405020304" pitchFamily="18" charset="0"/>
                </a:endParaRPr>
              </a:p>
            </p:txBody>
          </p:sp>
        </p:grpSp>
        <p:sp>
          <p:nvSpPr>
            <p:cNvPr id="57" name="타원 56">
              <a:extLst>
                <a:ext uri="{FF2B5EF4-FFF2-40B4-BE49-F238E27FC236}">
                  <a16:creationId xmlns:a16="http://schemas.microsoft.com/office/drawing/2014/main" id="{6398EC25-0590-4161-83FF-E4A0096487AB}"/>
                </a:ext>
              </a:extLst>
            </p:cNvPr>
            <p:cNvSpPr/>
            <p:nvPr/>
          </p:nvSpPr>
          <p:spPr>
            <a:xfrm rot="1208108">
              <a:off x="9432823" y="2432641"/>
              <a:ext cx="881678" cy="742035"/>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grpSp>
          <p:nvGrpSpPr>
            <p:cNvPr id="58" name="그룹 57">
              <a:extLst>
                <a:ext uri="{FF2B5EF4-FFF2-40B4-BE49-F238E27FC236}">
                  <a16:creationId xmlns:a16="http://schemas.microsoft.com/office/drawing/2014/main" id="{ECCFAAA4-2B84-49D7-A499-03AB81548DEB}"/>
                </a:ext>
              </a:extLst>
            </p:cNvPr>
            <p:cNvGrpSpPr/>
            <p:nvPr/>
          </p:nvGrpSpPr>
          <p:grpSpPr>
            <a:xfrm>
              <a:off x="8897593" y="2223917"/>
              <a:ext cx="1623395" cy="884565"/>
              <a:chOff x="4973802" y="1068116"/>
              <a:chExt cx="909802" cy="495738"/>
            </a:xfrm>
          </p:grpSpPr>
          <p:sp>
            <p:nvSpPr>
              <p:cNvPr id="159" name="타원 158">
                <a:extLst>
                  <a:ext uri="{FF2B5EF4-FFF2-40B4-BE49-F238E27FC236}">
                    <a16:creationId xmlns:a16="http://schemas.microsoft.com/office/drawing/2014/main" id="{4C450C2E-9303-4EC1-8656-87E739C54BE1}"/>
                  </a:ext>
                </a:extLst>
              </p:cNvPr>
              <p:cNvSpPr/>
              <p:nvPr/>
            </p:nvSpPr>
            <p:spPr>
              <a:xfrm rot="2490324">
                <a:off x="5025017" y="1072943"/>
                <a:ext cx="145009" cy="402566"/>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60" name="타원 159">
                <a:extLst>
                  <a:ext uri="{FF2B5EF4-FFF2-40B4-BE49-F238E27FC236}">
                    <a16:creationId xmlns:a16="http://schemas.microsoft.com/office/drawing/2014/main" id="{0B84DB66-0960-44B7-93CB-63FFA32F7283}"/>
                  </a:ext>
                </a:extLst>
              </p:cNvPr>
              <p:cNvSpPr/>
              <p:nvPr/>
            </p:nvSpPr>
            <p:spPr>
              <a:xfrm>
                <a:off x="5543289" y="1221581"/>
                <a:ext cx="61716" cy="58989"/>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61" name="타원 160">
                <a:extLst>
                  <a:ext uri="{FF2B5EF4-FFF2-40B4-BE49-F238E27FC236}">
                    <a16:creationId xmlns:a16="http://schemas.microsoft.com/office/drawing/2014/main" id="{6DD0F870-CC9D-43DD-887F-5AF1851BAC5A}"/>
                  </a:ext>
                </a:extLst>
              </p:cNvPr>
              <p:cNvSpPr/>
              <p:nvPr/>
            </p:nvSpPr>
            <p:spPr>
              <a:xfrm>
                <a:off x="5587443" y="1482986"/>
                <a:ext cx="61716" cy="58989"/>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62" name="타원 161">
                <a:extLst>
                  <a:ext uri="{FF2B5EF4-FFF2-40B4-BE49-F238E27FC236}">
                    <a16:creationId xmlns:a16="http://schemas.microsoft.com/office/drawing/2014/main" id="{8604CE28-AFD4-43B5-87D4-30B49B6A7E82}"/>
                  </a:ext>
                </a:extLst>
              </p:cNvPr>
              <p:cNvSpPr/>
              <p:nvPr/>
            </p:nvSpPr>
            <p:spPr>
              <a:xfrm>
                <a:off x="5365018" y="1449352"/>
                <a:ext cx="61716" cy="58989"/>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63" name="이등변 삼각형 162">
                <a:extLst>
                  <a:ext uri="{FF2B5EF4-FFF2-40B4-BE49-F238E27FC236}">
                    <a16:creationId xmlns:a16="http://schemas.microsoft.com/office/drawing/2014/main" id="{A685DB8B-CB13-498B-901B-743A5D512346}"/>
                  </a:ext>
                </a:extLst>
              </p:cNvPr>
              <p:cNvSpPr/>
              <p:nvPr/>
            </p:nvSpPr>
            <p:spPr>
              <a:xfrm>
                <a:off x="5131301" y="1161872"/>
                <a:ext cx="71592" cy="5899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64" name="이등변 삼각형 163">
                <a:extLst>
                  <a:ext uri="{FF2B5EF4-FFF2-40B4-BE49-F238E27FC236}">
                    <a16:creationId xmlns:a16="http://schemas.microsoft.com/office/drawing/2014/main" id="{75FC6A0C-4E2E-47CD-9CBA-80073B7D3DB0}"/>
                  </a:ext>
                </a:extLst>
              </p:cNvPr>
              <p:cNvSpPr/>
              <p:nvPr/>
            </p:nvSpPr>
            <p:spPr>
              <a:xfrm>
                <a:off x="4973802" y="1322034"/>
                <a:ext cx="71592" cy="5899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latin typeface="Times New Roman" panose="02020603050405020304" pitchFamily="18" charset="0"/>
                  <a:cs typeface="Times New Roman" panose="02020603050405020304" pitchFamily="18" charset="0"/>
                </a:endParaRPr>
              </a:p>
            </p:txBody>
          </p:sp>
          <p:sp>
            <p:nvSpPr>
              <p:cNvPr id="165" name="타원 164">
                <a:extLst>
                  <a:ext uri="{FF2B5EF4-FFF2-40B4-BE49-F238E27FC236}">
                    <a16:creationId xmlns:a16="http://schemas.microsoft.com/office/drawing/2014/main" id="{15D63D6F-80EC-4CCA-951F-72657D26C68B}"/>
                  </a:ext>
                </a:extLst>
              </p:cNvPr>
              <p:cNvSpPr/>
              <p:nvPr/>
            </p:nvSpPr>
            <p:spPr>
              <a:xfrm>
                <a:off x="5328626" y="1253006"/>
                <a:ext cx="61716" cy="58989"/>
              </a:xfrm>
              <a:prstGeom prst="ellipse">
                <a:avLst/>
              </a:prstGeom>
              <a:noFill/>
              <a:ln w="19050">
                <a:solidFill>
                  <a:srgbClr val="FF4F4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cxnSp>
            <p:nvCxnSpPr>
              <p:cNvPr id="166" name="직선 연결선 165">
                <a:extLst>
                  <a:ext uri="{FF2B5EF4-FFF2-40B4-BE49-F238E27FC236}">
                    <a16:creationId xmlns:a16="http://schemas.microsoft.com/office/drawing/2014/main" id="{CC820204-0B2D-487F-89CF-CA250F8FA31E}"/>
                  </a:ext>
                </a:extLst>
              </p:cNvPr>
              <p:cNvCxnSpPr>
                <a:cxnSpLocks/>
              </p:cNvCxnSpPr>
              <p:nvPr/>
            </p:nvCxnSpPr>
            <p:spPr>
              <a:xfrm flipV="1">
                <a:off x="5217629" y="1099020"/>
                <a:ext cx="425603" cy="39986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5445A93E-F5C0-4B5D-BE23-2C16A902AA6A}"/>
                  </a:ext>
                </a:extLst>
              </p:cNvPr>
              <p:cNvSpPr txBox="1"/>
              <p:nvPr/>
            </p:nvSpPr>
            <p:spPr>
              <a:xfrm>
                <a:off x="5603026" y="1279165"/>
                <a:ext cx="278984" cy="111263"/>
              </a:xfrm>
              <a:prstGeom prst="rect">
                <a:avLst/>
              </a:prstGeom>
              <a:noFill/>
            </p:spPr>
            <p:txBody>
              <a:bodyPr wrap="none" lIns="0" tIns="0" rIns="0" bIns="0" rtlCol="0">
                <a:spAutoFit/>
              </a:bodyPr>
              <a:lstStyle/>
              <a:p>
                <a:pPr algn="ctr"/>
                <a:r>
                  <a:rPr lang="en-US" altLang="ko-KR" sz="1600" b="1" dirty="0">
                    <a:latin typeface="Times New Roman" panose="02020603050405020304" pitchFamily="18" charset="0"/>
                    <a:cs typeface="Times New Roman" panose="02020603050405020304" pitchFamily="18" charset="0"/>
                  </a:rPr>
                  <a:t>Refine</a:t>
                </a:r>
                <a:endParaRPr lang="ko-KR" altLang="en-US" sz="16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E8693117-E706-4A17-AED4-DD43B6620FDE}"/>
                      </a:ext>
                    </a:extLst>
                  </p:cNvPr>
                  <p:cNvSpPr txBox="1"/>
                  <p:nvPr/>
                </p:nvSpPr>
                <p:spPr>
                  <a:xfrm>
                    <a:off x="5672863" y="1068116"/>
                    <a:ext cx="210741" cy="1881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400" b="0"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ko-KR" sz="2400" b="0" i="0" smtClean="0">
                                  <a:solidFill>
                                    <a:schemeClr val="tx1"/>
                                  </a:solidFill>
                                  <a:latin typeface="Cambria Math" panose="02040503050406030204" pitchFamily="18" charset="0"/>
                                  <a:cs typeface="Times New Roman" panose="02020603050405020304" pitchFamily="18" charset="0"/>
                                </a:rPr>
                                <m:t>c</m:t>
                              </m:r>
                            </m:e>
                            <m:sub>
                              <m:r>
                                <a:rPr lang="en-US" altLang="ko-KR" sz="2400" b="0" i="0" smtClean="0">
                                  <a:solidFill>
                                    <a:schemeClr val="tx1"/>
                                  </a:solidFill>
                                  <a:latin typeface="Cambria Math" panose="02040503050406030204" pitchFamily="18" charset="0"/>
                                  <a:cs typeface="Times New Roman" panose="02020603050405020304" pitchFamily="18" charset="0"/>
                                </a:rPr>
                                <m:t>0</m:t>
                              </m:r>
                            </m:sub>
                            <m:sup>
                              <m:r>
                                <m:rPr>
                                  <m:sty m:val="p"/>
                                </m:rPr>
                                <a:rPr lang="en-US" altLang="ko-KR" sz="2400" b="0" i="0" smtClean="0">
                                  <a:latin typeface="Cambria Math" panose="02040503050406030204" pitchFamily="18" charset="0"/>
                                  <a:cs typeface="Times New Roman" panose="02020603050405020304" pitchFamily="18" charset="0"/>
                                </a:rPr>
                                <m:t>agg</m:t>
                              </m:r>
                            </m:sup>
                          </m:sSubSup>
                        </m:oMath>
                      </m:oMathPara>
                    </a14:m>
                    <a:endParaRPr lang="ko-KR" alt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8" name="TextBox 167">
                    <a:extLst>
                      <a:ext uri="{FF2B5EF4-FFF2-40B4-BE49-F238E27FC236}">
                        <a16:creationId xmlns:a16="http://schemas.microsoft.com/office/drawing/2014/main" id="{E8693117-E706-4A17-AED4-DD43B6620FDE}"/>
                      </a:ext>
                    </a:extLst>
                  </p:cNvPr>
                  <p:cNvSpPr txBox="1">
                    <a:spLocks noRot="1" noChangeAspect="1" noMove="1" noResize="1" noEditPoints="1" noAdjustHandles="1" noChangeArrowheads="1" noChangeShapeType="1" noTextEdit="1"/>
                  </p:cNvSpPr>
                  <p:nvPr/>
                </p:nvSpPr>
                <p:spPr>
                  <a:xfrm>
                    <a:off x="5672863" y="1068116"/>
                    <a:ext cx="210741" cy="188162"/>
                  </a:xfrm>
                  <a:prstGeom prst="rect">
                    <a:avLst/>
                  </a:prstGeom>
                  <a:blipFill>
                    <a:blip r:embed="rId6"/>
                    <a:stretch>
                      <a:fillRect r="-19718"/>
                    </a:stretch>
                  </a:blipFill>
                </p:spPr>
                <p:txBody>
                  <a:bodyPr/>
                  <a:lstStyle/>
                  <a:p>
                    <a:r>
                      <a:rPr lang="ko-KR" altLang="en-US">
                        <a:noFill/>
                      </a:rPr>
                      <a:t> </a:t>
                    </a:r>
                  </a:p>
                </p:txBody>
              </p:sp>
            </mc:Fallback>
          </mc:AlternateContent>
          <p:sp>
            <p:nvSpPr>
              <p:cNvPr id="169" name="타원 168">
                <a:extLst>
                  <a:ext uri="{FF2B5EF4-FFF2-40B4-BE49-F238E27FC236}">
                    <a16:creationId xmlns:a16="http://schemas.microsoft.com/office/drawing/2014/main" id="{57569212-F253-4379-ABD2-CB2850759F30}"/>
                  </a:ext>
                </a:extLst>
              </p:cNvPr>
              <p:cNvSpPr/>
              <p:nvPr/>
            </p:nvSpPr>
            <p:spPr>
              <a:xfrm>
                <a:off x="5445862" y="1370241"/>
                <a:ext cx="61716" cy="58989"/>
              </a:xfrm>
              <a:prstGeom prst="ellipse">
                <a:avLst/>
              </a:prstGeom>
              <a:solidFill>
                <a:srgbClr val="FF4F4F">
                  <a:alpha val="70000"/>
                </a:srgbClr>
              </a:solidFill>
              <a:ln w="19050">
                <a:solidFill>
                  <a:srgbClr val="FF4F4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70" name="Google Shape;1336;p50">
                <a:extLst>
                  <a:ext uri="{FF2B5EF4-FFF2-40B4-BE49-F238E27FC236}">
                    <a16:creationId xmlns:a16="http://schemas.microsoft.com/office/drawing/2014/main" id="{271472E1-D58B-4B42-9DC3-C9E7C2D45849}"/>
                  </a:ext>
                </a:extLst>
              </p:cNvPr>
              <p:cNvSpPr/>
              <p:nvPr/>
            </p:nvSpPr>
            <p:spPr>
              <a:xfrm rot="7938314" flipH="1" flipV="1">
                <a:off x="5432730" y="1196545"/>
                <a:ext cx="90804" cy="189303"/>
              </a:xfrm>
              <a:prstGeom prst="curvedLeftArrow">
                <a:avLst>
                  <a:gd name="adj1" fmla="val 25000"/>
                  <a:gd name="adj2" fmla="val 50000"/>
                  <a:gd name="adj3" fmla="val 25000"/>
                </a:avLst>
              </a:prstGeom>
              <a:solidFill>
                <a:srgbClr val="FF8686"/>
              </a:solidFill>
              <a:ln w="9525" cap="flat" cmpd="sng">
                <a:solidFill>
                  <a:srgbClr val="FF4F4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4DF10FAE-39EA-4570-A830-1C29B1F98724}"/>
                      </a:ext>
                    </a:extLst>
                  </p:cNvPr>
                  <p:cNvSpPr txBox="1"/>
                  <p:nvPr/>
                </p:nvSpPr>
                <p:spPr>
                  <a:xfrm>
                    <a:off x="5030864" y="1466499"/>
                    <a:ext cx="328227" cy="97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ko-KR" i="0" smtClean="0">
                              <a:solidFill>
                                <a:schemeClr val="accent1"/>
                              </a:solidFill>
                              <a:latin typeface="Cambria Math" panose="02040503050406030204" pitchFamily="18" charset="0"/>
                            </a:rPr>
                            <m:t>g</m:t>
                          </m:r>
                        </m:oMath>
                      </m:oMathPara>
                    </a14:m>
                    <a:endParaRPr lang="ko-KR" altLang="en-US" sz="12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71" name="TextBox 170">
                    <a:extLst>
                      <a:ext uri="{FF2B5EF4-FFF2-40B4-BE49-F238E27FC236}">
                        <a16:creationId xmlns:a16="http://schemas.microsoft.com/office/drawing/2014/main" id="{4DF10FAE-39EA-4570-A830-1C29B1F98724}"/>
                      </a:ext>
                    </a:extLst>
                  </p:cNvPr>
                  <p:cNvSpPr txBox="1">
                    <a:spLocks noRot="1" noChangeAspect="1" noMove="1" noResize="1" noEditPoints="1" noAdjustHandles="1" noChangeArrowheads="1" noChangeShapeType="1" noTextEdit="1"/>
                  </p:cNvSpPr>
                  <p:nvPr/>
                </p:nvSpPr>
                <p:spPr>
                  <a:xfrm>
                    <a:off x="5030864" y="1466499"/>
                    <a:ext cx="328227" cy="97355"/>
                  </a:xfrm>
                  <a:prstGeom prst="rect">
                    <a:avLst/>
                  </a:prstGeom>
                  <a:blipFill>
                    <a:blip r:embed="rId7"/>
                    <a:stretch>
                      <a:fillRect b="-25000"/>
                    </a:stretch>
                  </a:blipFill>
                </p:spPr>
                <p:txBody>
                  <a:bodyPr/>
                  <a:lstStyle/>
                  <a:p>
                    <a:r>
                      <a:rPr lang="ko-KR" altLang="en-US">
                        <a:noFill/>
                      </a:rPr>
                      <a:t> </a:t>
                    </a:r>
                  </a:p>
                </p:txBody>
              </p:sp>
            </mc:Fallback>
          </mc:AlternateContent>
          <p:sp>
            <p:nvSpPr>
              <p:cNvPr id="172" name="TextBox 171">
                <a:extLst>
                  <a:ext uri="{FF2B5EF4-FFF2-40B4-BE49-F238E27FC236}">
                    <a16:creationId xmlns:a16="http://schemas.microsoft.com/office/drawing/2014/main" id="{BA597D19-C51B-4D96-A118-09B746E34084}"/>
                  </a:ext>
                </a:extLst>
              </p:cNvPr>
              <p:cNvSpPr txBox="1"/>
              <p:nvPr/>
            </p:nvSpPr>
            <p:spPr>
              <a:xfrm>
                <a:off x="5601971" y="1470670"/>
                <a:ext cx="123615" cy="76493"/>
              </a:xfrm>
              <a:prstGeom prst="rect">
                <a:avLst/>
              </a:prstGeom>
              <a:noFill/>
            </p:spPr>
            <p:txBody>
              <a:bodyPr wrap="square" lIns="0" tIns="0" rIns="0" bIns="0" rtlCol="0">
                <a:spAutoFit/>
              </a:bodyPr>
              <a:lstStyle/>
              <a:p>
                <a:r>
                  <a:rPr lang="en-US" altLang="ko-KR" sz="1100" dirty="0">
                    <a:latin typeface="Times New Roman" panose="02020603050405020304" pitchFamily="18" charset="0"/>
                    <a:cs typeface="Times New Roman" panose="02020603050405020304" pitchFamily="18" charset="0"/>
                  </a:rPr>
                  <a:t>1</a:t>
                </a:r>
                <a:endParaRPr lang="ko-KR" altLang="en-US" sz="1100" dirty="0">
                  <a:latin typeface="Times New Roman" panose="02020603050405020304" pitchFamily="18" charset="0"/>
                  <a:cs typeface="Times New Roman" panose="02020603050405020304" pitchFamily="18" charset="0"/>
                </a:endParaRPr>
              </a:p>
            </p:txBody>
          </p:sp>
          <p:sp>
            <p:nvSpPr>
              <p:cNvPr id="173" name="TextBox 172">
                <a:extLst>
                  <a:ext uri="{FF2B5EF4-FFF2-40B4-BE49-F238E27FC236}">
                    <a16:creationId xmlns:a16="http://schemas.microsoft.com/office/drawing/2014/main" id="{CC970A29-AA7B-4102-89DF-9E7E6C9D9496}"/>
                  </a:ext>
                </a:extLst>
              </p:cNvPr>
              <p:cNvSpPr txBox="1"/>
              <p:nvPr/>
            </p:nvSpPr>
            <p:spPr>
              <a:xfrm>
                <a:off x="5382306" y="1432795"/>
                <a:ext cx="123615" cy="76493"/>
              </a:xfrm>
              <a:prstGeom prst="rect">
                <a:avLst/>
              </a:prstGeom>
              <a:noFill/>
            </p:spPr>
            <p:txBody>
              <a:bodyPr wrap="square" lIns="0" tIns="0" rIns="0" bIns="0" rtlCol="0">
                <a:spAutoFit/>
              </a:bodyPr>
              <a:lstStyle/>
              <a:p>
                <a:r>
                  <a:rPr lang="en-US" altLang="ko-KR" sz="1100" dirty="0">
                    <a:latin typeface="Times New Roman" panose="02020603050405020304" pitchFamily="18" charset="0"/>
                    <a:cs typeface="Times New Roman" panose="02020603050405020304" pitchFamily="18" charset="0"/>
                  </a:rPr>
                  <a:t>2</a:t>
                </a:r>
                <a:endParaRPr lang="ko-KR" altLang="en-US" sz="1100" dirty="0">
                  <a:latin typeface="Times New Roman" panose="02020603050405020304" pitchFamily="18" charset="0"/>
                  <a:cs typeface="Times New Roman" panose="02020603050405020304" pitchFamily="18" charset="0"/>
                </a:endParaRPr>
              </a:p>
            </p:txBody>
          </p:sp>
          <p:sp>
            <p:nvSpPr>
              <p:cNvPr id="174" name="TextBox 173">
                <a:extLst>
                  <a:ext uri="{FF2B5EF4-FFF2-40B4-BE49-F238E27FC236}">
                    <a16:creationId xmlns:a16="http://schemas.microsoft.com/office/drawing/2014/main" id="{286A5624-2303-48B2-BD4A-8762D8EA8E15}"/>
                  </a:ext>
                </a:extLst>
              </p:cNvPr>
              <p:cNvSpPr txBox="1"/>
              <p:nvPr/>
            </p:nvSpPr>
            <p:spPr>
              <a:xfrm>
                <a:off x="5561775" y="1209611"/>
                <a:ext cx="123615" cy="76493"/>
              </a:xfrm>
              <a:prstGeom prst="rect">
                <a:avLst/>
              </a:prstGeom>
              <a:noFill/>
            </p:spPr>
            <p:txBody>
              <a:bodyPr wrap="square" lIns="0" tIns="0" rIns="0" bIns="0" rtlCol="0">
                <a:spAutoFit/>
              </a:bodyPr>
              <a:lstStyle/>
              <a:p>
                <a:r>
                  <a:rPr lang="en-US" altLang="ko-KR" sz="1100">
                    <a:latin typeface="Times New Roman" panose="02020603050405020304" pitchFamily="18" charset="0"/>
                    <a:cs typeface="Times New Roman" panose="02020603050405020304" pitchFamily="18" charset="0"/>
                  </a:rPr>
                  <a:t>3</a:t>
                </a:r>
                <a:endParaRPr lang="ko-KR" altLang="en-US" sz="1100" dirty="0">
                  <a:latin typeface="Times New Roman" panose="02020603050405020304" pitchFamily="18" charset="0"/>
                  <a:cs typeface="Times New Roman" panose="02020603050405020304" pitchFamily="18" charset="0"/>
                </a:endParaRPr>
              </a:p>
            </p:txBody>
          </p:sp>
          <p:sp>
            <p:nvSpPr>
              <p:cNvPr id="175" name="TextBox 174">
                <a:extLst>
                  <a:ext uri="{FF2B5EF4-FFF2-40B4-BE49-F238E27FC236}">
                    <a16:creationId xmlns:a16="http://schemas.microsoft.com/office/drawing/2014/main" id="{AB83C8DA-1D40-4ED5-9588-E6154C82DF72}"/>
                  </a:ext>
                </a:extLst>
              </p:cNvPr>
              <p:cNvSpPr txBox="1"/>
              <p:nvPr/>
            </p:nvSpPr>
            <p:spPr>
              <a:xfrm>
                <a:off x="5462688" y="1361982"/>
                <a:ext cx="123615" cy="76493"/>
              </a:xfrm>
              <a:prstGeom prst="rect">
                <a:avLst/>
              </a:prstGeom>
              <a:noFill/>
            </p:spPr>
            <p:txBody>
              <a:bodyPr wrap="square" lIns="0" tIns="0" rIns="0" bIns="0" rtlCol="0">
                <a:spAutoFit/>
              </a:bodyPr>
              <a:lstStyle/>
              <a:p>
                <a:r>
                  <a:rPr lang="en-US" altLang="ko-KR" sz="1100" dirty="0">
                    <a:latin typeface="Times New Roman" panose="02020603050405020304" pitchFamily="18" charset="0"/>
                    <a:cs typeface="Times New Roman" panose="02020603050405020304" pitchFamily="18" charset="0"/>
                  </a:rPr>
                  <a:t>4</a:t>
                </a:r>
                <a:endParaRPr lang="ko-KR" altLang="en-US" sz="1100" dirty="0">
                  <a:latin typeface="Times New Roman" panose="02020603050405020304" pitchFamily="18" charset="0"/>
                  <a:cs typeface="Times New Roman" panose="02020603050405020304" pitchFamily="18" charset="0"/>
                </a:endParaRPr>
              </a:p>
            </p:txBody>
          </p:sp>
          <p:sp>
            <p:nvSpPr>
              <p:cNvPr id="176" name="TextBox 175">
                <a:extLst>
                  <a:ext uri="{FF2B5EF4-FFF2-40B4-BE49-F238E27FC236}">
                    <a16:creationId xmlns:a16="http://schemas.microsoft.com/office/drawing/2014/main" id="{AAD99E0F-DE9A-47CD-8290-C6FA9E58037F}"/>
                  </a:ext>
                </a:extLst>
              </p:cNvPr>
              <p:cNvSpPr txBox="1"/>
              <p:nvPr/>
            </p:nvSpPr>
            <p:spPr>
              <a:xfrm>
                <a:off x="5149405" y="1161403"/>
                <a:ext cx="123615" cy="76493"/>
              </a:xfrm>
              <a:prstGeom prst="rect">
                <a:avLst/>
              </a:prstGeom>
              <a:noFill/>
            </p:spPr>
            <p:txBody>
              <a:bodyPr wrap="square" lIns="0" tIns="0" rIns="0" bIns="0" rtlCol="0">
                <a:spAutoFit/>
              </a:bodyPr>
              <a:lstStyle/>
              <a:p>
                <a:r>
                  <a:rPr lang="en-US" altLang="ko-KR" sz="1100">
                    <a:latin typeface="Times New Roman" panose="02020603050405020304" pitchFamily="18" charset="0"/>
                    <a:cs typeface="Times New Roman" panose="02020603050405020304" pitchFamily="18" charset="0"/>
                  </a:rPr>
                  <a:t>5</a:t>
                </a:r>
                <a:endParaRPr lang="ko-KR" altLang="en-US" sz="1100" dirty="0">
                  <a:latin typeface="Times New Roman" panose="02020603050405020304" pitchFamily="18" charset="0"/>
                  <a:cs typeface="Times New Roman" panose="02020603050405020304" pitchFamily="18" charset="0"/>
                </a:endParaRPr>
              </a:p>
            </p:txBody>
          </p:sp>
          <p:sp>
            <p:nvSpPr>
              <p:cNvPr id="177" name="TextBox 176">
                <a:extLst>
                  <a:ext uri="{FF2B5EF4-FFF2-40B4-BE49-F238E27FC236}">
                    <a16:creationId xmlns:a16="http://schemas.microsoft.com/office/drawing/2014/main" id="{2397B74A-61B5-4E9A-B1DE-EAF058C09A4F}"/>
                  </a:ext>
                </a:extLst>
              </p:cNvPr>
              <p:cNvSpPr txBox="1"/>
              <p:nvPr/>
            </p:nvSpPr>
            <p:spPr>
              <a:xfrm>
                <a:off x="4990095" y="1318039"/>
                <a:ext cx="123615" cy="76493"/>
              </a:xfrm>
              <a:prstGeom prst="rect">
                <a:avLst/>
              </a:prstGeom>
              <a:noFill/>
            </p:spPr>
            <p:txBody>
              <a:bodyPr wrap="square" lIns="0" tIns="0" rIns="0" bIns="0" rtlCol="0">
                <a:spAutoFit/>
              </a:bodyPr>
              <a:lstStyle/>
              <a:p>
                <a:r>
                  <a:rPr lang="en-US" altLang="ko-KR" sz="1100" dirty="0">
                    <a:latin typeface="Times New Roman" panose="02020603050405020304" pitchFamily="18" charset="0"/>
                    <a:cs typeface="Times New Roman" panose="02020603050405020304" pitchFamily="18" charset="0"/>
                  </a:rPr>
                  <a:t>6</a:t>
                </a:r>
                <a:endParaRPr lang="ko-KR" altLang="en-US" sz="11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B39B5B7E-42B0-4016-A435-B7D0B9D5C6CA}"/>
                    </a:ext>
                  </a:extLst>
                </p:cNvPr>
                <p:cNvSpPr txBox="1"/>
                <p:nvPr/>
              </p:nvSpPr>
              <p:spPr>
                <a:xfrm>
                  <a:off x="7590056" y="2838007"/>
                  <a:ext cx="270547" cy="2548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4F4F"/>
                                </a:solidFill>
                                <a:latin typeface="Cambria Math" panose="02040503050406030204" pitchFamily="18" charset="0"/>
                              </a:rPr>
                            </m:ctrlPr>
                          </m:sSupPr>
                          <m:e>
                            <m:acc>
                              <m:accPr>
                                <m:chr m:val="̂"/>
                                <m:ctrlPr>
                                  <a:rPr lang="ko-KR" altLang="en-US" sz="2000" i="1" smtClean="0">
                                    <a:solidFill>
                                      <a:srgbClr val="FF4F4F"/>
                                    </a:solidFill>
                                    <a:latin typeface="Cambria Math" panose="02040503050406030204" pitchFamily="18" charset="0"/>
                                  </a:rPr>
                                </m:ctrlPr>
                              </m:accPr>
                              <m:e>
                                <m:r>
                                  <m:rPr>
                                    <m:sty m:val="p"/>
                                  </m:rPr>
                                  <a:rPr lang="en-US" altLang="ko-KR" sz="2000" b="0" i="0" smtClean="0">
                                    <a:solidFill>
                                      <a:srgbClr val="FF4F4F"/>
                                    </a:solidFill>
                                    <a:latin typeface="Cambria Math" panose="02040503050406030204" pitchFamily="18" charset="0"/>
                                  </a:rPr>
                                  <m:t>Y</m:t>
                                </m:r>
                              </m:e>
                            </m:acc>
                          </m:e>
                          <m:sup>
                            <m:r>
                              <m:rPr>
                                <m:sty m:val="p"/>
                              </m:rPr>
                              <a:rPr lang="en-US" altLang="ko-KR" sz="2000" b="0" i="0" smtClean="0">
                                <a:solidFill>
                                  <a:srgbClr val="FF4F4F"/>
                                </a:solidFill>
                                <a:latin typeface="Cambria Math" panose="02040503050406030204" pitchFamily="18" charset="0"/>
                              </a:rPr>
                              <m:t>trg</m:t>
                            </m:r>
                          </m:sup>
                        </m:sSup>
                      </m:oMath>
                    </m:oMathPara>
                  </a14:m>
                  <a:endParaRPr lang="ko-KR" altLang="en-US" sz="2000"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B39B5B7E-42B0-4016-A435-B7D0B9D5C6CA}"/>
                    </a:ext>
                  </a:extLst>
                </p:cNvPr>
                <p:cNvSpPr txBox="1">
                  <a:spLocks noRot="1" noChangeAspect="1" noMove="1" noResize="1" noEditPoints="1" noAdjustHandles="1" noChangeArrowheads="1" noChangeShapeType="1" noTextEdit="1"/>
                </p:cNvSpPr>
                <p:nvPr/>
              </p:nvSpPr>
              <p:spPr>
                <a:xfrm>
                  <a:off x="7590056" y="2838007"/>
                  <a:ext cx="270547" cy="254885"/>
                </a:xfrm>
                <a:prstGeom prst="rect">
                  <a:avLst/>
                </a:prstGeom>
                <a:blipFill>
                  <a:blip r:embed="rId8"/>
                  <a:stretch>
                    <a:fillRect l="-27451" t="-25000" r="-64706" b="-7692"/>
                  </a:stretch>
                </a:blipFill>
              </p:spPr>
              <p:txBody>
                <a:bodyPr/>
                <a:lstStyle/>
                <a:p>
                  <a:r>
                    <a:rPr lang="ko-KR" altLang="en-US">
                      <a:noFill/>
                    </a:rPr>
                    <a:t> </a:t>
                  </a:r>
                </a:p>
              </p:txBody>
            </p:sp>
          </mc:Fallback>
        </mc:AlternateContent>
        <p:cxnSp>
          <p:nvCxnSpPr>
            <p:cNvPr id="60" name="직선 화살표 연결선 59">
              <a:extLst>
                <a:ext uri="{FF2B5EF4-FFF2-40B4-BE49-F238E27FC236}">
                  <a16:creationId xmlns:a16="http://schemas.microsoft.com/office/drawing/2014/main" id="{26B869A4-7B09-4990-84B2-51DBD84E2F6B}"/>
                </a:ext>
              </a:extLst>
            </p:cNvPr>
            <p:cNvCxnSpPr>
              <a:cxnSpLocks/>
            </p:cNvCxnSpPr>
            <p:nvPr/>
          </p:nvCxnSpPr>
          <p:spPr>
            <a:xfrm flipV="1">
              <a:off x="10927842" y="3063624"/>
              <a:ext cx="0" cy="1734362"/>
            </a:xfrm>
            <a:prstGeom prst="straightConnector1">
              <a:avLst/>
            </a:prstGeom>
            <a:ln w="38100">
              <a:solidFill>
                <a:srgbClr val="FF4F4F"/>
              </a:solidFill>
              <a:tailEnd type="triangle"/>
            </a:ln>
          </p:spPr>
          <p:style>
            <a:lnRef idx="1">
              <a:schemeClr val="accent1"/>
            </a:lnRef>
            <a:fillRef idx="0">
              <a:schemeClr val="accent1"/>
            </a:fillRef>
            <a:effectRef idx="0">
              <a:schemeClr val="accent1"/>
            </a:effectRef>
            <a:fontRef idx="minor">
              <a:schemeClr val="tx1"/>
            </a:fontRef>
          </p:style>
        </p:cxnSp>
        <p:pic>
          <p:nvPicPr>
            <p:cNvPr id="61" name="그림 60">
              <a:extLst>
                <a:ext uri="{FF2B5EF4-FFF2-40B4-BE49-F238E27FC236}">
                  <a16:creationId xmlns:a16="http://schemas.microsoft.com/office/drawing/2014/main" id="{F90648AE-0F18-42C5-BE0B-42B1640ED1AF}"/>
                </a:ext>
              </a:extLst>
            </p:cNvPr>
            <p:cNvPicPr>
              <a:picLocks noChangeAspect="1"/>
            </p:cNvPicPr>
            <p:nvPr/>
          </p:nvPicPr>
          <p:blipFill>
            <a:blip r:embed="rId9"/>
            <a:stretch>
              <a:fillRect/>
            </a:stretch>
          </p:blipFill>
          <p:spPr>
            <a:xfrm>
              <a:off x="4552738" y="4456268"/>
              <a:ext cx="984868" cy="945222"/>
            </a:xfrm>
            <a:prstGeom prst="rect">
              <a:avLst/>
            </a:prstGeom>
          </p:spPr>
        </p:pic>
        <p:sp>
          <p:nvSpPr>
            <p:cNvPr id="62" name="직사각형 61">
              <a:extLst>
                <a:ext uri="{FF2B5EF4-FFF2-40B4-BE49-F238E27FC236}">
                  <a16:creationId xmlns:a16="http://schemas.microsoft.com/office/drawing/2014/main" id="{73854BF3-0CD7-402E-BDF1-3243C29EA7DA}"/>
                </a:ext>
              </a:extLst>
            </p:cNvPr>
            <p:cNvSpPr/>
            <p:nvPr/>
          </p:nvSpPr>
          <p:spPr>
            <a:xfrm>
              <a:off x="4559233" y="4478467"/>
              <a:ext cx="647282" cy="605489"/>
            </a:xfrm>
            <a:prstGeom prst="rect">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63" name="직사각형 62">
              <a:extLst>
                <a:ext uri="{FF2B5EF4-FFF2-40B4-BE49-F238E27FC236}">
                  <a16:creationId xmlns:a16="http://schemas.microsoft.com/office/drawing/2014/main" id="{B6A36624-71C3-499A-8896-94D684611A61}"/>
                </a:ext>
              </a:extLst>
            </p:cNvPr>
            <p:cNvSpPr/>
            <p:nvPr/>
          </p:nvSpPr>
          <p:spPr>
            <a:xfrm>
              <a:off x="5198288" y="5074797"/>
              <a:ext cx="324384" cy="307654"/>
            </a:xfrm>
            <a:prstGeom prst="rect">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64" name="화살표: 오른쪽 63">
              <a:extLst>
                <a:ext uri="{FF2B5EF4-FFF2-40B4-BE49-F238E27FC236}">
                  <a16:creationId xmlns:a16="http://schemas.microsoft.com/office/drawing/2014/main" id="{D013EE8E-1454-41D4-8BB0-C34D173FDD32}"/>
                </a:ext>
              </a:extLst>
            </p:cNvPr>
            <p:cNvSpPr/>
            <p:nvPr/>
          </p:nvSpPr>
          <p:spPr>
            <a:xfrm>
              <a:off x="5531227" y="4904889"/>
              <a:ext cx="247431" cy="219477"/>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DB268897-FE36-4486-8FD2-D997D4448A62}"/>
                </a:ext>
              </a:extLst>
            </p:cNvPr>
            <p:cNvSpPr txBox="1"/>
            <p:nvPr/>
          </p:nvSpPr>
          <p:spPr>
            <a:xfrm>
              <a:off x="4607938" y="4504852"/>
              <a:ext cx="863534" cy="130286"/>
            </a:xfrm>
            <a:prstGeom prst="rect">
              <a:avLst/>
            </a:prstGeom>
            <a:noFill/>
          </p:spPr>
          <p:txBody>
            <a:bodyPr wrap="square" lIns="0" tIns="0" rIns="0" bIns="0" rtlCol="0">
              <a:spAutoFit/>
            </a:bodyPr>
            <a:lstStyle/>
            <a:p>
              <a:pPr algn="dist"/>
              <a:r>
                <a:rPr lang="en-US" altLang="ko-KR" sz="1050" dirty="0">
                  <a:latin typeface="Times New Roman" panose="02020603050405020304" pitchFamily="18" charset="0"/>
                  <a:cs typeface="Times New Roman" panose="02020603050405020304" pitchFamily="18" charset="0"/>
                </a:rPr>
                <a:t>0 2 3 3 0 0 </a:t>
              </a:r>
              <a:endParaRPr lang="ko-KR" altLang="en-US" sz="1050"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8B419BD4-FE44-49F2-B1EE-36CA5AEA3F27}"/>
                </a:ext>
              </a:extLst>
            </p:cNvPr>
            <p:cNvSpPr txBox="1"/>
            <p:nvPr/>
          </p:nvSpPr>
          <p:spPr>
            <a:xfrm>
              <a:off x="4599873" y="4653274"/>
              <a:ext cx="863534" cy="130286"/>
            </a:xfrm>
            <a:prstGeom prst="rect">
              <a:avLst/>
            </a:prstGeom>
            <a:noFill/>
          </p:spPr>
          <p:txBody>
            <a:bodyPr wrap="square" lIns="0" tIns="0" rIns="0" bIns="0" rtlCol="0">
              <a:spAutoFit/>
            </a:bodyPr>
            <a:lstStyle/>
            <a:p>
              <a:pPr algn="dist"/>
              <a:r>
                <a:rPr lang="en-US" altLang="ko-KR" sz="1050" dirty="0">
                  <a:latin typeface="Times New Roman" panose="02020603050405020304" pitchFamily="18" charset="0"/>
                  <a:cs typeface="Times New Roman" panose="02020603050405020304" pitchFamily="18" charset="0"/>
                </a:rPr>
                <a:t>2 0 3 3 0 0 </a:t>
              </a:r>
              <a:endParaRPr lang="ko-KR" altLang="en-US" sz="1050" dirty="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4D21E0B-D42E-451D-B268-936C1235F134}"/>
                </a:ext>
              </a:extLst>
            </p:cNvPr>
            <p:cNvSpPr txBox="1"/>
            <p:nvPr/>
          </p:nvSpPr>
          <p:spPr>
            <a:xfrm>
              <a:off x="4597650" y="4803565"/>
              <a:ext cx="863534" cy="130286"/>
            </a:xfrm>
            <a:prstGeom prst="rect">
              <a:avLst/>
            </a:prstGeom>
            <a:noFill/>
          </p:spPr>
          <p:txBody>
            <a:bodyPr wrap="square" lIns="0" tIns="0" rIns="0" bIns="0" rtlCol="0">
              <a:spAutoFit/>
            </a:bodyPr>
            <a:lstStyle/>
            <a:p>
              <a:pPr algn="dist"/>
              <a:r>
                <a:rPr lang="en-US" altLang="ko-KR" sz="1050" dirty="0">
                  <a:latin typeface="Times New Roman" panose="02020603050405020304" pitchFamily="18" charset="0"/>
                  <a:cs typeface="Times New Roman" panose="02020603050405020304" pitchFamily="18" charset="0"/>
                </a:rPr>
                <a:t>3 3 0 2 0 1 </a:t>
              </a:r>
              <a:endParaRPr lang="ko-KR" altLang="en-US" sz="1050"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73E601AC-B93F-478C-BB62-DB4562DD8A35}"/>
                </a:ext>
              </a:extLst>
            </p:cNvPr>
            <p:cNvSpPr txBox="1"/>
            <p:nvPr/>
          </p:nvSpPr>
          <p:spPr>
            <a:xfrm>
              <a:off x="4603713" y="4945711"/>
              <a:ext cx="863534" cy="130286"/>
            </a:xfrm>
            <a:prstGeom prst="rect">
              <a:avLst/>
            </a:prstGeom>
            <a:noFill/>
          </p:spPr>
          <p:txBody>
            <a:bodyPr wrap="square" lIns="0" tIns="0" rIns="0" bIns="0" rtlCol="0">
              <a:spAutoFit/>
            </a:bodyPr>
            <a:lstStyle/>
            <a:p>
              <a:pPr algn="dist"/>
              <a:r>
                <a:rPr lang="en-US" altLang="ko-KR" sz="1050" dirty="0">
                  <a:latin typeface="Times New Roman" panose="02020603050405020304" pitchFamily="18" charset="0"/>
                  <a:cs typeface="Times New Roman" panose="02020603050405020304" pitchFamily="18" charset="0"/>
                </a:rPr>
                <a:t>3 3 2 0 1 1 </a:t>
              </a:r>
              <a:endParaRPr lang="ko-KR" altLang="en-US" sz="1050"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1851CBD8-5639-46A5-8029-85B4C0A8BD2D}"/>
                </a:ext>
              </a:extLst>
            </p:cNvPr>
            <p:cNvSpPr txBox="1"/>
            <p:nvPr/>
          </p:nvSpPr>
          <p:spPr>
            <a:xfrm>
              <a:off x="4609246" y="5091950"/>
              <a:ext cx="863534" cy="130286"/>
            </a:xfrm>
            <a:prstGeom prst="rect">
              <a:avLst/>
            </a:prstGeom>
            <a:noFill/>
          </p:spPr>
          <p:txBody>
            <a:bodyPr wrap="square" lIns="0" tIns="0" rIns="0" bIns="0" rtlCol="0">
              <a:spAutoFit/>
            </a:bodyPr>
            <a:lstStyle/>
            <a:p>
              <a:pPr algn="dist"/>
              <a:r>
                <a:rPr lang="en-US" altLang="ko-KR" sz="1050" dirty="0">
                  <a:latin typeface="Times New Roman" panose="02020603050405020304" pitchFamily="18" charset="0"/>
                  <a:cs typeface="Times New Roman" panose="02020603050405020304" pitchFamily="18" charset="0"/>
                </a:rPr>
                <a:t>0 0 0 1 0 2 </a:t>
              </a:r>
              <a:endParaRPr lang="ko-KR" altLang="en-US" sz="1050" dirty="0">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6389C8B3-CB2F-4F63-B709-0D1BC5AA4BA3}"/>
                </a:ext>
              </a:extLst>
            </p:cNvPr>
            <p:cNvSpPr txBox="1"/>
            <p:nvPr/>
          </p:nvSpPr>
          <p:spPr>
            <a:xfrm>
              <a:off x="4611241" y="5244168"/>
              <a:ext cx="863534" cy="130286"/>
            </a:xfrm>
            <a:prstGeom prst="rect">
              <a:avLst/>
            </a:prstGeom>
            <a:noFill/>
          </p:spPr>
          <p:txBody>
            <a:bodyPr wrap="square" lIns="0" tIns="0" rIns="0" bIns="0" rtlCol="0">
              <a:spAutoFit/>
            </a:bodyPr>
            <a:lstStyle/>
            <a:p>
              <a:pPr algn="dist"/>
              <a:r>
                <a:rPr lang="en-US" altLang="ko-KR" sz="1050" dirty="0">
                  <a:latin typeface="Times New Roman" panose="02020603050405020304" pitchFamily="18" charset="0"/>
                  <a:cs typeface="Times New Roman" panose="02020603050405020304" pitchFamily="18" charset="0"/>
                </a:rPr>
                <a:t>0 0 1 1 2 0 </a:t>
              </a:r>
              <a:endParaRPr lang="ko-KR" altLang="en-US" sz="1050" dirty="0">
                <a:latin typeface="Times New Roman" panose="02020603050405020304" pitchFamily="18" charset="0"/>
                <a:cs typeface="Times New Roman" panose="02020603050405020304" pitchFamily="18" charset="0"/>
              </a:endParaRPr>
            </a:p>
          </p:txBody>
        </p:sp>
        <p:sp>
          <p:nvSpPr>
            <p:cNvPr id="73" name="사각형: 둥근 위쪽 모서리 72">
              <a:extLst>
                <a:ext uri="{FF2B5EF4-FFF2-40B4-BE49-F238E27FC236}">
                  <a16:creationId xmlns:a16="http://schemas.microsoft.com/office/drawing/2014/main" id="{D9FA41DE-E0A2-441D-BA00-3EE6B089E731}"/>
                </a:ext>
              </a:extLst>
            </p:cNvPr>
            <p:cNvSpPr/>
            <p:nvPr/>
          </p:nvSpPr>
          <p:spPr>
            <a:xfrm>
              <a:off x="4457417" y="3312530"/>
              <a:ext cx="3050881" cy="323246"/>
            </a:xfrm>
            <a:prstGeom prst="round2SameRect">
              <a:avLst>
                <a:gd name="adj1" fmla="val 36314"/>
                <a:gd name="adj2" fmla="val 0"/>
              </a:avLst>
            </a:prstGeom>
            <a:solidFill>
              <a:schemeClr val="accent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tx1"/>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1B395F5E-17D9-4460-B3D7-169B74C12949}"/>
                </a:ext>
              </a:extLst>
            </p:cNvPr>
            <p:cNvSpPr txBox="1"/>
            <p:nvPr/>
          </p:nvSpPr>
          <p:spPr>
            <a:xfrm>
              <a:off x="4504131" y="3355991"/>
              <a:ext cx="2565960" cy="223348"/>
            </a:xfrm>
            <a:prstGeom prst="rect">
              <a:avLst/>
            </a:prstGeom>
            <a:noFill/>
          </p:spPr>
          <p:txBody>
            <a:bodyPr wrap="square" lIns="0" tIns="0" rIns="0" bIns="0" rtlCol="0">
              <a:spAutoFit/>
            </a:bodyPr>
            <a:lstStyle/>
            <a:p>
              <a:pPr algn="ctr"/>
              <a:r>
                <a:rPr lang="en-US" altLang="ko-KR" sz="1800" b="1" dirty="0">
                  <a:latin typeface="Times New Roman" panose="02020603050405020304" pitchFamily="18" charset="0"/>
                  <a:cs typeface="Times New Roman" panose="02020603050405020304" pitchFamily="18" charset="0"/>
                </a:rPr>
                <a:t>(b) Find Cluster Probability  </a:t>
              </a:r>
              <a:endParaRPr lang="ko-KR" altLang="en-US" sz="1800" b="1" dirty="0">
                <a:latin typeface="Times New Roman" panose="02020603050405020304" pitchFamily="18" charset="0"/>
                <a:cs typeface="Times New Roman" panose="02020603050405020304" pitchFamily="18" charset="0"/>
              </a:endParaRPr>
            </a:p>
          </p:txBody>
        </p:sp>
        <p:sp>
          <p:nvSpPr>
            <p:cNvPr id="75" name="순서도: 수동 연산 74">
              <a:extLst>
                <a:ext uri="{FF2B5EF4-FFF2-40B4-BE49-F238E27FC236}">
                  <a16:creationId xmlns:a16="http://schemas.microsoft.com/office/drawing/2014/main" id="{C3B76E87-44B4-46F2-A611-76A51E20A608}"/>
                </a:ext>
              </a:extLst>
            </p:cNvPr>
            <p:cNvSpPr/>
            <p:nvPr/>
          </p:nvSpPr>
          <p:spPr>
            <a:xfrm rot="16200000">
              <a:off x="5169550" y="2738391"/>
              <a:ext cx="499660" cy="405341"/>
            </a:xfrm>
            <a:prstGeom prst="flowChartManualOperati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E990C36D-B0E0-4CCF-9303-677DD467A24A}"/>
                </a:ext>
              </a:extLst>
            </p:cNvPr>
            <p:cNvSpPr txBox="1"/>
            <p:nvPr/>
          </p:nvSpPr>
          <p:spPr>
            <a:xfrm>
              <a:off x="5348960" y="2804226"/>
              <a:ext cx="218562" cy="297797"/>
            </a:xfrm>
            <a:prstGeom prst="rect">
              <a:avLst/>
            </a:prstGeom>
            <a:noFill/>
          </p:spPr>
          <p:txBody>
            <a:bodyPr wrap="square" lIns="0" tIns="0" rIns="0" bIns="0" rtlCol="0">
              <a:spAutoFit/>
            </a:bodyPr>
            <a:lstStyle/>
            <a:p>
              <a:r>
                <a:rPr lang="en-US" altLang="ko-KR" sz="2400" b="1" dirty="0">
                  <a:latin typeface="Times New Roman" panose="02020603050405020304" pitchFamily="18" charset="0"/>
                  <a:cs typeface="Times New Roman" panose="02020603050405020304" pitchFamily="18" charset="0"/>
                </a:rPr>
                <a:t>f</a:t>
              </a:r>
              <a:endParaRPr lang="ko-KR" altLang="en-US" sz="2400" b="1" dirty="0">
                <a:latin typeface="Times New Roman" panose="02020603050405020304" pitchFamily="18" charset="0"/>
                <a:cs typeface="Times New Roman" panose="02020603050405020304" pitchFamily="18" charset="0"/>
              </a:endParaRPr>
            </a:p>
          </p:txBody>
        </p:sp>
        <p:cxnSp>
          <p:nvCxnSpPr>
            <p:cNvPr id="77" name="직선 화살표 연결선 76">
              <a:extLst>
                <a:ext uri="{FF2B5EF4-FFF2-40B4-BE49-F238E27FC236}">
                  <a16:creationId xmlns:a16="http://schemas.microsoft.com/office/drawing/2014/main" id="{0B537012-7B16-4E33-9A56-5502A7CBCB9D}"/>
                </a:ext>
              </a:extLst>
            </p:cNvPr>
            <p:cNvCxnSpPr>
              <a:cxnSpLocks/>
            </p:cNvCxnSpPr>
            <p:nvPr/>
          </p:nvCxnSpPr>
          <p:spPr>
            <a:xfrm flipV="1">
              <a:off x="5633275" y="2978816"/>
              <a:ext cx="255519" cy="2"/>
            </a:xfrm>
            <a:prstGeom prst="straightConnector1">
              <a:avLst/>
            </a:prstGeom>
            <a:ln w="3810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78" name="사각형: 둥근 모서리 77">
              <a:extLst>
                <a:ext uri="{FF2B5EF4-FFF2-40B4-BE49-F238E27FC236}">
                  <a16:creationId xmlns:a16="http://schemas.microsoft.com/office/drawing/2014/main" id="{EDF6D724-1CE4-4C38-ABC9-2EBE8D5309B2}"/>
                </a:ext>
              </a:extLst>
            </p:cNvPr>
            <p:cNvSpPr/>
            <p:nvPr/>
          </p:nvSpPr>
          <p:spPr>
            <a:xfrm>
              <a:off x="7615137" y="3372936"/>
              <a:ext cx="3675810" cy="2432598"/>
            </a:xfrm>
            <a:prstGeom prst="roundRect">
              <a:avLst>
                <a:gd name="adj" fmla="val 637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D029360-6ADC-4205-B1F0-82DA34B7F0B7}"/>
                    </a:ext>
                  </a:extLst>
                </p:cNvPr>
                <p:cNvSpPr txBox="1"/>
                <p:nvPr/>
              </p:nvSpPr>
              <p:spPr>
                <a:xfrm>
                  <a:off x="5932312" y="2839402"/>
                  <a:ext cx="464713" cy="2481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4F4F"/>
                                </a:solidFill>
                                <a:latin typeface="Cambria Math" panose="02040503050406030204" pitchFamily="18" charset="0"/>
                              </a:rPr>
                            </m:ctrlPr>
                          </m:sSupPr>
                          <m:e>
                            <m:r>
                              <m:rPr>
                                <m:sty m:val="p"/>
                              </m:rPr>
                              <a:rPr lang="en-US" altLang="ko-KR" sz="2000" b="0" i="0" smtClean="0">
                                <a:solidFill>
                                  <a:srgbClr val="FF4F4F"/>
                                </a:solidFill>
                                <a:latin typeface="Cambria Math" panose="02040503050406030204" pitchFamily="18" charset="0"/>
                              </a:rPr>
                              <m:t>Z</m:t>
                            </m:r>
                          </m:e>
                          <m:sup>
                            <m:r>
                              <m:rPr>
                                <m:sty m:val="p"/>
                              </m:rPr>
                              <a:rPr lang="en-US" altLang="ko-KR" sz="2000" b="0" i="0" smtClean="0">
                                <a:solidFill>
                                  <a:srgbClr val="FF4F4F"/>
                                </a:solidFill>
                                <a:latin typeface="Cambria Math" panose="02040503050406030204" pitchFamily="18" charset="0"/>
                              </a:rPr>
                              <m:t>trg</m:t>
                            </m:r>
                          </m:sup>
                        </m:sSup>
                      </m:oMath>
                    </m:oMathPara>
                  </a14:m>
                  <a:endParaRPr lang="ko-KR" altLang="en-US" sz="2000"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79" name="TextBox 78">
                  <a:extLst>
                    <a:ext uri="{FF2B5EF4-FFF2-40B4-BE49-F238E27FC236}">
                      <a16:creationId xmlns:a16="http://schemas.microsoft.com/office/drawing/2014/main" id="{2D029360-6ADC-4205-B1F0-82DA34B7F0B7}"/>
                    </a:ext>
                  </a:extLst>
                </p:cNvPr>
                <p:cNvSpPr txBox="1">
                  <a:spLocks noRot="1" noChangeAspect="1" noMove="1" noResize="1" noEditPoints="1" noAdjustHandles="1" noChangeArrowheads="1" noChangeShapeType="1" noTextEdit="1"/>
                </p:cNvSpPr>
                <p:nvPr/>
              </p:nvSpPr>
              <p:spPr>
                <a:xfrm>
                  <a:off x="5932312" y="2839402"/>
                  <a:ext cx="464713" cy="248164"/>
                </a:xfrm>
                <a:prstGeom prst="rect">
                  <a:avLst/>
                </a:prstGeom>
                <a:blipFill>
                  <a:blip r:embed="rId10"/>
                  <a:stretch>
                    <a:fillRect l="-6897" t="-1961" r="-3448" b="-7843"/>
                  </a:stretch>
                </a:blipFill>
              </p:spPr>
              <p:txBody>
                <a:bodyPr/>
                <a:lstStyle/>
                <a:p>
                  <a:r>
                    <a:rPr lang="ko-KR" altLang="en-US">
                      <a:noFill/>
                    </a:rPr>
                    <a:t> </a:t>
                  </a:r>
                </a:p>
              </p:txBody>
            </p:sp>
          </mc:Fallback>
        </mc:AlternateContent>
        <p:cxnSp>
          <p:nvCxnSpPr>
            <p:cNvPr id="80" name="직선 화살표 연결선 79">
              <a:extLst>
                <a:ext uri="{FF2B5EF4-FFF2-40B4-BE49-F238E27FC236}">
                  <a16:creationId xmlns:a16="http://schemas.microsoft.com/office/drawing/2014/main" id="{7B355587-3F4C-48A0-897E-9A64E3DEFECF}"/>
                </a:ext>
              </a:extLst>
            </p:cNvPr>
            <p:cNvCxnSpPr>
              <a:cxnSpLocks/>
            </p:cNvCxnSpPr>
            <p:nvPr/>
          </p:nvCxnSpPr>
          <p:spPr>
            <a:xfrm flipV="1">
              <a:off x="6414460" y="2999152"/>
              <a:ext cx="281877" cy="2"/>
            </a:xfrm>
            <a:prstGeom prst="straightConnector1">
              <a:avLst/>
            </a:prstGeom>
            <a:ln w="3810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788EF66-45E8-472E-A16B-64AA78BECF88}"/>
                </a:ext>
              </a:extLst>
            </p:cNvPr>
            <p:cNvSpPr txBox="1"/>
            <p:nvPr/>
          </p:nvSpPr>
          <p:spPr>
            <a:xfrm>
              <a:off x="5141331" y="2469432"/>
              <a:ext cx="1126469" cy="173715"/>
            </a:xfrm>
            <a:prstGeom prst="rect">
              <a:avLst/>
            </a:prstGeom>
            <a:noFill/>
          </p:spPr>
          <p:txBody>
            <a:bodyPr wrap="square" lIns="0" tIns="0" rIns="0" bIns="0" rtlCol="0">
              <a:spAutoFit/>
            </a:bodyPr>
            <a:lstStyle/>
            <a:p>
              <a:pPr algn="ctr"/>
              <a:r>
                <a:rPr lang="en-US" altLang="ko-KR" b="1" dirty="0">
                  <a:latin typeface="Times New Roman" panose="02020603050405020304" pitchFamily="18" charset="0"/>
                  <a:cs typeface="Times New Roman" panose="02020603050405020304" pitchFamily="18" charset="0"/>
                </a:rPr>
                <a:t>Existing DA</a:t>
              </a:r>
              <a:endParaRPr lang="ko-KR" altLang="en-US" b="1" dirty="0">
                <a:solidFill>
                  <a:schemeClr val="tx1"/>
                </a:solidFill>
                <a:latin typeface="Times New Roman" panose="02020603050405020304" pitchFamily="18" charset="0"/>
                <a:cs typeface="Times New Roman" panose="02020603050405020304" pitchFamily="18" charset="0"/>
              </a:endParaRPr>
            </a:p>
          </p:txBody>
        </p:sp>
        <p:cxnSp>
          <p:nvCxnSpPr>
            <p:cNvPr id="82" name="직선 화살표 연결선 81">
              <a:extLst>
                <a:ext uri="{FF2B5EF4-FFF2-40B4-BE49-F238E27FC236}">
                  <a16:creationId xmlns:a16="http://schemas.microsoft.com/office/drawing/2014/main" id="{7DD16A85-4697-4A22-9514-126842E85D0E}"/>
                </a:ext>
              </a:extLst>
            </p:cNvPr>
            <p:cNvCxnSpPr>
              <a:cxnSpLocks/>
            </p:cNvCxnSpPr>
            <p:nvPr/>
          </p:nvCxnSpPr>
          <p:spPr>
            <a:xfrm flipH="1">
              <a:off x="7725170" y="3102362"/>
              <a:ext cx="10192" cy="739885"/>
            </a:xfrm>
            <a:prstGeom prst="straightConnector1">
              <a:avLst/>
            </a:prstGeom>
            <a:ln w="3810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83" name="직사각형 82">
              <a:extLst>
                <a:ext uri="{FF2B5EF4-FFF2-40B4-BE49-F238E27FC236}">
                  <a16:creationId xmlns:a16="http://schemas.microsoft.com/office/drawing/2014/main" id="{9738F68D-69A3-49F7-8C27-A2952EBB8FF9}"/>
                </a:ext>
              </a:extLst>
            </p:cNvPr>
            <p:cNvSpPr/>
            <p:nvPr/>
          </p:nvSpPr>
          <p:spPr>
            <a:xfrm>
              <a:off x="8666514" y="2129071"/>
              <a:ext cx="2019668" cy="1098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84" name="화살표: 오른쪽 83">
              <a:extLst>
                <a:ext uri="{FF2B5EF4-FFF2-40B4-BE49-F238E27FC236}">
                  <a16:creationId xmlns:a16="http://schemas.microsoft.com/office/drawing/2014/main" id="{6BA0D3F5-25D7-46F5-86B8-B30DE85389D5}"/>
                </a:ext>
              </a:extLst>
            </p:cNvPr>
            <p:cNvSpPr/>
            <p:nvPr/>
          </p:nvSpPr>
          <p:spPr>
            <a:xfrm>
              <a:off x="7477196" y="4919369"/>
              <a:ext cx="223951" cy="219477"/>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85" name="사각형: 둥근 위쪽 모서리 84">
              <a:extLst>
                <a:ext uri="{FF2B5EF4-FFF2-40B4-BE49-F238E27FC236}">
                  <a16:creationId xmlns:a16="http://schemas.microsoft.com/office/drawing/2014/main" id="{F1403F1A-9A32-4E65-A8E6-4D452D8D6C71}"/>
                </a:ext>
              </a:extLst>
            </p:cNvPr>
            <p:cNvSpPr/>
            <p:nvPr/>
          </p:nvSpPr>
          <p:spPr>
            <a:xfrm>
              <a:off x="7612432" y="3304105"/>
              <a:ext cx="3680579" cy="323246"/>
            </a:xfrm>
            <a:prstGeom prst="round2SameRect">
              <a:avLst>
                <a:gd name="adj1" fmla="val 36314"/>
                <a:gd name="adj2" fmla="val 0"/>
              </a:avLst>
            </a:prstGeom>
            <a:solidFill>
              <a:schemeClr val="accent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tx1"/>
                </a:solidFill>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F1805251-6AA5-4A61-B790-57516A30820F}"/>
                </a:ext>
              </a:extLst>
            </p:cNvPr>
            <p:cNvSpPr txBox="1"/>
            <p:nvPr/>
          </p:nvSpPr>
          <p:spPr>
            <a:xfrm>
              <a:off x="7648750" y="3337504"/>
              <a:ext cx="2504395" cy="223348"/>
            </a:xfrm>
            <a:prstGeom prst="rect">
              <a:avLst/>
            </a:prstGeom>
            <a:noFill/>
          </p:spPr>
          <p:txBody>
            <a:bodyPr wrap="square" lIns="0" tIns="0" rIns="0" bIns="0" rtlCol="0">
              <a:spAutoFit/>
            </a:bodyPr>
            <a:lstStyle/>
            <a:p>
              <a:pPr algn="ctr"/>
              <a:r>
                <a:rPr lang="en-US" altLang="ko-KR" sz="1800" b="1" dirty="0">
                  <a:latin typeface="Times New Roman" panose="02020603050405020304" pitchFamily="18" charset="0"/>
                  <a:cs typeface="Times New Roman" panose="02020603050405020304" pitchFamily="18" charset="0"/>
                </a:rPr>
                <a:t>(c) Find Refined Candidates</a:t>
              </a:r>
              <a:endParaRPr lang="ko-KR" altLang="en-US" sz="1800" b="1" dirty="0">
                <a:latin typeface="Times New Roman" panose="02020603050405020304" pitchFamily="18" charset="0"/>
                <a:cs typeface="Times New Roman" panose="02020603050405020304" pitchFamily="18" charset="0"/>
              </a:endParaRPr>
            </a:p>
          </p:txBody>
        </p:sp>
        <p:grpSp>
          <p:nvGrpSpPr>
            <p:cNvPr id="87" name="그룹 86">
              <a:extLst>
                <a:ext uri="{FF2B5EF4-FFF2-40B4-BE49-F238E27FC236}">
                  <a16:creationId xmlns:a16="http://schemas.microsoft.com/office/drawing/2014/main" id="{715A5EBD-87E6-4305-B8B2-D54BD990E810}"/>
                </a:ext>
              </a:extLst>
            </p:cNvPr>
            <p:cNvGrpSpPr/>
            <p:nvPr/>
          </p:nvGrpSpPr>
          <p:grpSpPr>
            <a:xfrm>
              <a:off x="8697472" y="4821355"/>
              <a:ext cx="728976" cy="389948"/>
              <a:chOff x="5289914" y="2613591"/>
              <a:chExt cx="408541" cy="218539"/>
            </a:xfrm>
          </p:grpSpPr>
          <p:grpSp>
            <p:nvGrpSpPr>
              <p:cNvPr id="152" name="그룹 151">
                <a:extLst>
                  <a:ext uri="{FF2B5EF4-FFF2-40B4-BE49-F238E27FC236}">
                    <a16:creationId xmlns:a16="http://schemas.microsoft.com/office/drawing/2014/main" id="{7978133F-AB34-453C-BDDF-9319D32DD16D}"/>
                  </a:ext>
                </a:extLst>
              </p:cNvPr>
              <p:cNvGrpSpPr/>
              <p:nvPr/>
            </p:nvGrpSpPr>
            <p:grpSpPr>
              <a:xfrm>
                <a:off x="5462405" y="2613591"/>
                <a:ext cx="232741" cy="218539"/>
                <a:chOff x="3747967" y="2423661"/>
                <a:chExt cx="287301" cy="269769"/>
              </a:xfrm>
              <a:solidFill>
                <a:schemeClr val="bg1"/>
              </a:solidFill>
            </p:grpSpPr>
            <p:sp>
              <p:nvSpPr>
                <p:cNvPr id="156" name="타원 155">
                  <a:extLst>
                    <a:ext uri="{FF2B5EF4-FFF2-40B4-BE49-F238E27FC236}">
                      <a16:creationId xmlns:a16="http://schemas.microsoft.com/office/drawing/2014/main" id="{BCA3AEF9-B63C-44CB-AC84-967072437FB0}"/>
                    </a:ext>
                  </a:extLst>
                </p:cNvPr>
                <p:cNvSpPr/>
                <p:nvPr/>
              </p:nvSpPr>
              <p:spPr>
                <a:xfrm>
                  <a:off x="3747967" y="2423661"/>
                  <a:ext cx="287301" cy="269769"/>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latin typeface="Times New Roman" panose="02020603050405020304" pitchFamily="18" charset="0"/>
                    <a:cs typeface="Times New Roman" panose="02020603050405020304" pitchFamily="18" charset="0"/>
                  </a:endParaRPr>
                </a:p>
              </p:txBody>
            </p:sp>
            <p:sp>
              <p:nvSpPr>
                <p:cNvPr id="157" name="이등변 삼각형 156">
                  <a:extLst>
                    <a:ext uri="{FF2B5EF4-FFF2-40B4-BE49-F238E27FC236}">
                      <a16:creationId xmlns:a16="http://schemas.microsoft.com/office/drawing/2014/main" id="{277847C8-5CB6-434B-9AE8-5DFC74A9CABB}"/>
                    </a:ext>
                  </a:extLst>
                </p:cNvPr>
                <p:cNvSpPr/>
                <p:nvPr/>
              </p:nvSpPr>
              <p:spPr>
                <a:xfrm>
                  <a:off x="3798028" y="2476677"/>
                  <a:ext cx="103910" cy="85619"/>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3200">
                    <a:latin typeface="Times New Roman" panose="02020603050405020304" pitchFamily="18" charset="0"/>
                    <a:cs typeface="Times New Roman" panose="02020603050405020304" pitchFamily="18" charset="0"/>
                  </a:endParaRPr>
                </a:p>
              </p:txBody>
            </p:sp>
            <p:sp>
              <p:nvSpPr>
                <p:cNvPr id="158" name="이등변 삼각형 157">
                  <a:extLst>
                    <a:ext uri="{FF2B5EF4-FFF2-40B4-BE49-F238E27FC236}">
                      <a16:creationId xmlns:a16="http://schemas.microsoft.com/office/drawing/2014/main" id="{DFCAC5A8-F33D-43DE-9E96-13C00CEA8708}"/>
                    </a:ext>
                  </a:extLst>
                </p:cNvPr>
                <p:cNvSpPr/>
                <p:nvPr/>
              </p:nvSpPr>
              <p:spPr>
                <a:xfrm>
                  <a:off x="3888251" y="2542372"/>
                  <a:ext cx="108527" cy="89423"/>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3200">
                    <a:latin typeface="Times New Roman" panose="02020603050405020304" pitchFamily="18" charset="0"/>
                    <a:cs typeface="Times New Roman" panose="02020603050405020304" pitchFamily="18" charset="0"/>
                  </a:endParaRPr>
                </a:p>
              </p:txBody>
            </p:sp>
          </p:grpSp>
          <p:sp>
            <p:nvSpPr>
              <p:cNvPr id="153" name="TextBox 152">
                <a:extLst>
                  <a:ext uri="{FF2B5EF4-FFF2-40B4-BE49-F238E27FC236}">
                    <a16:creationId xmlns:a16="http://schemas.microsoft.com/office/drawing/2014/main" id="{AD91E4D9-6CA1-4A67-A749-F880D5181CC2}"/>
                  </a:ext>
                </a:extLst>
              </p:cNvPr>
              <p:cNvSpPr txBox="1"/>
              <p:nvPr/>
            </p:nvSpPr>
            <p:spPr>
              <a:xfrm>
                <a:off x="5520735" y="2636934"/>
                <a:ext cx="98417"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5</a:t>
                </a:r>
                <a:endParaRPr lang="ko-KR" altLang="en-US" dirty="0">
                  <a:latin typeface="Times New Roman" panose="02020603050405020304" pitchFamily="18" charset="0"/>
                  <a:cs typeface="Times New Roman" panose="02020603050405020304" pitchFamily="18" charset="0"/>
                </a:endParaRPr>
              </a:p>
            </p:txBody>
          </p:sp>
          <p:sp>
            <p:nvSpPr>
              <p:cNvPr id="154" name="TextBox 153">
                <a:extLst>
                  <a:ext uri="{FF2B5EF4-FFF2-40B4-BE49-F238E27FC236}">
                    <a16:creationId xmlns:a16="http://schemas.microsoft.com/office/drawing/2014/main" id="{3E9FB2A3-A053-4D9C-8430-60C3A24EEBB0}"/>
                  </a:ext>
                </a:extLst>
              </p:cNvPr>
              <p:cNvSpPr txBox="1"/>
              <p:nvPr/>
            </p:nvSpPr>
            <p:spPr>
              <a:xfrm>
                <a:off x="5600038" y="2698237"/>
                <a:ext cx="98417"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6</a:t>
                </a:r>
                <a:endParaRPr lang="ko-KR"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A685833C-0629-4151-8438-0DE1DE8C82C8}"/>
                      </a:ext>
                    </a:extLst>
                  </p:cNvPr>
                  <p:cNvSpPr txBox="1"/>
                  <p:nvPr/>
                </p:nvSpPr>
                <p:spPr>
                  <a:xfrm>
                    <a:off x="5289914" y="2716250"/>
                    <a:ext cx="308684" cy="1090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0">
                                  <a:latin typeface="Cambria Math" panose="02040503050406030204" pitchFamily="18" charset="0"/>
                                </a:rPr>
                                <m:t>1</m:t>
                              </m:r>
                            </m:sub>
                            <m:sup>
                              <m:r>
                                <m:rPr>
                                  <m:sty m:val="p"/>
                                </m:rPr>
                                <a:rPr lang="en-US" altLang="ko-KR" b="0" i="0" smtClean="0">
                                  <a:latin typeface="Cambria Math" panose="02040503050406030204" pitchFamily="18" charset="0"/>
                                </a:rPr>
                                <m:t>agg</m:t>
                              </m:r>
                            </m:sup>
                          </m:sSubSup>
                        </m:oMath>
                      </m:oMathPara>
                    </a14:m>
                    <a:endParaRPr lang="ko-KR" alt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5" name="TextBox 154">
                    <a:extLst>
                      <a:ext uri="{FF2B5EF4-FFF2-40B4-BE49-F238E27FC236}">
                        <a16:creationId xmlns:a16="http://schemas.microsoft.com/office/drawing/2014/main" id="{A685833C-0629-4151-8438-0DE1DE8C82C8}"/>
                      </a:ext>
                    </a:extLst>
                  </p:cNvPr>
                  <p:cNvSpPr txBox="1">
                    <a:spLocks noRot="1" noChangeAspect="1" noMove="1" noResize="1" noEditPoints="1" noAdjustHandles="1" noChangeArrowheads="1" noChangeShapeType="1" noTextEdit="1"/>
                  </p:cNvSpPr>
                  <p:nvPr/>
                </p:nvSpPr>
                <p:spPr>
                  <a:xfrm>
                    <a:off x="5289914" y="2716250"/>
                    <a:ext cx="308684" cy="109032"/>
                  </a:xfrm>
                  <a:prstGeom prst="rect">
                    <a:avLst/>
                  </a:prstGeom>
                  <a:blipFill>
                    <a:blip r:embed="rId11"/>
                    <a:stretch>
                      <a:fillRect t="-2564" b="-17949"/>
                    </a:stretch>
                  </a:blipFill>
                </p:spPr>
                <p:txBody>
                  <a:bodyPr/>
                  <a:lstStyle/>
                  <a:p>
                    <a:r>
                      <a:rPr lang="ko-KR" altLang="en-US">
                        <a:noFill/>
                      </a:rPr>
                      <a:t> </a:t>
                    </a:r>
                  </a:p>
                </p:txBody>
              </p:sp>
            </mc:Fallback>
          </mc:AlternateContent>
        </p:grpSp>
        <p:grpSp>
          <p:nvGrpSpPr>
            <p:cNvPr id="88" name="그룹 87">
              <a:extLst>
                <a:ext uri="{FF2B5EF4-FFF2-40B4-BE49-F238E27FC236}">
                  <a16:creationId xmlns:a16="http://schemas.microsoft.com/office/drawing/2014/main" id="{B423D3EA-AD0B-4017-A805-9BEEF6F341C0}"/>
                </a:ext>
              </a:extLst>
            </p:cNvPr>
            <p:cNvGrpSpPr/>
            <p:nvPr/>
          </p:nvGrpSpPr>
          <p:grpSpPr>
            <a:xfrm>
              <a:off x="7897166" y="3895204"/>
              <a:ext cx="694508" cy="454919"/>
              <a:chOff x="4572390" y="2041961"/>
              <a:chExt cx="389224" cy="254951"/>
            </a:xfrm>
          </p:grpSpPr>
          <p:sp>
            <p:nvSpPr>
              <p:cNvPr id="144" name="타원 143">
                <a:extLst>
                  <a:ext uri="{FF2B5EF4-FFF2-40B4-BE49-F238E27FC236}">
                    <a16:creationId xmlns:a16="http://schemas.microsoft.com/office/drawing/2014/main" id="{FDFFDFE9-34CA-40F1-AEAA-73A9D9BC76EE}"/>
                  </a:ext>
                </a:extLst>
              </p:cNvPr>
              <p:cNvSpPr/>
              <p:nvPr/>
            </p:nvSpPr>
            <p:spPr>
              <a:xfrm>
                <a:off x="4632609" y="2041961"/>
                <a:ext cx="271521" cy="254951"/>
              </a:xfrm>
              <a:prstGeom prst="ellipse">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latin typeface="Times New Roman" panose="02020603050405020304" pitchFamily="18" charset="0"/>
                  <a:cs typeface="Times New Roman" panose="02020603050405020304" pitchFamily="18" charset="0"/>
                </a:endParaRPr>
              </a:p>
            </p:txBody>
          </p:sp>
          <p:sp>
            <p:nvSpPr>
              <p:cNvPr id="145" name="타원 144">
                <a:extLst>
                  <a:ext uri="{FF2B5EF4-FFF2-40B4-BE49-F238E27FC236}">
                    <a16:creationId xmlns:a16="http://schemas.microsoft.com/office/drawing/2014/main" id="{C29C3001-9EF8-499B-ADE3-5C8AE5341E07}"/>
                  </a:ext>
                </a:extLst>
              </p:cNvPr>
              <p:cNvSpPr/>
              <p:nvPr/>
            </p:nvSpPr>
            <p:spPr>
              <a:xfrm>
                <a:off x="4692187" y="2075360"/>
                <a:ext cx="60575" cy="57900"/>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solidFill>
                    <a:schemeClr val="lt1"/>
                  </a:solidFill>
                  <a:latin typeface="Times New Roman" panose="02020603050405020304" pitchFamily="18" charset="0"/>
                  <a:cs typeface="Times New Roman" panose="02020603050405020304" pitchFamily="18" charset="0"/>
                </a:endParaRPr>
              </a:p>
            </p:txBody>
          </p:sp>
          <p:sp>
            <p:nvSpPr>
              <p:cNvPr id="146" name="타원 145">
                <a:extLst>
                  <a:ext uri="{FF2B5EF4-FFF2-40B4-BE49-F238E27FC236}">
                    <a16:creationId xmlns:a16="http://schemas.microsoft.com/office/drawing/2014/main" id="{C2D9C0C3-3FA9-4D2F-9BA8-F32DFAE6C415}"/>
                  </a:ext>
                </a:extLst>
              </p:cNvPr>
              <p:cNvSpPr/>
              <p:nvPr/>
            </p:nvSpPr>
            <p:spPr>
              <a:xfrm>
                <a:off x="4681547" y="2158639"/>
                <a:ext cx="60575" cy="57900"/>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47" name="타원 146">
                <a:extLst>
                  <a:ext uri="{FF2B5EF4-FFF2-40B4-BE49-F238E27FC236}">
                    <a16:creationId xmlns:a16="http://schemas.microsoft.com/office/drawing/2014/main" id="{14D554F5-CAAD-4F26-9D10-8E659589591F}"/>
                  </a:ext>
                </a:extLst>
              </p:cNvPr>
              <p:cNvSpPr/>
              <p:nvPr/>
            </p:nvSpPr>
            <p:spPr>
              <a:xfrm>
                <a:off x="4786935" y="2091186"/>
                <a:ext cx="60575" cy="57900"/>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48" name="TextBox 147">
                <a:extLst>
                  <a:ext uri="{FF2B5EF4-FFF2-40B4-BE49-F238E27FC236}">
                    <a16:creationId xmlns:a16="http://schemas.microsoft.com/office/drawing/2014/main" id="{77F6612E-BF60-4CD5-98D1-8150E65B9518}"/>
                  </a:ext>
                </a:extLst>
              </p:cNvPr>
              <p:cNvSpPr txBox="1"/>
              <p:nvPr/>
            </p:nvSpPr>
            <p:spPr>
              <a:xfrm>
                <a:off x="4700690" y="2051358"/>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1</a:t>
                </a:r>
                <a:endParaRPr lang="ko-KR" altLang="en-US" dirty="0">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FCE8F0C5-F035-44A5-9D46-9602621A1C16}"/>
                  </a:ext>
                </a:extLst>
              </p:cNvPr>
              <p:cNvSpPr txBox="1"/>
              <p:nvPr/>
            </p:nvSpPr>
            <p:spPr>
              <a:xfrm>
                <a:off x="4795256" y="2063743"/>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2</a:t>
                </a:r>
                <a:endParaRPr lang="ko-KR" altLang="en-US" dirty="0">
                  <a:latin typeface="Times New Roman" panose="02020603050405020304" pitchFamily="18" charset="0"/>
                  <a:cs typeface="Times New Roman" panose="02020603050405020304" pitchFamily="18" charset="0"/>
                </a:endParaRPr>
              </a:p>
            </p:txBody>
          </p:sp>
          <p:sp>
            <p:nvSpPr>
              <p:cNvPr id="150" name="TextBox 149">
                <a:extLst>
                  <a:ext uri="{FF2B5EF4-FFF2-40B4-BE49-F238E27FC236}">
                    <a16:creationId xmlns:a16="http://schemas.microsoft.com/office/drawing/2014/main" id="{BCA09C56-2005-4D04-8555-FF981E1B20C9}"/>
                  </a:ext>
                </a:extLst>
              </p:cNvPr>
              <p:cNvSpPr txBox="1"/>
              <p:nvPr/>
            </p:nvSpPr>
            <p:spPr>
              <a:xfrm>
                <a:off x="4699174" y="2130905"/>
                <a:ext cx="91886"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3</a:t>
                </a:r>
                <a:endParaRPr lang="ko-KR" altLang="en-US" dirty="0">
                  <a:latin typeface="Times New Roman" panose="02020603050405020304" pitchFamily="18" charset="0"/>
                  <a:cs typeface="Times New Roman" panose="02020603050405020304" pitchFamily="18" charset="0"/>
                </a:endParaRPr>
              </a:p>
            </p:txBody>
          </p:sp>
          <p:sp>
            <p:nvSpPr>
              <p:cNvPr id="151" name="Google Shape;1315;p50">
                <a:extLst>
                  <a:ext uri="{FF2B5EF4-FFF2-40B4-BE49-F238E27FC236}">
                    <a16:creationId xmlns:a16="http://schemas.microsoft.com/office/drawing/2014/main" id="{438D5DDA-D346-4E1F-842B-82EB73653193}"/>
                  </a:ext>
                </a:extLst>
              </p:cNvPr>
              <p:cNvSpPr/>
              <p:nvPr/>
            </p:nvSpPr>
            <p:spPr>
              <a:xfrm>
                <a:off x="4572390" y="2069402"/>
                <a:ext cx="93222" cy="102063"/>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a:latin typeface="Times New Roman" panose="02020603050405020304" pitchFamily="18" charset="0"/>
                  <a:ea typeface="Proxima Nova"/>
                  <a:cs typeface="Times New Roman" panose="02020603050405020304" pitchFamily="18" charset="0"/>
                  <a:sym typeface="Proxima Nova"/>
                </a:endParaRPr>
              </a:p>
            </p:txBody>
          </p:sp>
        </p:grpSp>
        <p:grpSp>
          <p:nvGrpSpPr>
            <p:cNvPr id="89" name="그룹 88">
              <a:extLst>
                <a:ext uri="{FF2B5EF4-FFF2-40B4-BE49-F238E27FC236}">
                  <a16:creationId xmlns:a16="http://schemas.microsoft.com/office/drawing/2014/main" id="{BC7D398B-D70E-418F-ABA9-9F2802DA123D}"/>
                </a:ext>
              </a:extLst>
            </p:cNvPr>
            <p:cNvGrpSpPr/>
            <p:nvPr/>
          </p:nvGrpSpPr>
          <p:grpSpPr>
            <a:xfrm>
              <a:off x="8824076" y="3913521"/>
              <a:ext cx="723591" cy="459776"/>
              <a:chOff x="4886822" y="2023433"/>
              <a:chExt cx="405523" cy="257673"/>
            </a:xfrm>
          </p:grpSpPr>
          <p:sp>
            <p:nvSpPr>
              <p:cNvPr id="133" name="타원 132">
                <a:extLst>
                  <a:ext uri="{FF2B5EF4-FFF2-40B4-BE49-F238E27FC236}">
                    <a16:creationId xmlns:a16="http://schemas.microsoft.com/office/drawing/2014/main" id="{29D6A0FD-64FB-4F73-9863-AC3FD35F0EDB}"/>
                  </a:ext>
                </a:extLst>
              </p:cNvPr>
              <p:cNvSpPr/>
              <p:nvPr/>
            </p:nvSpPr>
            <p:spPr>
              <a:xfrm>
                <a:off x="4960698" y="2023709"/>
                <a:ext cx="271521" cy="257397"/>
              </a:xfrm>
              <a:prstGeom prst="ellipse">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latin typeface="Times New Roman" panose="02020603050405020304" pitchFamily="18" charset="0"/>
                  <a:cs typeface="Times New Roman" panose="02020603050405020304" pitchFamily="18" charset="0"/>
                </a:endParaRPr>
              </a:p>
            </p:txBody>
          </p:sp>
          <p:sp>
            <p:nvSpPr>
              <p:cNvPr id="134" name="이등변 삼각형 133">
                <a:extLst>
                  <a:ext uri="{FF2B5EF4-FFF2-40B4-BE49-F238E27FC236}">
                    <a16:creationId xmlns:a16="http://schemas.microsoft.com/office/drawing/2014/main" id="{4BAEAFA8-F1DA-4770-A02E-9D1CC18AA64C}"/>
                  </a:ext>
                </a:extLst>
              </p:cNvPr>
              <p:cNvSpPr/>
              <p:nvPr/>
            </p:nvSpPr>
            <p:spPr>
              <a:xfrm>
                <a:off x="5001252" y="2105515"/>
                <a:ext cx="84177" cy="69360"/>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3200">
                  <a:latin typeface="Times New Roman" panose="02020603050405020304" pitchFamily="18" charset="0"/>
                  <a:cs typeface="Times New Roman" panose="02020603050405020304" pitchFamily="18" charset="0"/>
                </a:endParaRPr>
              </a:p>
            </p:txBody>
          </p:sp>
          <p:sp>
            <p:nvSpPr>
              <p:cNvPr id="135" name="이등변 삼각형 134">
                <a:extLst>
                  <a:ext uri="{FF2B5EF4-FFF2-40B4-BE49-F238E27FC236}">
                    <a16:creationId xmlns:a16="http://schemas.microsoft.com/office/drawing/2014/main" id="{8A70E54F-D2FF-4FD8-A4C7-9EFF5ED8385B}"/>
                  </a:ext>
                </a:extLst>
              </p:cNvPr>
              <p:cNvSpPr/>
              <p:nvPr/>
            </p:nvSpPr>
            <p:spPr>
              <a:xfrm>
                <a:off x="5074341" y="2158734"/>
                <a:ext cx="87917" cy="72441"/>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3200">
                  <a:latin typeface="Times New Roman" panose="02020603050405020304" pitchFamily="18" charset="0"/>
                  <a:cs typeface="Times New Roman" panose="02020603050405020304" pitchFamily="18" charset="0"/>
                </a:endParaRPr>
              </a:p>
            </p:txBody>
          </p:sp>
          <p:sp>
            <p:nvSpPr>
              <p:cNvPr id="136" name="타원 135">
                <a:extLst>
                  <a:ext uri="{FF2B5EF4-FFF2-40B4-BE49-F238E27FC236}">
                    <a16:creationId xmlns:a16="http://schemas.microsoft.com/office/drawing/2014/main" id="{73E0E5AA-DABD-48A9-B272-5CA1A4BCF28C}"/>
                  </a:ext>
                </a:extLst>
              </p:cNvPr>
              <p:cNvSpPr/>
              <p:nvPr/>
            </p:nvSpPr>
            <p:spPr>
              <a:xfrm>
                <a:off x="5114862" y="2072681"/>
                <a:ext cx="60575" cy="57900"/>
              </a:xfrm>
              <a:prstGeom prst="ellipse">
                <a:avLst/>
              </a:prstGeom>
              <a:solidFill>
                <a:srgbClr val="FF4F4F">
                  <a:alpha val="70000"/>
                </a:srgbClr>
              </a:solidFill>
              <a:ln w="38100">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solidFill>
                    <a:schemeClr val="lt1"/>
                  </a:solidFill>
                  <a:latin typeface="Times New Roman" panose="02020603050405020304" pitchFamily="18" charset="0"/>
                  <a:cs typeface="Times New Roman" panose="02020603050405020304" pitchFamily="18" charset="0"/>
                  <a:sym typeface="Arial"/>
                </a:endParaRPr>
              </a:p>
            </p:txBody>
          </p:sp>
          <p:sp>
            <p:nvSpPr>
              <p:cNvPr id="137" name="TextBox 136">
                <a:extLst>
                  <a:ext uri="{FF2B5EF4-FFF2-40B4-BE49-F238E27FC236}">
                    <a16:creationId xmlns:a16="http://schemas.microsoft.com/office/drawing/2014/main" id="{E94F74DB-5B67-4861-8005-4AAD058AD40F}"/>
                  </a:ext>
                </a:extLst>
              </p:cNvPr>
              <p:cNvSpPr txBox="1"/>
              <p:nvPr/>
            </p:nvSpPr>
            <p:spPr>
              <a:xfrm>
                <a:off x="5125987" y="2049557"/>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4</a:t>
                </a:r>
                <a:endParaRPr lang="ko-KR" altLang="en-US" dirty="0">
                  <a:latin typeface="Times New Roman" panose="02020603050405020304" pitchFamily="18" charset="0"/>
                  <a:cs typeface="Times New Roman" panose="02020603050405020304" pitchFamily="18" charset="0"/>
                </a:endParaRPr>
              </a:p>
            </p:txBody>
          </p:sp>
          <p:sp>
            <p:nvSpPr>
              <p:cNvPr id="138" name="TextBox 137">
                <a:extLst>
                  <a:ext uri="{FF2B5EF4-FFF2-40B4-BE49-F238E27FC236}">
                    <a16:creationId xmlns:a16="http://schemas.microsoft.com/office/drawing/2014/main" id="{04DE5B0F-0C44-4B5E-8623-DA9646CA8723}"/>
                  </a:ext>
                </a:extLst>
              </p:cNvPr>
              <p:cNvSpPr txBox="1"/>
              <p:nvPr/>
            </p:nvSpPr>
            <p:spPr>
              <a:xfrm>
                <a:off x="5021789" y="2084523"/>
                <a:ext cx="98417"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5</a:t>
                </a:r>
                <a:endParaRPr lang="ko-KR" altLang="en-US" dirty="0">
                  <a:latin typeface="Times New Roman" panose="02020603050405020304" pitchFamily="18" charset="0"/>
                  <a:cs typeface="Times New Roman" panose="02020603050405020304" pitchFamily="18" charset="0"/>
                </a:endParaRPr>
              </a:p>
            </p:txBody>
          </p:sp>
          <p:sp>
            <p:nvSpPr>
              <p:cNvPr id="139" name="TextBox 138">
                <a:extLst>
                  <a:ext uri="{FF2B5EF4-FFF2-40B4-BE49-F238E27FC236}">
                    <a16:creationId xmlns:a16="http://schemas.microsoft.com/office/drawing/2014/main" id="{C23B9BD6-3A7C-4EE8-B879-05A8E479FF34}"/>
                  </a:ext>
                </a:extLst>
              </p:cNvPr>
              <p:cNvSpPr txBox="1"/>
              <p:nvPr/>
            </p:nvSpPr>
            <p:spPr>
              <a:xfrm>
                <a:off x="5093063" y="2147348"/>
                <a:ext cx="98417"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6</a:t>
                </a:r>
                <a:endParaRPr lang="ko-KR" altLang="en-US" dirty="0">
                  <a:latin typeface="Times New Roman" panose="02020603050405020304" pitchFamily="18" charset="0"/>
                  <a:cs typeface="Times New Roman" panose="02020603050405020304" pitchFamily="18" charset="0"/>
                </a:endParaRPr>
              </a:p>
            </p:txBody>
          </p:sp>
          <p:sp>
            <p:nvSpPr>
              <p:cNvPr id="140" name="Google Shape;1317;p50">
                <a:extLst>
                  <a:ext uri="{FF2B5EF4-FFF2-40B4-BE49-F238E27FC236}">
                    <a16:creationId xmlns:a16="http://schemas.microsoft.com/office/drawing/2014/main" id="{EA41C2B7-A4BB-44DF-A329-DFD4527893AE}"/>
                  </a:ext>
                </a:extLst>
              </p:cNvPr>
              <p:cNvSpPr/>
              <p:nvPr/>
            </p:nvSpPr>
            <p:spPr>
              <a:xfrm>
                <a:off x="4886822" y="2023433"/>
                <a:ext cx="117578" cy="102773"/>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dirty="0">
                  <a:latin typeface="Times New Roman" panose="02020603050405020304" pitchFamily="18" charset="0"/>
                  <a:ea typeface="Proxima Nova"/>
                  <a:cs typeface="Times New Roman" panose="02020603050405020304" pitchFamily="18" charset="0"/>
                  <a:sym typeface="Proxima Nova"/>
                </a:endParaRPr>
              </a:p>
            </p:txBody>
          </p:sp>
          <p:sp>
            <p:nvSpPr>
              <p:cNvPr id="141" name="타원 140">
                <a:extLst>
                  <a:ext uri="{FF2B5EF4-FFF2-40B4-BE49-F238E27FC236}">
                    <a16:creationId xmlns:a16="http://schemas.microsoft.com/office/drawing/2014/main" id="{727F02F0-C0FE-42E5-B22F-C79DDC82C36C}"/>
                  </a:ext>
                </a:extLst>
              </p:cNvPr>
              <p:cNvSpPr/>
              <p:nvPr/>
            </p:nvSpPr>
            <p:spPr>
              <a:xfrm>
                <a:off x="5104144" y="2063967"/>
                <a:ext cx="80227" cy="76683"/>
              </a:xfrm>
              <a:prstGeom prst="ellipse">
                <a:avLst/>
              </a:prstGeom>
              <a:noFill/>
              <a:ln w="127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endParaRPr lang="ko-KR" altLang="en-US" sz="3600">
                  <a:solidFill>
                    <a:srgbClr val="000000"/>
                  </a:solidFill>
                  <a:latin typeface="Times New Roman" panose="02020603050405020304" pitchFamily="18" charset="0"/>
                  <a:cs typeface="Times New Roman" panose="02020603050405020304" pitchFamily="18" charset="0"/>
                </a:endParaRPr>
              </a:p>
            </p:txBody>
          </p:sp>
        </p:grpSp>
        <p:grpSp>
          <p:nvGrpSpPr>
            <p:cNvPr id="90" name="그룹 89">
              <a:extLst>
                <a:ext uri="{FF2B5EF4-FFF2-40B4-BE49-F238E27FC236}">
                  <a16:creationId xmlns:a16="http://schemas.microsoft.com/office/drawing/2014/main" id="{56B9F390-31D8-4FEA-8D76-8A52FEF78C7F}"/>
                </a:ext>
              </a:extLst>
            </p:cNvPr>
            <p:cNvGrpSpPr/>
            <p:nvPr/>
          </p:nvGrpSpPr>
          <p:grpSpPr>
            <a:xfrm>
              <a:off x="7714133" y="4784623"/>
              <a:ext cx="791916" cy="454919"/>
              <a:chOff x="4606526" y="2588434"/>
              <a:chExt cx="443815" cy="254951"/>
            </a:xfrm>
          </p:grpSpPr>
          <p:grpSp>
            <p:nvGrpSpPr>
              <p:cNvPr id="121" name="그룹 120">
                <a:extLst>
                  <a:ext uri="{FF2B5EF4-FFF2-40B4-BE49-F238E27FC236}">
                    <a16:creationId xmlns:a16="http://schemas.microsoft.com/office/drawing/2014/main" id="{995ABC16-71BB-4961-BFE6-131DEEF2243A}"/>
                  </a:ext>
                </a:extLst>
              </p:cNvPr>
              <p:cNvGrpSpPr/>
              <p:nvPr/>
            </p:nvGrpSpPr>
            <p:grpSpPr>
              <a:xfrm>
                <a:off x="4721336" y="2588434"/>
                <a:ext cx="271521" cy="254951"/>
                <a:chOff x="2707422" y="2355642"/>
                <a:chExt cx="335172" cy="314717"/>
              </a:xfrm>
            </p:grpSpPr>
            <p:sp>
              <p:nvSpPr>
                <p:cNvPr id="128" name="타원 127">
                  <a:extLst>
                    <a:ext uri="{FF2B5EF4-FFF2-40B4-BE49-F238E27FC236}">
                      <a16:creationId xmlns:a16="http://schemas.microsoft.com/office/drawing/2014/main" id="{E8E5F2C1-3CCF-4E59-8709-B123AFD6B53A}"/>
                    </a:ext>
                  </a:extLst>
                </p:cNvPr>
                <p:cNvSpPr/>
                <p:nvPr/>
              </p:nvSpPr>
              <p:spPr>
                <a:xfrm>
                  <a:off x="2707422" y="2355642"/>
                  <a:ext cx="335172" cy="314717"/>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latin typeface="Times New Roman" panose="02020603050405020304" pitchFamily="18" charset="0"/>
                    <a:cs typeface="Times New Roman" panose="02020603050405020304" pitchFamily="18" charset="0"/>
                  </a:endParaRPr>
                </a:p>
              </p:txBody>
            </p:sp>
            <p:sp>
              <p:nvSpPr>
                <p:cNvPr id="129" name="타원 128">
                  <a:extLst>
                    <a:ext uri="{FF2B5EF4-FFF2-40B4-BE49-F238E27FC236}">
                      <a16:creationId xmlns:a16="http://schemas.microsoft.com/office/drawing/2014/main" id="{A069A7BB-AC70-40CD-B574-65B836E1FBA3}"/>
                    </a:ext>
                  </a:extLst>
                </p:cNvPr>
                <p:cNvSpPr/>
                <p:nvPr/>
              </p:nvSpPr>
              <p:spPr>
                <a:xfrm>
                  <a:off x="2780967" y="2396870"/>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solidFill>
                      <a:schemeClr val="lt1"/>
                    </a:solidFill>
                    <a:latin typeface="Times New Roman" panose="02020603050405020304" pitchFamily="18" charset="0"/>
                    <a:cs typeface="Times New Roman" panose="02020603050405020304" pitchFamily="18" charset="0"/>
                  </a:endParaRPr>
                </a:p>
              </p:txBody>
            </p:sp>
            <p:sp>
              <p:nvSpPr>
                <p:cNvPr id="130" name="타원 129">
                  <a:extLst>
                    <a:ext uri="{FF2B5EF4-FFF2-40B4-BE49-F238E27FC236}">
                      <a16:creationId xmlns:a16="http://schemas.microsoft.com/office/drawing/2014/main" id="{61CD5C95-CB2E-4755-A510-F12E64B1A33A}"/>
                    </a:ext>
                  </a:extLst>
                </p:cNvPr>
                <p:cNvSpPr/>
                <p:nvPr/>
              </p:nvSpPr>
              <p:spPr>
                <a:xfrm>
                  <a:off x="2767832" y="2499672"/>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31" name="타원 130">
                  <a:extLst>
                    <a:ext uri="{FF2B5EF4-FFF2-40B4-BE49-F238E27FC236}">
                      <a16:creationId xmlns:a16="http://schemas.microsoft.com/office/drawing/2014/main" id="{C790E88F-23E8-404F-8436-9799E61563C6}"/>
                    </a:ext>
                  </a:extLst>
                </p:cNvPr>
                <p:cNvSpPr/>
                <p:nvPr/>
              </p:nvSpPr>
              <p:spPr>
                <a:xfrm>
                  <a:off x="2889358" y="2540754"/>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solidFill>
                      <a:schemeClr val="lt1"/>
                    </a:solidFill>
                    <a:latin typeface="Times New Roman" panose="02020603050405020304" pitchFamily="18" charset="0"/>
                    <a:cs typeface="Times New Roman" panose="02020603050405020304" pitchFamily="18" charset="0"/>
                    <a:sym typeface="Arial"/>
                  </a:endParaRPr>
                </a:p>
              </p:txBody>
            </p:sp>
            <p:sp>
              <p:nvSpPr>
                <p:cNvPr id="132" name="타원 131">
                  <a:extLst>
                    <a:ext uri="{FF2B5EF4-FFF2-40B4-BE49-F238E27FC236}">
                      <a16:creationId xmlns:a16="http://schemas.microsoft.com/office/drawing/2014/main" id="{CECD208D-00F0-433A-8500-1CB51B068C1D}"/>
                    </a:ext>
                  </a:extLst>
                </p:cNvPr>
                <p:cNvSpPr/>
                <p:nvPr/>
              </p:nvSpPr>
              <p:spPr>
                <a:xfrm>
                  <a:off x="2897926" y="2416407"/>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sp>
            <p:nvSpPr>
              <p:cNvPr id="122" name="TextBox 121">
                <a:extLst>
                  <a:ext uri="{FF2B5EF4-FFF2-40B4-BE49-F238E27FC236}">
                    <a16:creationId xmlns:a16="http://schemas.microsoft.com/office/drawing/2014/main" id="{037F30C7-7AE2-4946-AADC-265AF47D883A}"/>
                  </a:ext>
                </a:extLst>
              </p:cNvPr>
              <p:cNvSpPr txBox="1"/>
              <p:nvPr/>
            </p:nvSpPr>
            <p:spPr>
              <a:xfrm>
                <a:off x="4789417" y="2597831"/>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1</a:t>
                </a:r>
                <a:endParaRPr lang="ko-KR" altLang="en-US" dirty="0">
                  <a:latin typeface="Times New Roman" panose="02020603050405020304" pitchFamily="18" charset="0"/>
                  <a:cs typeface="Times New Roman" panose="02020603050405020304" pitchFamily="18" charset="0"/>
                </a:endParaRPr>
              </a:p>
            </p:txBody>
          </p:sp>
          <p:sp>
            <p:nvSpPr>
              <p:cNvPr id="123" name="TextBox 122">
                <a:extLst>
                  <a:ext uri="{FF2B5EF4-FFF2-40B4-BE49-F238E27FC236}">
                    <a16:creationId xmlns:a16="http://schemas.microsoft.com/office/drawing/2014/main" id="{E8011BB1-157B-4E39-AADE-806D2383A266}"/>
                  </a:ext>
                </a:extLst>
              </p:cNvPr>
              <p:cNvSpPr txBox="1"/>
              <p:nvPr/>
            </p:nvSpPr>
            <p:spPr>
              <a:xfrm>
                <a:off x="4883983" y="2610216"/>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2</a:t>
                </a:r>
                <a:endParaRPr lang="ko-KR" altLang="en-US" dirty="0">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FE523113-136B-4BAD-9601-91C4824D6349}"/>
                  </a:ext>
                </a:extLst>
              </p:cNvPr>
              <p:cNvSpPr txBox="1"/>
              <p:nvPr/>
            </p:nvSpPr>
            <p:spPr>
              <a:xfrm>
                <a:off x="4781050" y="2680118"/>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3</a:t>
                </a:r>
                <a:endParaRPr lang="ko-KR" altLang="en-US" dirty="0">
                  <a:latin typeface="Times New Roman" panose="02020603050405020304" pitchFamily="18" charset="0"/>
                  <a:cs typeface="Times New Roman" panose="02020603050405020304" pitchFamily="18" charset="0"/>
                </a:endParaRPr>
              </a:p>
            </p:txBody>
          </p:sp>
          <p:sp>
            <p:nvSpPr>
              <p:cNvPr id="125" name="TextBox 124">
                <a:extLst>
                  <a:ext uri="{FF2B5EF4-FFF2-40B4-BE49-F238E27FC236}">
                    <a16:creationId xmlns:a16="http://schemas.microsoft.com/office/drawing/2014/main" id="{B0B05ACC-FEA8-49AC-BEF4-A8BD69F4F27C}"/>
                  </a:ext>
                </a:extLst>
              </p:cNvPr>
              <p:cNvSpPr txBox="1"/>
              <p:nvPr/>
            </p:nvSpPr>
            <p:spPr>
              <a:xfrm>
                <a:off x="4877898" y="2711396"/>
                <a:ext cx="166358" cy="97355"/>
              </a:xfrm>
              <a:prstGeom prst="rect">
                <a:avLst/>
              </a:prstGeom>
              <a:noFill/>
            </p:spPr>
            <p:txBody>
              <a:bodyPr wrap="square" lIns="0" tIns="0" rIns="0" bIns="0" rtlCol="0">
                <a:spAutoFit/>
              </a:bodyPr>
              <a:lstStyle/>
              <a:p>
                <a:r>
                  <a:rPr lang="en-US" altLang="ko-KR" dirty="0">
                    <a:latin typeface="Times New Roman" panose="02020603050405020304" pitchFamily="18" charset="0"/>
                    <a:cs typeface="Times New Roman" panose="02020603050405020304" pitchFamily="18" charset="0"/>
                  </a:rPr>
                  <a:t>4</a:t>
                </a:r>
                <a:endParaRPr lang="ko-KR"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E05328A7-5A5C-4F82-B704-C65615A04452}"/>
                      </a:ext>
                    </a:extLst>
                  </p:cNvPr>
                  <p:cNvSpPr txBox="1"/>
                  <p:nvPr/>
                </p:nvSpPr>
                <p:spPr>
                  <a:xfrm>
                    <a:off x="4606526" y="2717734"/>
                    <a:ext cx="201397" cy="1097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0">
                                  <a:latin typeface="Cambria Math" panose="02040503050406030204" pitchFamily="18" charset="0"/>
                                </a:rPr>
                                <m:t>0</m:t>
                              </m:r>
                            </m:sub>
                            <m:sup>
                              <m:r>
                                <m:rPr>
                                  <m:sty m:val="p"/>
                                </m:rPr>
                                <a:rPr lang="en-US" altLang="ko-KR" b="0" i="0" smtClean="0">
                                  <a:latin typeface="Cambria Math" panose="02040503050406030204" pitchFamily="18" charset="0"/>
                                </a:rPr>
                                <m:t>agg</m:t>
                              </m:r>
                            </m:sup>
                          </m:sSubSup>
                        </m:oMath>
                      </m:oMathPara>
                    </a14:m>
                    <a:endParaRPr lang="ko-KR"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6" name="TextBox 125">
                    <a:extLst>
                      <a:ext uri="{FF2B5EF4-FFF2-40B4-BE49-F238E27FC236}">
                        <a16:creationId xmlns:a16="http://schemas.microsoft.com/office/drawing/2014/main" id="{E05328A7-5A5C-4F82-B704-C65615A04452}"/>
                      </a:ext>
                    </a:extLst>
                  </p:cNvPr>
                  <p:cNvSpPr txBox="1">
                    <a:spLocks noRot="1" noChangeAspect="1" noMove="1" noResize="1" noEditPoints="1" noAdjustHandles="1" noChangeArrowheads="1" noChangeShapeType="1" noTextEdit="1"/>
                  </p:cNvSpPr>
                  <p:nvPr/>
                </p:nvSpPr>
                <p:spPr>
                  <a:xfrm>
                    <a:off x="4606526" y="2717734"/>
                    <a:ext cx="201397" cy="109756"/>
                  </a:xfrm>
                  <a:prstGeom prst="rect">
                    <a:avLst/>
                  </a:prstGeom>
                  <a:blipFill>
                    <a:blip r:embed="rId12"/>
                    <a:stretch>
                      <a:fillRect t="-2500" b="-15000"/>
                    </a:stretch>
                  </a:blipFill>
                </p:spPr>
                <p:txBody>
                  <a:bodyPr/>
                  <a:lstStyle/>
                  <a:p>
                    <a:r>
                      <a:rPr lang="ko-KR" altLang="en-US">
                        <a:noFill/>
                      </a:rPr>
                      <a:t> </a:t>
                    </a:r>
                  </a:p>
                </p:txBody>
              </p:sp>
            </mc:Fallback>
          </mc:AlternateContent>
          <p:sp>
            <p:nvSpPr>
              <p:cNvPr id="127" name="타원 126">
                <a:extLst>
                  <a:ext uri="{FF2B5EF4-FFF2-40B4-BE49-F238E27FC236}">
                    <a16:creationId xmlns:a16="http://schemas.microsoft.com/office/drawing/2014/main" id="{3E926F68-EF4B-44F0-8DCC-1BA787A8C0AE}"/>
                  </a:ext>
                </a:extLst>
              </p:cNvPr>
              <p:cNvSpPr/>
              <p:nvPr/>
            </p:nvSpPr>
            <p:spPr>
              <a:xfrm>
                <a:off x="4865522" y="2732070"/>
                <a:ext cx="70812" cy="67683"/>
              </a:xfrm>
              <a:prstGeom prst="ellipse">
                <a:avLst/>
              </a:prstGeom>
              <a:noFill/>
              <a:ln w="127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endParaRPr lang="ko-KR" altLang="en-US" sz="3600">
                  <a:solidFill>
                    <a:srgbClr val="000000"/>
                  </a:solidFill>
                  <a:latin typeface="Times New Roman" panose="02020603050405020304" pitchFamily="18" charset="0"/>
                  <a:cs typeface="Times New Roman" panose="02020603050405020304" pitchFamily="18" charset="0"/>
                </a:endParaRPr>
              </a:p>
            </p:txBody>
          </p:sp>
        </p:grpSp>
        <p:cxnSp>
          <p:nvCxnSpPr>
            <p:cNvPr id="91" name="직선 연결선 90">
              <a:extLst>
                <a:ext uri="{FF2B5EF4-FFF2-40B4-BE49-F238E27FC236}">
                  <a16:creationId xmlns:a16="http://schemas.microsoft.com/office/drawing/2014/main" id="{D6FEF4FF-10E0-477F-A371-1F01F92C8D03}"/>
                </a:ext>
              </a:extLst>
            </p:cNvPr>
            <p:cNvCxnSpPr>
              <a:cxnSpLocks/>
            </p:cNvCxnSpPr>
            <p:nvPr/>
          </p:nvCxnSpPr>
          <p:spPr>
            <a:xfrm flipH="1">
              <a:off x="9319957" y="3913845"/>
              <a:ext cx="131704" cy="90138"/>
            </a:xfrm>
            <a:prstGeom prst="line">
              <a:avLst/>
            </a:prstGeom>
            <a:noFill/>
            <a:ln w="15875" cap="flat" cmpd="sng">
              <a:solidFill>
                <a:srgbClr val="FF0000"/>
              </a:solidFill>
              <a:prstDash val="solid"/>
              <a:round/>
              <a:headEnd type="none" w="med" len="med"/>
              <a:tailEnd type="none" w="med" len="med"/>
            </a:ln>
          </p:spPr>
        </p:cxnSp>
        <p:grpSp>
          <p:nvGrpSpPr>
            <p:cNvPr id="92" name="그룹 91">
              <a:extLst>
                <a:ext uri="{FF2B5EF4-FFF2-40B4-BE49-F238E27FC236}">
                  <a16:creationId xmlns:a16="http://schemas.microsoft.com/office/drawing/2014/main" id="{C4EF691F-929F-41B7-B370-0951665FF4CF}"/>
                </a:ext>
              </a:extLst>
            </p:cNvPr>
            <p:cNvGrpSpPr/>
            <p:nvPr/>
          </p:nvGrpSpPr>
          <p:grpSpPr>
            <a:xfrm>
              <a:off x="9704696" y="4786353"/>
              <a:ext cx="1503427" cy="613638"/>
              <a:chOff x="5053202" y="3449240"/>
              <a:chExt cx="842568" cy="343902"/>
            </a:xfrm>
          </p:grpSpPr>
          <p:sp>
            <p:nvSpPr>
              <p:cNvPr id="118" name="직사각형 117">
                <a:extLst>
                  <a:ext uri="{FF2B5EF4-FFF2-40B4-BE49-F238E27FC236}">
                    <a16:creationId xmlns:a16="http://schemas.microsoft.com/office/drawing/2014/main" id="{44A7D4D4-8921-4A1E-8569-BD2B12BB69A4}"/>
                  </a:ext>
                </a:extLst>
              </p:cNvPr>
              <p:cNvSpPr/>
              <p:nvPr/>
            </p:nvSpPr>
            <p:spPr>
              <a:xfrm>
                <a:off x="5053202" y="3449240"/>
                <a:ext cx="842568" cy="343902"/>
              </a:xfrm>
              <a:prstGeom prst="rect">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9" name="직사각형 118">
                    <a:extLst>
                      <a:ext uri="{FF2B5EF4-FFF2-40B4-BE49-F238E27FC236}">
                        <a16:creationId xmlns:a16="http://schemas.microsoft.com/office/drawing/2014/main" id="{089BAA90-2ED0-4B16-9A9B-803BEBB0F31E}"/>
                      </a:ext>
                    </a:extLst>
                  </p:cNvPr>
                  <p:cNvSpPr/>
                  <p:nvPr/>
                </p:nvSpPr>
                <p:spPr>
                  <a:xfrm>
                    <a:off x="5207392" y="3605952"/>
                    <a:ext cx="628881" cy="1377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ko-KR" altLang="en-US" sz="1200" i="0" smtClean="0">
                              <a:latin typeface="Cambria Math" panose="02040503050406030204" pitchFamily="18" charset="0"/>
                            </a:rPr>
                            <m:t>∗</m:t>
                          </m:r>
                          <m:r>
                            <a:rPr lang="en-US" altLang="ko-KR" sz="1200" b="0" i="0" smtClean="0">
                              <a:latin typeface="Cambria Math" panose="02040503050406030204" pitchFamily="18" charset="0"/>
                              <a:ea typeface="Cambria Math" panose="02040503050406030204" pitchFamily="18" charset="0"/>
                            </a:rPr>
                            <m:t> </m:t>
                          </m:r>
                          <m:r>
                            <m:rPr>
                              <m:sty m:val="p"/>
                            </m:rPr>
                            <a:rPr lang="en-US" altLang="ko-KR" sz="1200" i="0">
                              <a:latin typeface="Cambria Math" panose="02040503050406030204" pitchFamily="18" charset="0"/>
                              <a:ea typeface="Cambria Math" panose="02040503050406030204" pitchFamily="18" charset="0"/>
                            </a:rPr>
                            <m:t>P</m:t>
                          </m:r>
                          <m:r>
                            <a:rPr lang="en-US" altLang="ko-KR" sz="1200" i="0">
                              <a:latin typeface="Cambria Math" panose="02040503050406030204" pitchFamily="18" charset="0"/>
                              <a:ea typeface="Cambria Math" panose="02040503050406030204" pitchFamily="18" charset="0"/>
                            </a:rPr>
                            <m:t>(</m:t>
                          </m:r>
                          <m:sSubSup>
                            <m:sSubSupPr>
                              <m:ctrlPr>
                                <a:rPr lang="en-US" altLang="ko-KR" sz="1200" i="1">
                                  <a:latin typeface="Cambria Math" panose="02040503050406030204" pitchFamily="18" charset="0"/>
                                  <a:ea typeface="Cambria Math" panose="02040503050406030204" pitchFamily="18" charset="0"/>
                                </a:rPr>
                              </m:ctrlPr>
                            </m:sSubSupPr>
                            <m:e>
                              <m:r>
                                <m:rPr>
                                  <m:sty m:val="p"/>
                                </m:rPr>
                                <a:rPr lang="en-US" altLang="ko-KR" sz="1200" i="0">
                                  <a:latin typeface="Cambria Math" panose="02040503050406030204" pitchFamily="18" charset="0"/>
                                  <a:ea typeface="Cambria Math" panose="02040503050406030204" pitchFamily="18" charset="0"/>
                                </a:rPr>
                                <m:t>C</m:t>
                              </m:r>
                            </m:e>
                            <m:sub>
                              <m:r>
                                <m:rPr>
                                  <m:sty m:val="p"/>
                                </m:rPr>
                                <a:rPr lang="en-US" altLang="ko-KR" sz="1200" b="0" i="0" smtClean="0">
                                  <a:latin typeface="Cambria Math" panose="02040503050406030204" pitchFamily="18" charset="0"/>
                                  <a:ea typeface="Cambria Math" panose="02040503050406030204" pitchFamily="18" charset="0"/>
                                </a:rPr>
                                <m:t>dom</m:t>
                              </m:r>
                            </m:sub>
                            <m:sup>
                              <m:r>
                                <m:rPr>
                                  <m:sty m:val="p"/>
                                </m:rPr>
                                <a:rPr lang="en-US" altLang="ko-KR" sz="1200" b="0" i="0" smtClean="0">
                                  <a:latin typeface="Cambria Math" panose="02040503050406030204" pitchFamily="18" charset="0"/>
                                  <a:ea typeface="Cambria Math" panose="02040503050406030204" pitchFamily="18" charset="0"/>
                                </a:rPr>
                                <m:t>agg</m:t>
                              </m:r>
                            </m:sup>
                          </m:sSubSup>
                          <m:r>
                            <a:rPr lang="en-US" altLang="ko-KR" sz="1200" b="0" i="0" smtClean="0">
                              <a:latin typeface="Cambria Math" panose="02040503050406030204" pitchFamily="18" charset="0"/>
                              <a:ea typeface="Cambria Math" panose="02040503050406030204" pitchFamily="18" charset="0"/>
                            </a:rPr>
                            <m:t>(</m:t>
                          </m:r>
                          <m:r>
                            <m:rPr>
                              <m:sty m:val="p"/>
                            </m:rPr>
                            <a:rPr lang="en-US" altLang="ko-KR" sz="1200" b="0" i="0" smtClean="0">
                              <a:latin typeface="Cambria Math" panose="02040503050406030204" pitchFamily="18" charset="0"/>
                              <a:ea typeface="Cambria Math" panose="02040503050406030204" pitchFamily="18" charset="0"/>
                            </a:rPr>
                            <m:t>k</m:t>
                          </m:r>
                          <m:r>
                            <a:rPr lang="en-US" altLang="ko-KR" sz="1200" b="0" i="0" smtClean="0">
                              <a:latin typeface="Cambria Math" panose="02040503050406030204" pitchFamily="18" charset="0"/>
                              <a:ea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m:rPr>
                                  <m:sty m:val="p"/>
                                </m:rPr>
                                <a:rPr lang="en-US" altLang="ko-KR" sz="1200">
                                  <a:latin typeface="Cambria Math" panose="02040503050406030204" pitchFamily="18" charset="0"/>
                                  <a:ea typeface="Cambria Math" panose="02040503050406030204" pitchFamily="18" charset="0"/>
                                </a:rPr>
                                <m:t>x</m:t>
                              </m:r>
                            </m:e>
                            <m:sub>
                              <m:r>
                                <a:rPr lang="en-US" altLang="ko-KR" sz="1200">
                                  <a:latin typeface="Cambria Math" panose="02040503050406030204" pitchFamily="18" charset="0"/>
                                  <a:ea typeface="Cambria Math" panose="02040503050406030204" pitchFamily="18" charset="0"/>
                                </a:rPr>
                                <m:t>4</m:t>
                              </m:r>
                            </m:sub>
                          </m:sSub>
                          <m:r>
                            <a:rPr lang="en-US" altLang="ko-KR" sz="1200" i="0">
                              <a:latin typeface="Cambria Math" panose="02040503050406030204" pitchFamily="18" charset="0"/>
                              <a:ea typeface="Cambria Math" panose="02040503050406030204" pitchFamily="18" charset="0"/>
                            </a:rPr>
                            <m:t>)}</m:t>
                          </m:r>
                        </m:oMath>
                      </m:oMathPara>
                    </a14:m>
                    <a:endParaRPr lang="ko-KR" altLang="en-US" sz="1200" dirty="0">
                      <a:latin typeface="Times New Roman" panose="02020603050405020304" pitchFamily="18" charset="0"/>
                      <a:cs typeface="Times New Roman" panose="02020603050405020304" pitchFamily="18" charset="0"/>
                    </a:endParaRPr>
                  </a:p>
                </p:txBody>
              </p:sp>
            </mc:Choice>
            <mc:Fallback xmlns="">
              <p:sp>
                <p:nvSpPr>
                  <p:cNvPr id="119" name="직사각형 118">
                    <a:extLst>
                      <a:ext uri="{FF2B5EF4-FFF2-40B4-BE49-F238E27FC236}">
                        <a16:creationId xmlns:a16="http://schemas.microsoft.com/office/drawing/2014/main" id="{089BAA90-2ED0-4B16-9A9B-803BEBB0F31E}"/>
                      </a:ext>
                    </a:extLst>
                  </p:cNvPr>
                  <p:cNvSpPr>
                    <a:spLocks noRot="1" noChangeAspect="1" noMove="1" noResize="1" noEditPoints="1" noAdjustHandles="1" noChangeArrowheads="1" noChangeShapeType="1" noTextEdit="1"/>
                  </p:cNvSpPr>
                  <p:nvPr/>
                </p:nvSpPr>
                <p:spPr>
                  <a:xfrm>
                    <a:off x="5207392" y="3605952"/>
                    <a:ext cx="628881" cy="137746"/>
                  </a:xfrm>
                  <a:prstGeom prst="rect">
                    <a:avLst/>
                  </a:prstGeom>
                  <a:blipFill>
                    <a:blip r:embed="rId13"/>
                    <a:stretch>
                      <a:fillRect r="-5213" b="-4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D90D8C8A-CCEF-4783-AE35-B7A0EF08A9F0}"/>
                      </a:ext>
                    </a:extLst>
                  </p:cNvPr>
                  <p:cNvSpPr txBox="1"/>
                  <p:nvPr/>
                </p:nvSpPr>
                <p:spPr>
                  <a:xfrm>
                    <a:off x="5083222" y="3487891"/>
                    <a:ext cx="801352" cy="1347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ko-KR" sz="1200" b="0" i="1" smtClean="0">
                                  <a:latin typeface="Cambria Math" panose="02040503050406030204" pitchFamily="18" charset="0"/>
                                  <a:ea typeface="Cambria Math" panose="02040503050406030204" pitchFamily="18" charset="0"/>
                                </a:rPr>
                              </m:ctrlPr>
                            </m:funcPr>
                            <m:fName>
                              <m:limLow>
                                <m:limLowPr>
                                  <m:ctrlPr>
                                    <a:rPr lang="en-US" altLang="ko-KR" sz="1200" b="0" i="1" smtClean="0">
                                      <a:latin typeface="Cambria Math" panose="02040503050406030204" pitchFamily="18" charset="0"/>
                                      <a:ea typeface="Cambria Math" panose="02040503050406030204" pitchFamily="18" charset="0"/>
                                    </a:rPr>
                                  </m:ctrlPr>
                                </m:limLowPr>
                                <m:e>
                                  <m:r>
                                    <m:rPr>
                                      <m:sty m:val="p"/>
                                    </m:rPr>
                                    <a:rPr lang="en-US" altLang="ko-KR" sz="1200" b="0" i="0" smtClean="0">
                                      <a:latin typeface="Cambria Math" panose="02040503050406030204" pitchFamily="18" charset="0"/>
                                      <a:ea typeface="Cambria Math" panose="02040503050406030204" pitchFamily="18" charset="0"/>
                                    </a:rPr>
                                    <m:t>argmax</m:t>
                                  </m:r>
                                </m:e>
                                <m:lim>
                                  <m:r>
                                    <m:rPr>
                                      <m:sty m:val="p"/>
                                    </m:rPr>
                                    <a:rPr lang="en-US" altLang="ko-KR" sz="1200" b="0" i="0" smtClean="0">
                                      <a:latin typeface="Cambria Math" panose="02040503050406030204" pitchFamily="18" charset="0"/>
                                      <a:ea typeface="Cambria Math" panose="02040503050406030204" pitchFamily="18" charset="0"/>
                                    </a:rPr>
                                    <m:t>k</m:t>
                                  </m:r>
                                  <m:r>
                                    <a:rPr lang="en-US" altLang="ko-KR" sz="1200" b="0" i="0" smtClean="0">
                                      <a:latin typeface="Cambria Math" panose="02040503050406030204" pitchFamily="18" charset="0"/>
                                      <a:ea typeface="Cambria Math" panose="02040503050406030204" pitchFamily="18" charset="0"/>
                                    </a:rPr>
                                    <m:t>′∈[      ,         ]</m:t>
                                  </m:r>
                                </m:lim>
                              </m:limLow>
                            </m:fName>
                            <m:e>
                              <m:r>
                                <a:rPr lang="en-US" altLang="ko-KR" sz="1200" b="0" i="0" smtClean="0">
                                  <a:latin typeface="Cambria Math" panose="02040503050406030204" pitchFamily="18" charset="0"/>
                                  <a:ea typeface="Cambria Math" panose="02040503050406030204" pitchFamily="18" charset="0"/>
                                </a:rPr>
                                <m:t>{</m:t>
                              </m:r>
                              <m:r>
                                <m:rPr>
                                  <m:sty m:val="p"/>
                                </m:rPr>
                                <a:rPr lang="en-US" altLang="ko-KR" sz="1200" b="0" i="0" smtClean="0">
                                  <a:latin typeface="Cambria Math" panose="02040503050406030204" pitchFamily="18" charset="0"/>
                                  <a:ea typeface="Cambria Math" panose="02040503050406030204" pitchFamily="18" charset="0"/>
                                </a:rPr>
                                <m:t>P</m:t>
                              </m:r>
                              <m:r>
                                <a:rPr lang="en-US" altLang="ko-KR" sz="1200" b="0" i="0" smtClean="0">
                                  <a:latin typeface="Cambria Math" panose="02040503050406030204" pitchFamily="18" charset="0"/>
                                  <a:ea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acc>
                                    <m:accPr>
                                      <m:chr m:val="̂"/>
                                      <m:ctrlPr>
                                        <a:rPr lang="en-US" altLang="ko-KR" sz="1200" i="1">
                                          <a:latin typeface="Cambria Math" panose="02040503050406030204" pitchFamily="18" charset="0"/>
                                          <a:ea typeface="Cambria Math" panose="02040503050406030204" pitchFamily="18" charset="0"/>
                                        </a:rPr>
                                      </m:ctrlPr>
                                    </m:accPr>
                                    <m:e>
                                      <m:r>
                                        <m:rPr>
                                          <m:sty m:val="p"/>
                                        </m:rPr>
                                        <a:rPr lang="en-US" altLang="ko-KR" sz="1200">
                                          <a:latin typeface="Cambria Math" panose="02040503050406030204" pitchFamily="18" charset="0"/>
                                          <a:ea typeface="Cambria Math" panose="02040503050406030204" pitchFamily="18" charset="0"/>
                                        </a:rPr>
                                        <m:t>y</m:t>
                                      </m:r>
                                    </m:e>
                                  </m:acc>
                                </m:e>
                                <m:sub>
                                  <m:r>
                                    <a:rPr lang="en-US" altLang="ko-KR" sz="1200">
                                      <a:latin typeface="Cambria Math" panose="02040503050406030204" pitchFamily="18" charset="0"/>
                                      <a:ea typeface="Cambria Math" panose="02040503050406030204" pitchFamily="18" charset="0"/>
                                    </a:rPr>
                                    <m:t>4</m:t>
                                  </m:r>
                                </m:sub>
                              </m:sSub>
                              <m:r>
                                <a:rPr lang="en-US" altLang="ko-KR" sz="1200" b="0" i="0" smtClean="0">
                                  <a:latin typeface="Cambria Math" panose="02040503050406030204" pitchFamily="18" charset="0"/>
                                  <a:ea typeface="Cambria Math" panose="02040503050406030204" pitchFamily="18" charset="0"/>
                                </a:rPr>
                                <m:t>=</m:t>
                              </m:r>
                              <m:r>
                                <m:rPr>
                                  <m:sty m:val="p"/>
                                </m:rPr>
                                <a:rPr lang="en-US" altLang="ko-KR" sz="1200" b="0" i="0" smtClean="0">
                                  <a:latin typeface="Cambria Math" panose="02040503050406030204" pitchFamily="18" charset="0"/>
                                  <a:ea typeface="Cambria Math" panose="02040503050406030204" pitchFamily="18" charset="0"/>
                                </a:rPr>
                                <m:t>k</m:t>
                              </m:r>
                              <m:r>
                                <a:rPr lang="en-US" altLang="ko-KR" sz="1200" b="0" i="0" smtClean="0">
                                  <a:latin typeface="Cambria Math" panose="02040503050406030204" pitchFamily="18" charset="0"/>
                                  <a:ea typeface="Cambria Math" panose="02040503050406030204" pitchFamily="18" charset="0"/>
                                </a:rPr>
                                <m:t>′ |</m:t>
                              </m:r>
                              <m:sSub>
                                <m:sSubPr>
                                  <m:ctrlPr>
                                    <a:rPr lang="en-US" altLang="ko-KR" sz="1200" i="1">
                                      <a:latin typeface="Cambria Math" panose="02040503050406030204" pitchFamily="18" charset="0"/>
                                      <a:ea typeface="Cambria Math" panose="02040503050406030204" pitchFamily="18" charset="0"/>
                                    </a:rPr>
                                  </m:ctrlPr>
                                </m:sSubPr>
                                <m:e>
                                  <m:r>
                                    <m:rPr>
                                      <m:sty m:val="p"/>
                                    </m:rPr>
                                    <a:rPr lang="en-US" altLang="ko-KR" sz="1200">
                                      <a:latin typeface="Cambria Math" panose="02040503050406030204" pitchFamily="18" charset="0"/>
                                      <a:ea typeface="Cambria Math" panose="02040503050406030204" pitchFamily="18" charset="0"/>
                                    </a:rPr>
                                    <m:t>x</m:t>
                                  </m:r>
                                </m:e>
                                <m:sub>
                                  <m:r>
                                    <a:rPr lang="en-US" altLang="ko-KR" sz="1200">
                                      <a:latin typeface="Cambria Math" panose="02040503050406030204" pitchFamily="18" charset="0"/>
                                      <a:ea typeface="Cambria Math" panose="02040503050406030204" pitchFamily="18" charset="0"/>
                                    </a:rPr>
                                    <m:t>4</m:t>
                                  </m:r>
                                </m:sub>
                              </m:sSub>
                              <m:r>
                                <a:rPr lang="en-US" altLang="ko-KR" sz="1200" b="0" i="0" smtClean="0">
                                  <a:latin typeface="Cambria Math" panose="02040503050406030204" pitchFamily="18" charset="0"/>
                                  <a:ea typeface="Cambria Math" panose="02040503050406030204" pitchFamily="18" charset="0"/>
                                </a:rPr>
                                <m:t>)</m:t>
                              </m:r>
                            </m:e>
                          </m:func>
                        </m:oMath>
                      </m:oMathPara>
                    </a14:m>
                    <a:endParaRPr lang="ko-KR" altLang="en-US" sz="1600" dirty="0">
                      <a:latin typeface="Times New Roman" panose="02020603050405020304" pitchFamily="18" charset="0"/>
                      <a:cs typeface="Times New Roman" panose="02020603050405020304" pitchFamily="18" charset="0"/>
                    </a:endParaRPr>
                  </a:p>
                </p:txBody>
              </p:sp>
            </mc:Choice>
            <mc:Fallback xmlns="">
              <p:sp>
                <p:nvSpPr>
                  <p:cNvPr id="120" name="TextBox 119">
                    <a:extLst>
                      <a:ext uri="{FF2B5EF4-FFF2-40B4-BE49-F238E27FC236}">
                        <a16:creationId xmlns:a16="http://schemas.microsoft.com/office/drawing/2014/main" id="{D90D8C8A-CCEF-4783-AE35-B7A0EF08A9F0}"/>
                      </a:ext>
                    </a:extLst>
                  </p:cNvPr>
                  <p:cNvSpPr txBox="1">
                    <a:spLocks noRot="1" noChangeAspect="1" noMove="1" noResize="1" noEditPoints="1" noAdjustHandles="1" noChangeArrowheads="1" noChangeShapeType="1" noTextEdit="1"/>
                  </p:cNvSpPr>
                  <p:nvPr/>
                </p:nvSpPr>
                <p:spPr>
                  <a:xfrm>
                    <a:off x="5083222" y="3487891"/>
                    <a:ext cx="801352" cy="134704"/>
                  </a:xfrm>
                  <a:prstGeom prst="rect">
                    <a:avLst/>
                  </a:prstGeom>
                  <a:blipFill>
                    <a:blip r:embed="rId14"/>
                    <a:stretch>
                      <a:fillRect t="-12245" r="-1859" b="-16327"/>
                    </a:stretch>
                  </a:blipFill>
                </p:spPr>
                <p:txBody>
                  <a:bodyPr/>
                  <a:lstStyle/>
                  <a:p>
                    <a:r>
                      <a:rPr lang="ko-KR" altLang="en-US">
                        <a:noFill/>
                      </a:rPr>
                      <a:t> </a:t>
                    </a:r>
                  </a:p>
                </p:txBody>
              </p:sp>
            </mc:Fallback>
          </mc:AlternateContent>
        </p:grpSp>
        <p:sp>
          <p:nvSpPr>
            <p:cNvPr id="93" name="직사각형 92">
              <a:extLst>
                <a:ext uri="{FF2B5EF4-FFF2-40B4-BE49-F238E27FC236}">
                  <a16:creationId xmlns:a16="http://schemas.microsoft.com/office/drawing/2014/main" id="{42684805-AB06-4C6F-B463-46A41F51869F}"/>
                </a:ext>
              </a:extLst>
            </p:cNvPr>
            <p:cNvSpPr/>
            <p:nvPr/>
          </p:nvSpPr>
          <p:spPr>
            <a:xfrm>
              <a:off x="5711680" y="3970736"/>
              <a:ext cx="1763032" cy="1468665"/>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400" dirty="0">
                <a:latin typeface="Times New Roman" panose="02020603050405020304" pitchFamily="18" charset="0"/>
                <a:cs typeface="Times New Roman" panose="02020603050405020304" pitchFamily="18" charset="0"/>
              </a:endParaRPr>
            </a:p>
          </p:txBody>
        </p:sp>
        <p:sp>
          <p:nvSpPr>
            <p:cNvPr id="94" name="TextBox 93">
              <a:extLst>
                <a:ext uri="{FF2B5EF4-FFF2-40B4-BE49-F238E27FC236}">
                  <a16:creationId xmlns:a16="http://schemas.microsoft.com/office/drawing/2014/main" id="{E64A838B-99E6-4090-8A86-75EFABDB8546}"/>
                </a:ext>
              </a:extLst>
            </p:cNvPr>
            <p:cNvSpPr txBox="1"/>
            <p:nvPr/>
          </p:nvSpPr>
          <p:spPr>
            <a:xfrm>
              <a:off x="7579651" y="3679087"/>
              <a:ext cx="1922772" cy="148898"/>
            </a:xfrm>
            <a:prstGeom prst="rect">
              <a:avLst/>
            </a:prstGeom>
            <a:noFill/>
          </p:spPr>
          <p:txBody>
            <a:bodyPr wrap="square" lIns="0" tIns="0" rIns="0" bIns="0" rtlCol="0">
              <a:spAutoFit/>
            </a:bodyPr>
            <a:lstStyle/>
            <a:p>
              <a:pPr algn="ctr"/>
              <a:r>
                <a:rPr lang="en-US" altLang="ko-KR" sz="1200" dirty="0">
                  <a:latin typeface="Times New Roman" panose="02020603050405020304" pitchFamily="18" charset="0"/>
                  <a:cs typeface="Times New Roman" panose="02020603050405020304" pitchFamily="18" charset="0"/>
                </a:rPr>
                <a:t>Initially-Predicted labels </a:t>
              </a:r>
              <a:endParaRPr lang="ko-KR"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DE751AAA-8D22-4AB2-982B-1B3384342183}"/>
                    </a:ext>
                  </a:extLst>
                </p:cNvPr>
                <p:cNvSpPr txBox="1"/>
                <p:nvPr/>
              </p:nvSpPr>
              <p:spPr>
                <a:xfrm>
                  <a:off x="5751402" y="4400620"/>
                  <a:ext cx="359361" cy="2238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b="0" i="1" smtClean="0">
                                <a:solidFill>
                                  <a:schemeClr val="tx1"/>
                                </a:solidFill>
                                <a:latin typeface="Cambria Math" panose="02040503050406030204" pitchFamily="18" charset="0"/>
                              </a:rPr>
                            </m:ctrlPr>
                          </m:sSubSupPr>
                          <m:e>
                            <m:r>
                              <m:rPr>
                                <m:sty m:val="p"/>
                              </m:rPr>
                              <a:rPr lang="en-US" altLang="ko-KR" sz="1600" b="0" i="0" smtClean="0">
                                <a:solidFill>
                                  <a:schemeClr val="tx1"/>
                                </a:solidFill>
                                <a:latin typeface="Cambria Math" panose="02040503050406030204" pitchFamily="18" charset="0"/>
                              </a:rPr>
                              <m:t>c</m:t>
                            </m:r>
                          </m:e>
                          <m:sub>
                            <m:r>
                              <a:rPr lang="en-US" altLang="ko-KR" sz="1600" b="0" i="0">
                                <a:latin typeface="Cambria Math" panose="02040503050406030204" pitchFamily="18" charset="0"/>
                              </a:rPr>
                              <m:t>0</m:t>
                            </m:r>
                          </m:sub>
                          <m:sup>
                            <m:r>
                              <m:rPr>
                                <m:sty m:val="p"/>
                              </m:rPr>
                              <a:rPr lang="en-US" altLang="ko-KR" sz="1600" b="0" i="0" smtClean="0">
                                <a:latin typeface="Cambria Math" panose="02040503050406030204" pitchFamily="18" charset="0"/>
                              </a:rPr>
                              <m:t>agg</m:t>
                            </m:r>
                          </m:sup>
                        </m:sSubSup>
                      </m:oMath>
                    </m:oMathPara>
                  </a14:m>
                  <a:endParaRPr lang="ko-KR"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5" name="TextBox 94">
                  <a:extLst>
                    <a:ext uri="{FF2B5EF4-FFF2-40B4-BE49-F238E27FC236}">
                      <a16:creationId xmlns:a16="http://schemas.microsoft.com/office/drawing/2014/main" id="{DE751AAA-8D22-4AB2-982B-1B3384342183}"/>
                    </a:ext>
                  </a:extLst>
                </p:cNvPr>
                <p:cNvSpPr txBox="1">
                  <a:spLocks noRot="1" noChangeAspect="1" noMove="1" noResize="1" noEditPoints="1" noAdjustHandles="1" noChangeArrowheads="1" noChangeShapeType="1" noTextEdit="1"/>
                </p:cNvSpPr>
                <p:nvPr/>
              </p:nvSpPr>
              <p:spPr>
                <a:xfrm>
                  <a:off x="5751402" y="4400620"/>
                  <a:ext cx="359361" cy="223813"/>
                </a:xfrm>
                <a:prstGeom prst="rect">
                  <a:avLst/>
                </a:prstGeom>
                <a:blipFill>
                  <a:blip r:embed="rId15"/>
                  <a:stretch>
                    <a:fillRect l="-5970" r="-2985" b="-1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5EA2F849-8002-47D0-8C79-3C26FF1537F1}"/>
                    </a:ext>
                  </a:extLst>
                </p:cNvPr>
                <p:cNvSpPr txBox="1"/>
                <p:nvPr/>
              </p:nvSpPr>
              <p:spPr>
                <a:xfrm>
                  <a:off x="5667750" y="5032305"/>
                  <a:ext cx="550797" cy="2223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b="0" i="1" smtClean="0">
                                <a:solidFill>
                                  <a:schemeClr val="tx1"/>
                                </a:solidFill>
                                <a:latin typeface="Cambria Math" panose="02040503050406030204" pitchFamily="18" charset="0"/>
                              </a:rPr>
                            </m:ctrlPr>
                          </m:sSubSupPr>
                          <m:e>
                            <m:r>
                              <m:rPr>
                                <m:sty m:val="p"/>
                              </m:rPr>
                              <a:rPr lang="en-US" altLang="ko-KR" sz="1600" b="0" i="0" smtClean="0">
                                <a:solidFill>
                                  <a:schemeClr val="tx1"/>
                                </a:solidFill>
                                <a:latin typeface="Cambria Math" panose="02040503050406030204" pitchFamily="18" charset="0"/>
                              </a:rPr>
                              <m:t>c</m:t>
                            </m:r>
                          </m:e>
                          <m:sub>
                            <m:r>
                              <a:rPr lang="en-US" altLang="ko-KR" sz="1600" b="0" i="0">
                                <a:latin typeface="Cambria Math" panose="02040503050406030204" pitchFamily="18" charset="0"/>
                              </a:rPr>
                              <m:t>1</m:t>
                            </m:r>
                          </m:sub>
                          <m:sup>
                            <m:r>
                              <m:rPr>
                                <m:sty m:val="p"/>
                              </m:rPr>
                              <a:rPr lang="en-US" altLang="ko-KR" sz="1600" b="0" i="0" smtClean="0">
                                <a:latin typeface="Cambria Math" panose="02040503050406030204" pitchFamily="18" charset="0"/>
                              </a:rPr>
                              <m:t>agg</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6" name="TextBox 95">
                  <a:extLst>
                    <a:ext uri="{FF2B5EF4-FFF2-40B4-BE49-F238E27FC236}">
                      <a16:creationId xmlns:a16="http://schemas.microsoft.com/office/drawing/2014/main" id="{5EA2F849-8002-47D0-8C79-3C26FF1537F1}"/>
                    </a:ext>
                  </a:extLst>
                </p:cNvPr>
                <p:cNvSpPr txBox="1">
                  <a:spLocks noRot="1" noChangeAspect="1" noMove="1" noResize="1" noEditPoints="1" noAdjustHandles="1" noChangeArrowheads="1" noChangeShapeType="1" noTextEdit="1"/>
                </p:cNvSpPr>
                <p:nvPr/>
              </p:nvSpPr>
              <p:spPr>
                <a:xfrm>
                  <a:off x="5667750" y="5032305"/>
                  <a:ext cx="550797" cy="222366"/>
                </a:xfrm>
                <a:prstGeom prst="rect">
                  <a:avLst/>
                </a:prstGeom>
                <a:blipFill>
                  <a:blip r:embed="rId16"/>
                  <a:stretch>
                    <a:fillRect b="-1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E040DB8-0726-435B-B056-1B44CB9B836B}"/>
                    </a:ext>
                  </a:extLst>
                </p:cNvPr>
                <p:cNvSpPr txBox="1"/>
                <p:nvPr/>
              </p:nvSpPr>
              <p:spPr>
                <a:xfrm>
                  <a:off x="10719940" y="2840635"/>
                  <a:ext cx="511506" cy="2548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dirty="0" smtClean="0">
                                <a:solidFill>
                                  <a:srgbClr val="FF4F4F"/>
                                </a:solidFill>
                                <a:latin typeface="Cambria Math" panose="02040503050406030204" pitchFamily="18" charset="0"/>
                              </a:rPr>
                            </m:ctrlPr>
                          </m:sSupPr>
                          <m:e>
                            <m:acc>
                              <m:accPr>
                                <m:chr m:val="̂"/>
                                <m:ctrlPr>
                                  <a:rPr lang="ko-KR" altLang="en-US" sz="2000" i="1" dirty="0" smtClean="0">
                                    <a:solidFill>
                                      <a:srgbClr val="FF4F4F"/>
                                    </a:solidFill>
                                    <a:latin typeface="Cambria Math" panose="02040503050406030204" pitchFamily="18" charset="0"/>
                                  </a:rPr>
                                </m:ctrlPr>
                              </m:accPr>
                              <m:e>
                                <m:r>
                                  <m:rPr>
                                    <m:sty m:val="p"/>
                                  </m:rPr>
                                  <a:rPr lang="en-US" altLang="ko-KR" sz="2000" b="0" i="0" dirty="0" smtClean="0">
                                    <a:solidFill>
                                      <a:srgbClr val="FF4F4F"/>
                                    </a:solidFill>
                                    <a:latin typeface="Cambria Math" panose="02040503050406030204" pitchFamily="18" charset="0"/>
                                  </a:rPr>
                                  <m:t>Y</m:t>
                                </m:r>
                              </m:e>
                            </m:acc>
                          </m:e>
                          <m:sup>
                            <m:r>
                              <m:rPr>
                                <m:sty m:val="p"/>
                              </m:rPr>
                              <a:rPr lang="en-US" altLang="ko-KR" sz="2000" b="0" i="0" dirty="0" smtClean="0">
                                <a:solidFill>
                                  <a:srgbClr val="FF4F4F"/>
                                </a:solidFill>
                                <a:latin typeface="Cambria Math" panose="02040503050406030204" pitchFamily="18" charset="0"/>
                              </a:rPr>
                              <m:t>trg</m:t>
                            </m:r>
                          </m:sup>
                        </m:sSup>
                      </m:oMath>
                    </m:oMathPara>
                  </a14:m>
                  <a:endParaRPr lang="ko-KR" altLang="en-US" sz="2000"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101" name="TextBox 100">
                  <a:extLst>
                    <a:ext uri="{FF2B5EF4-FFF2-40B4-BE49-F238E27FC236}">
                      <a16:creationId xmlns:a16="http://schemas.microsoft.com/office/drawing/2014/main" id="{8E040DB8-0726-435B-B056-1B44CB9B836B}"/>
                    </a:ext>
                  </a:extLst>
                </p:cNvPr>
                <p:cNvSpPr txBox="1">
                  <a:spLocks noRot="1" noChangeAspect="1" noMove="1" noResize="1" noEditPoints="1" noAdjustHandles="1" noChangeArrowheads="1" noChangeShapeType="1" noTextEdit="1"/>
                </p:cNvSpPr>
                <p:nvPr/>
              </p:nvSpPr>
              <p:spPr>
                <a:xfrm>
                  <a:off x="10719940" y="2840635"/>
                  <a:ext cx="511506" cy="254885"/>
                </a:xfrm>
                <a:prstGeom prst="rect">
                  <a:avLst/>
                </a:prstGeom>
                <a:blipFill>
                  <a:blip r:embed="rId17"/>
                  <a:stretch>
                    <a:fillRect l="-1042" t="-23077" r="-30208" b="-961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27CB889B-44CF-472D-BAF0-B6424B7EEDCC}"/>
                    </a:ext>
                  </a:extLst>
                </p:cNvPr>
                <p:cNvSpPr txBox="1"/>
                <p:nvPr/>
              </p:nvSpPr>
              <p:spPr>
                <a:xfrm>
                  <a:off x="7663564" y="4343222"/>
                  <a:ext cx="781002" cy="256902"/>
                </a:xfrm>
                <a:prstGeom prst="rect">
                  <a:avLst/>
                </a:prstGeom>
                <a:noFill/>
              </p:spPr>
              <p:txBody>
                <a:bodyPr wrap="square" lIns="0" tIns="0" rIns="0" bIns="0" rtlCol="0">
                  <a:spAutoFit/>
                </a:bodyPr>
                <a:lstStyle/>
                <a:p>
                  <a14:m>
                    <m:oMath xmlns:m="http://schemas.openxmlformats.org/officeDocument/2006/math">
                      <m:sSubSup>
                        <m:sSubSupPr>
                          <m:ctrlPr>
                            <a:rPr lang="en-US" altLang="ko-KR" sz="1800" b="0" i="1" smtClean="0">
                              <a:solidFill>
                                <a:schemeClr val="tx1"/>
                              </a:solidFill>
                              <a:latin typeface="Cambria Math" panose="02040503050406030204" pitchFamily="18" charset="0"/>
                            </a:rPr>
                          </m:ctrlPr>
                        </m:sSubSupPr>
                        <m:e>
                          <m:r>
                            <m:rPr>
                              <m:sty m:val="p"/>
                            </m:rPr>
                            <a:rPr lang="en-US" altLang="ko-KR" sz="1800" b="0" i="0" smtClean="0">
                              <a:solidFill>
                                <a:schemeClr val="tx1"/>
                              </a:solidFill>
                              <a:latin typeface="Cambria Math" panose="02040503050406030204" pitchFamily="18" charset="0"/>
                            </a:rPr>
                            <m:t>c</m:t>
                          </m:r>
                        </m:e>
                        <m:sub>
                          <m:r>
                            <m:rPr>
                              <m:sty m:val="p"/>
                            </m:rPr>
                            <a:rPr lang="en-US" altLang="ko-KR" sz="1800" b="0" i="0" smtClean="0">
                              <a:solidFill>
                                <a:schemeClr val="tx1"/>
                              </a:solidFill>
                              <a:latin typeface="Cambria Math" panose="02040503050406030204" pitchFamily="18" charset="0"/>
                            </a:rPr>
                            <m:t>dom</m:t>
                          </m:r>
                        </m:sub>
                        <m:sup>
                          <m:r>
                            <m:rPr>
                              <m:sty m:val="p"/>
                            </m:rPr>
                            <a:rPr lang="en-US" altLang="ko-KR" sz="1800" b="0" i="0" smtClean="0">
                              <a:solidFill>
                                <a:schemeClr val="tx1"/>
                              </a:solidFill>
                              <a:latin typeface="Cambria Math" panose="02040503050406030204" pitchFamily="18" charset="0"/>
                            </a:rPr>
                            <m:t>agg</m:t>
                          </m:r>
                        </m:sup>
                      </m:sSubSup>
                    </m:oMath>
                  </a14:m>
                  <a:r>
                    <a:rPr lang="en-US" altLang="ko-KR" sz="160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 name="TextBox 101">
                  <a:extLst>
                    <a:ext uri="{FF2B5EF4-FFF2-40B4-BE49-F238E27FC236}">
                      <a16:creationId xmlns:a16="http://schemas.microsoft.com/office/drawing/2014/main" id="{27CB889B-44CF-472D-BAF0-B6424B7EEDCC}"/>
                    </a:ext>
                  </a:extLst>
                </p:cNvPr>
                <p:cNvSpPr txBox="1">
                  <a:spLocks noRot="1" noChangeAspect="1" noMove="1" noResize="1" noEditPoints="1" noAdjustHandles="1" noChangeArrowheads="1" noChangeShapeType="1" noTextEdit="1"/>
                </p:cNvSpPr>
                <p:nvPr/>
              </p:nvSpPr>
              <p:spPr>
                <a:xfrm>
                  <a:off x="7663564" y="4343222"/>
                  <a:ext cx="781002" cy="256902"/>
                </a:xfrm>
                <a:prstGeom prst="rect">
                  <a:avLst/>
                </a:prstGeom>
                <a:blipFill>
                  <a:blip r:embed="rId18"/>
                  <a:stretch>
                    <a:fillRect l="-6803" t="-7692" b="-28846"/>
                  </a:stretch>
                </a:blipFill>
              </p:spPr>
              <p:txBody>
                <a:bodyPr/>
                <a:lstStyle/>
                <a:p>
                  <a:r>
                    <a:rPr lang="ko-KR" altLang="en-US">
                      <a:noFill/>
                    </a:rPr>
                    <a:t> </a:t>
                  </a:r>
                </a:p>
              </p:txBody>
            </p:sp>
          </mc:Fallback>
        </mc:AlternateContent>
        <p:sp>
          <p:nvSpPr>
            <p:cNvPr id="103" name="Google Shape;1315;p50">
              <a:extLst>
                <a:ext uri="{FF2B5EF4-FFF2-40B4-BE49-F238E27FC236}">
                  <a16:creationId xmlns:a16="http://schemas.microsoft.com/office/drawing/2014/main" id="{0EE4B63C-F699-4798-AC8E-87A5AAB05731}"/>
                </a:ext>
              </a:extLst>
            </p:cNvPr>
            <p:cNvSpPr/>
            <p:nvPr/>
          </p:nvSpPr>
          <p:spPr>
            <a:xfrm>
              <a:off x="8138200" y="4448111"/>
              <a:ext cx="128033" cy="12275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a:latin typeface="Times New Roman" panose="02020603050405020304" pitchFamily="18" charset="0"/>
                <a:ea typeface="Proxima Nova"/>
                <a:cs typeface="Times New Roman" panose="02020603050405020304" pitchFamily="18" charset="0"/>
                <a:sym typeface="Proxima Nova"/>
              </a:endParaRPr>
            </a:p>
          </p:txBody>
        </p:sp>
        <p:sp>
          <p:nvSpPr>
            <p:cNvPr id="104" name="TextBox 103">
              <a:extLst>
                <a:ext uri="{FF2B5EF4-FFF2-40B4-BE49-F238E27FC236}">
                  <a16:creationId xmlns:a16="http://schemas.microsoft.com/office/drawing/2014/main" id="{4CD1D856-AD04-4FC5-A1DB-6C9287C45A95}"/>
                </a:ext>
              </a:extLst>
            </p:cNvPr>
            <p:cNvSpPr txBox="1"/>
            <p:nvPr/>
          </p:nvSpPr>
          <p:spPr>
            <a:xfrm>
              <a:off x="7638260" y="5244568"/>
              <a:ext cx="1922772" cy="148898"/>
            </a:xfrm>
            <a:prstGeom prst="rect">
              <a:avLst/>
            </a:prstGeom>
            <a:noFill/>
          </p:spPr>
          <p:txBody>
            <a:bodyPr wrap="square" lIns="0" tIns="0" rIns="0" bIns="0" rtlCol="0">
              <a:spAutoFit/>
            </a:bodyPr>
            <a:lstStyle/>
            <a:p>
              <a:pPr algn="ctr"/>
              <a:r>
                <a:rPr lang="en-US" altLang="ko-KR" sz="1200" dirty="0">
                  <a:latin typeface="Times New Roman" panose="02020603050405020304" pitchFamily="18" charset="0"/>
                  <a:cs typeface="Times New Roman" panose="02020603050405020304" pitchFamily="18" charset="0"/>
                </a:rPr>
                <a:t>Target Aggregated Cluster</a:t>
              </a:r>
              <a:endParaRPr lang="ko-KR" altLang="en-US" sz="1200" dirty="0">
                <a:latin typeface="Times New Roman" panose="02020603050405020304" pitchFamily="18" charset="0"/>
                <a:cs typeface="Times New Roman" panose="02020603050405020304" pitchFamily="18" charset="0"/>
              </a:endParaRPr>
            </a:p>
          </p:txBody>
        </p:sp>
        <p:sp>
          <p:nvSpPr>
            <p:cNvPr id="105" name="직사각형 104">
              <a:extLst>
                <a:ext uri="{FF2B5EF4-FFF2-40B4-BE49-F238E27FC236}">
                  <a16:creationId xmlns:a16="http://schemas.microsoft.com/office/drawing/2014/main" id="{D68927CA-6B59-4943-8B0F-E592D26AAAAC}"/>
                </a:ext>
              </a:extLst>
            </p:cNvPr>
            <p:cNvSpPr/>
            <p:nvPr/>
          </p:nvSpPr>
          <p:spPr>
            <a:xfrm>
              <a:off x="7676887" y="4670105"/>
              <a:ext cx="1884143" cy="780688"/>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E3399E7-F5DE-415C-89A0-D952839636CA}"/>
                    </a:ext>
                  </a:extLst>
                </p:cNvPr>
                <p:cNvSpPr txBox="1"/>
                <p:nvPr/>
              </p:nvSpPr>
              <p:spPr>
                <a:xfrm>
                  <a:off x="9783374" y="4260000"/>
                  <a:ext cx="1192319" cy="148898"/>
                </a:xfrm>
                <a:prstGeom prst="rect">
                  <a:avLst/>
                </a:prstGeom>
                <a:noFill/>
              </p:spPr>
              <p:txBody>
                <a:bodyPr wrap="square" lIns="0" tIns="0" rIns="0" bIns="0" rtlCol="0">
                  <a:spAutoFit/>
                </a:bodyPr>
                <a:lstStyle/>
                <a:p>
                  <a14:m>
                    <m:oMath xmlns:m="http://schemas.openxmlformats.org/officeDocument/2006/math">
                      <m:r>
                        <m:rPr>
                          <m:sty m:val="p"/>
                        </m:rPr>
                        <a:rPr lang="en-US" altLang="ko-KR" sz="1200" i="0" smtClean="0">
                          <a:latin typeface="Cambria Math" panose="02040503050406030204" pitchFamily="18" charset="0"/>
                          <a:ea typeface="Cambria Math" panose="02040503050406030204" pitchFamily="18" charset="0"/>
                        </a:rPr>
                        <m:t>P</m:t>
                      </m:r>
                      <m:r>
                        <a:rPr lang="en-US" altLang="ko-KR" sz="1200" i="0" smtClean="0">
                          <a:latin typeface="Cambria Math" panose="02040503050406030204" pitchFamily="18" charset="0"/>
                          <a:ea typeface="Cambria Math" panose="02040503050406030204" pitchFamily="18" charset="0"/>
                        </a:rPr>
                        <m:t>(</m:t>
                      </m:r>
                      <m:sSub>
                        <m:sSubPr>
                          <m:ctrlPr>
                            <a:rPr lang="en-US" altLang="ko-KR" sz="1200" b="0" i="1" smtClean="0">
                              <a:latin typeface="Cambria Math" panose="02040503050406030204" pitchFamily="18" charset="0"/>
                              <a:ea typeface="Cambria Math" panose="02040503050406030204" pitchFamily="18" charset="0"/>
                            </a:rPr>
                          </m:ctrlPr>
                        </m:sSubPr>
                        <m:e>
                          <m:acc>
                            <m:accPr>
                              <m:chr m:val="̂"/>
                              <m:ctrlPr>
                                <a:rPr lang="en-US" altLang="ko-KR" sz="1200" i="1">
                                  <a:latin typeface="Cambria Math" panose="02040503050406030204" pitchFamily="18" charset="0"/>
                                  <a:ea typeface="Cambria Math" panose="02040503050406030204" pitchFamily="18" charset="0"/>
                                </a:rPr>
                              </m:ctrlPr>
                            </m:accPr>
                            <m:e>
                              <m:r>
                                <m:rPr>
                                  <m:sty m:val="p"/>
                                </m:rPr>
                                <a:rPr lang="en-US" altLang="ko-KR" sz="1200" b="0" i="0" smtClean="0">
                                  <a:latin typeface="Cambria Math" panose="02040503050406030204" pitchFamily="18" charset="0"/>
                                  <a:ea typeface="Cambria Math" panose="02040503050406030204" pitchFamily="18" charset="0"/>
                                </a:rPr>
                                <m:t>y</m:t>
                              </m:r>
                            </m:e>
                          </m:acc>
                        </m:e>
                        <m:sub>
                          <m:r>
                            <a:rPr lang="en-US" altLang="ko-KR" sz="1200" b="0" i="0" smtClean="0">
                              <a:latin typeface="Cambria Math" panose="02040503050406030204" pitchFamily="18" charset="0"/>
                              <a:ea typeface="Cambria Math" panose="02040503050406030204" pitchFamily="18" charset="0"/>
                            </a:rPr>
                            <m:t>4</m:t>
                          </m:r>
                        </m:sub>
                      </m:sSub>
                      <m:r>
                        <a:rPr lang="en-US" altLang="ko-KR" sz="1200" b="0" i="0" smtClean="0">
                          <a:latin typeface="Cambria Math" panose="02040503050406030204" pitchFamily="18" charset="0"/>
                          <a:ea typeface="Cambria Math" panose="02040503050406030204" pitchFamily="18" charset="0"/>
                        </a:rPr>
                        <m:t>=    </m:t>
                      </m:r>
                      <m:r>
                        <a:rPr lang="en-US" altLang="ko-KR" sz="1200" i="0">
                          <a:latin typeface="Cambria Math" panose="02040503050406030204" pitchFamily="18" charset="0"/>
                          <a:ea typeface="Cambria Math" panose="02040503050406030204" pitchFamily="18" charset="0"/>
                        </a:rPr>
                        <m:t>|</m:t>
                      </m:r>
                      <m:sSub>
                        <m:sSubPr>
                          <m:ctrlPr>
                            <a:rPr lang="en-US" altLang="ko-KR" sz="1200" b="0" i="1" smtClean="0">
                              <a:latin typeface="Cambria Math" panose="02040503050406030204" pitchFamily="18" charset="0"/>
                              <a:ea typeface="Cambria Math" panose="02040503050406030204" pitchFamily="18" charset="0"/>
                            </a:rPr>
                          </m:ctrlPr>
                        </m:sSubPr>
                        <m:e>
                          <m:r>
                            <m:rPr>
                              <m:sty m:val="p"/>
                            </m:rPr>
                            <a:rPr lang="en-US" altLang="ko-KR" sz="1200" b="0" i="0" smtClean="0">
                              <a:latin typeface="Cambria Math" panose="02040503050406030204" pitchFamily="18" charset="0"/>
                              <a:ea typeface="Cambria Math" panose="02040503050406030204" pitchFamily="18" charset="0"/>
                            </a:rPr>
                            <m:t>x</m:t>
                          </m:r>
                        </m:e>
                        <m:sub>
                          <m:r>
                            <a:rPr lang="en-US" altLang="ko-KR" sz="1200" b="0" i="0" smtClean="0">
                              <a:latin typeface="Cambria Math" panose="02040503050406030204" pitchFamily="18" charset="0"/>
                              <a:ea typeface="Cambria Math" panose="02040503050406030204" pitchFamily="18" charset="0"/>
                            </a:rPr>
                            <m:t>4</m:t>
                          </m:r>
                        </m:sub>
                      </m:sSub>
                    </m:oMath>
                  </a14:m>
                  <a:r>
                    <a:rPr lang="en-US" altLang="ko-KR" sz="1200" dirty="0">
                      <a:latin typeface="Times New Roman" panose="02020603050405020304" pitchFamily="18" charset="0"/>
                      <a:cs typeface="Times New Roman" panose="02020603050405020304" pitchFamily="18" charset="0"/>
                    </a:rPr>
                    <a:t>)=0.4</a:t>
                  </a:r>
                  <a:endParaRPr lang="ko-KR" altLang="en-US" sz="1200" dirty="0">
                    <a:latin typeface="Times New Roman" panose="02020603050405020304" pitchFamily="18" charset="0"/>
                    <a:cs typeface="Times New Roman" panose="02020603050405020304" pitchFamily="18" charset="0"/>
                  </a:endParaRPr>
                </a:p>
              </p:txBody>
            </p:sp>
          </mc:Choice>
          <mc:Fallback xmlns="">
            <p:sp>
              <p:nvSpPr>
                <p:cNvPr id="106" name="TextBox 105">
                  <a:extLst>
                    <a:ext uri="{FF2B5EF4-FFF2-40B4-BE49-F238E27FC236}">
                      <a16:creationId xmlns:a16="http://schemas.microsoft.com/office/drawing/2014/main" id="{4E3399E7-F5DE-415C-89A0-D952839636CA}"/>
                    </a:ext>
                  </a:extLst>
                </p:cNvPr>
                <p:cNvSpPr txBox="1">
                  <a:spLocks noRot="1" noChangeAspect="1" noMove="1" noResize="1" noEditPoints="1" noAdjustHandles="1" noChangeArrowheads="1" noChangeShapeType="1" noTextEdit="1"/>
                </p:cNvSpPr>
                <p:nvPr/>
              </p:nvSpPr>
              <p:spPr>
                <a:xfrm>
                  <a:off x="9783374" y="4260000"/>
                  <a:ext cx="1192319" cy="148898"/>
                </a:xfrm>
                <a:prstGeom prst="rect">
                  <a:avLst/>
                </a:prstGeom>
                <a:blipFill>
                  <a:blip r:embed="rId19"/>
                  <a:stretch>
                    <a:fillRect l="-4018" t="-26667" b="-5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AE95181C-0AA3-4439-96BD-6AF5737ADC18}"/>
                    </a:ext>
                  </a:extLst>
                </p:cNvPr>
                <p:cNvSpPr txBox="1"/>
                <p:nvPr/>
              </p:nvSpPr>
              <p:spPr>
                <a:xfrm>
                  <a:off x="9783376" y="4434371"/>
                  <a:ext cx="1192319" cy="148898"/>
                </a:xfrm>
                <a:prstGeom prst="rect">
                  <a:avLst/>
                </a:prstGeom>
                <a:noFill/>
              </p:spPr>
              <p:txBody>
                <a:bodyPr wrap="square" lIns="0" tIns="0" rIns="0" bIns="0" rtlCol="0">
                  <a:spAutoFit/>
                </a:bodyPr>
                <a:lstStyle/>
                <a:p>
                  <a14:m>
                    <m:oMath xmlns:m="http://schemas.openxmlformats.org/officeDocument/2006/math">
                      <m:r>
                        <m:rPr>
                          <m:sty m:val="p"/>
                        </m:rPr>
                        <a:rPr lang="en-US" altLang="ko-KR" sz="1200" smtClean="0">
                          <a:latin typeface="Cambria Math" panose="02040503050406030204" pitchFamily="18" charset="0"/>
                          <a:ea typeface="Cambria Math" panose="02040503050406030204" pitchFamily="18" charset="0"/>
                        </a:rPr>
                        <m:t>P</m:t>
                      </m:r>
                      <m:r>
                        <a:rPr lang="en-US" altLang="ko-KR" sz="1200" smtClean="0">
                          <a:latin typeface="Cambria Math" panose="02040503050406030204" pitchFamily="18" charset="0"/>
                          <a:ea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acc>
                            <m:accPr>
                              <m:chr m:val="̂"/>
                              <m:ctrlPr>
                                <a:rPr lang="en-US" altLang="ko-KR" sz="1200" i="1">
                                  <a:latin typeface="Cambria Math" panose="02040503050406030204" pitchFamily="18" charset="0"/>
                                  <a:ea typeface="Cambria Math" panose="02040503050406030204" pitchFamily="18" charset="0"/>
                                </a:rPr>
                              </m:ctrlPr>
                            </m:accPr>
                            <m:e>
                              <m:r>
                                <m:rPr>
                                  <m:sty m:val="p"/>
                                </m:rPr>
                                <a:rPr lang="en-US" altLang="ko-KR" sz="1200">
                                  <a:latin typeface="Cambria Math" panose="02040503050406030204" pitchFamily="18" charset="0"/>
                                  <a:ea typeface="Cambria Math" panose="02040503050406030204" pitchFamily="18" charset="0"/>
                                </a:rPr>
                                <m:t>y</m:t>
                              </m:r>
                            </m:e>
                          </m:acc>
                        </m:e>
                        <m:sub>
                          <m:r>
                            <a:rPr lang="en-US" altLang="ko-KR" sz="1200">
                              <a:latin typeface="Cambria Math" panose="02040503050406030204" pitchFamily="18" charset="0"/>
                              <a:ea typeface="Cambria Math" panose="02040503050406030204" pitchFamily="18" charset="0"/>
                            </a:rPr>
                            <m:t>4</m:t>
                          </m:r>
                        </m:sub>
                      </m:sSub>
                      <m:r>
                        <a:rPr lang="en-US" altLang="ko-KR" sz="1200">
                          <a:latin typeface="Cambria Math" panose="02040503050406030204" pitchFamily="18" charset="0"/>
                          <a:ea typeface="Cambria Math" panose="02040503050406030204" pitchFamily="18" charset="0"/>
                        </a:rPr>
                        <m:t>=</m:t>
                      </m:r>
                      <m:r>
                        <a:rPr lang="en-US" altLang="ko-KR" sz="1200" b="0" i="0" smtClean="0">
                          <a:latin typeface="Cambria Math" panose="02040503050406030204" pitchFamily="18" charset="0"/>
                          <a:ea typeface="Cambria Math" panose="02040503050406030204" pitchFamily="18" charset="0"/>
                        </a:rPr>
                        <m:t>   </m:t>
                      </m:r>
                      <m:r>
                        <a:rPr lang="en-US" altLang="ko-KR" sz="1200">
                          <a:latin typeface="Cambria Math" panose="02040503050406030204" pitchFamily="18" charset="0"/>
                          <a:ea typeface="Cambria Math" panose="02040503050406030204" pitchFamily="18" charset="0"/>
                        </a:rPr>
                        <m:t> |</m:t>
                      </m:r>
                      <m:sSub>
                        <m:sSubPr>
                          <m:ctrlPr>
                            <a:rPr lang="en-US" altLang="ko-KR" sz="1200" i="1">
                              <a:latin typeface="Cambria Math" panose="02040503050406030204" pitchFamily="18" charset="0"/>
                              <a:ea typeface="Cambria Math" panose="02040503050406030204" pitchFamily="18" charset="0"/>
                            </a:rPr>
                          </m:ctrlPr>
                        </m:sSubPr>
                        <m:e>
                          <m:r>
                            <m:rPr>
                              <m:sty m:val="p"/>
                            </m:rPr>
                            <a:rPr lang="en-US" altLang="ko-KR" sz="1200">
                              <a:latin typeface="Cambria Math" panose="02040503050406030204" pitchFamily="18" charset="0"/>
                              <a:ea typeface="Cambria Math" panose="02040503050406030204" pitchFamily="18" charset="0"/>
                            </a:rPr>
                            <m:t>x</m:t>
                          </m:r>
                        </m:e>
                        <m:sub>
                          <m:r>
                            <a:rPr lang="en-US" altLang="ko-KR" sz="1200">
                              <a:latin typeface="Cambria Math" panose="02040503050406030204" pitchFamily="18" charset="0"/>
                              <a:ea typeface="Cambria Math" panose="02040503050406030204" pitchFamily="18" charset="0"/>
                            </a:rPr>
                            <m:t>4</m:t>
                          </m:r>
                        </m:sub>
                      </m:sSub>
                    </m:oMath>
                  </a14:m>
                  <a:r>
                    <a:rPr lang="en-US" altLang="ko-KR" sz="1200" dirty="0">
                      <a:latin typeface="Times New Roman" panose="02020603050405020304" pitchFamily="18" charset="0"/>
                      <a:cs typeface="Times New Roman" panose="02020603050405020304" pitchFamily="18" charset="0"/>
                    </a:rPr>
                    <a:t>)=0.6</a:t>
                  </a:r>
                  <a:endParaRPr lang="ko-KR" altLang="en-US" sz="1200" dirty="0">
                    <a:latin typeface="Times New Roman" panose="02020603050405020304" pitchFamily="18" charset="0"/>
                    <a:cs typeface="Times New Roman" panose="02020603050405020304" pitchFamily="18" charset="0"/>
                  </a:endParaRPr>
                </a:p>
              </p:txBody>
            </p:sp>
          </mc:Choice>
          <mc:Fallback xmlns="">
            <p:sp>
              <p:nvSpPr>
                <p:cNvPr id="107" name="TextBox 106">
                  <a:extLst>
                    <a:ext uri="{FF2B5EF4-FFF2-40B4-BE49-F238E27FC236}">
                      <a16:creationId xmlns:a16="http://schemas.microsoft.com/office/drawing/2014/main" id="{AE95181C-0AA3-4439-96BD-6AF5737ADC18}"/>
                    </a:ext>
                  </a:extLst>
                </p:cNvPr>
                <p:cNvSpPr txBox="1">
                  <a:spLocks noRot="1" noChangeAspect="1" noMove="1" noResize="1" noEditPoints="1" noAdjustHandles="1" noChangeArrowheads="1" noChangeShapeType="1" noTextEdit="1"/>
                </p:cNvSpPr>
                <p:nvPr/>
              </p:nvSpPr>
              <p:spPr>
                <a:xfrm>
                  <a:off x="9783376" y="4434371"/>
                  <a:ext cx="1192319" cy="148898"/>
                </a:xfrm>
                <a:prstGeom prst="rect">
                  <a:avLst/>
                </a:prstGeom>
                <a:blipFill>
                  <a:blip r:embed="rId20"/>
                  <a:stretch>
                    <a:fillRect l="-4018" t="-26667" b="-50000"/>
                  </a:stretch>
                </a:blipFill>
              </p:spPr>
              <p:txBody>
                <a:bodyPr/>
                <a:lstStyle/>
                <a:p>
                  <a:r>
                    <a:rPr lang="ko-KR" altLang="en-US">
                      <a:noFill/>
                    </a:rPr>
                    <a:t> </a:t>
                  </a:r>
                </a:p>
              </p:txBody>
            </p:sp>
          </mc:Fallback>
        </mc:AlternateContent>
        <p:sp>
          <p:nvSpPr>
            <p:cNvPr id="108" name="Google Shape;1315;p50">
              <a:extLst>
                <a:ext uri="{FF2B5EF4-FFF2-40B4-BE49-F238E27FC236}">
                  <a16:creationId xmlns:a16="http://schemas.microsoft.com/office/drawing/2014/main" id="{C2399115-30C1-4676-B4BF-C199CA3E1BAB}"/>
                </a:ext>
              </a:extLst>
            </p:cNvPr>
            <p:cNvSpPr/>
            <p:nvPr/>
          </p:nvSpPr>
          <p:spPr>
            <a:xfrm>
              <a:off x="10206300" y="4278263"/>
              <a:ext cx="107631" cy="117838"/>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a:latin typeface="Times New Roman" panose="02020603050405020304" pitchFamily="18" charset="0"/>
                <a:ea typeface="Proxima Nova"/>
                <a:cs typeface="Times New Roman" panose="02020603050405020304" pitchFamily="18" charset="0"/>
                <a:sym typeface="Proxima Nova"/>
              </a:endParaRPr>
            </a:p>
          </p:txBody>
        </p:sp>
        <p:sp>
          <p:nvSpPr>
            <p:cNvPr id="109" name="Google Shape;1317;p50">
              <a:extLst>
                <a:ext uri="{FF2B5EF4-FFF2-40B4-BE49-F238E27FC236}">
                  <a16:creationId xmlns:a16="http://schemas.microsoft.com/office/drawing/2014/main" id="{8BC50EEB-883D-4255-B69D-E617D8D87B48}"/>
                </a:ext>
              </a:extLst>
            </p:cNvPr>
            <p:cNvSpPr/>
            <p:nvPr/>
          </p:nvSpPr>
          <p:spPr>
            <a:xfrm>
              <a:off x="10189576" y="4471980"/>
              <a:ext cx="131968" cy="115350"/>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dirty="0">
                <a:latin typeface="Times New Roman" panose="02020603050405020304" pitchFamily="18" charset="0"/>
                <a:ea typeface="Proxima Nova"/>
                <a:cs typeface="Times New Roman" panose="02020603050405020304" pitchFamily="18" charset="0"/>
                <a:sym typeface="Proxima Nova"/>
              </a:endParaRPr>
            </a:p>
          </p:txBody>
        </p:sp>
        <p:sp>
          <p:nvSpPr>
            <p:cNvPr id="110" name="Google Shape;1315;p50">
              <a:extLst>
                <a:ext uri="{FF2B5EF4-FFF2-40B4-BE49-F238E27FC236}">
                  <a16:creationId xmlns:a16="http://schemas.microsoft.com/office/drawing/2014/main" id="{F62E6431-8E68-4929-9D00-608E970476FE}"/>
                </a:ext>
              </a:extLst>
            </p:cNvPr>
            <p:cNvSpPr/>
            <p:nvPr/>
          </p:nvSpPr>
          <p:spPr>
            <a:xfrm>
              <a:off x="9994961" y="5014909"/>
              <a:ext cx="81578" cy="89315"/>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a:latin typeface="Times New Roman" panose="02020603050405020304" pitchFamily="18" charset="0"/>
                <a:ea typeface="Proxima Nova"/>
                <a:cs typeface="Times New Roman" panose="02020603050405020304" pitchFamily="18" charset="0"/>
                <a:sym typeface="Proxima Nova"/>
              </a:endParaRPr>
            </a:p>
          </p:txBody>
        </p:sp>
        <p:sp>
          <p:nvSpPr>
            <p:cNvPr id="111" name="Google Shape;1317;p50">
              <a:extLst>
                <a:ext uri="{FF2B5EF4-FFF2-40B4-BE49-F238E27FC236}">
                  <a16:creationId xmlns:a16="http://schemas.microsoft.com/office/drawing/2014/main" id="{3D75B765-0303-4A22-8D88-D4B64CB57444}"/>
                </a:ext>
              </a:extLst>
            </p:cNvPr>
            <p:cNvSpPr/>
            <p:nvPr/>
          </p:nvSpPr>
          <p:spPr>
            <a:xfrm>
              <a:off x="10156044" y="5002327"/>
              <a:ext cx="96062" cy="83966"/>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dirty="0">
                <a:latin typeface="Times New Roman" panose="02020603050405020304" pitchFamily="18" charset="0"/>
                <a:ea typeface="Proxima Nova"/>
                <a:cs typeface="Times New Roman" panose="02020603050405020304" pitchFamily="18" charset="0"/>
                <a:sym typeface="Proxima Nova"/>
              </a:endParaRP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9CF2BA3E-35A6-47A3-9E8A-87B3155C9F60}"/>
                    </a:ext>
                  </a:extLst>
                </p:cNvPr>
                <p:cNvSpPr txBox="1"/>
                <p:nvPr/>
              </p:nvSpPr>
              <p:spPr>
                <a:xfrm>
                  <a:off x="8898137" y="2177478"/>
                  <a:ext cx="376033" cy="3335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400" b="0"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ko-KR" sz="2400" b="0" i="0" smtClean="0">
                                <a:solidFill>
                                  <a:schemeClr val="tx1"/>
                                </a:solidFill>
                                <a:latin typeface="Cambria Math" panose="02040503050406030204" pitchFamily="18" charset="0"/>
                                <a:cs typeface="Times New Roman" panose="02020603050405020304" pitchFamily="18" charset="0"/>
                              </a:rPr>
                              <m:t>c</m:t>
                            </m:r>
                          </m:e>
                          <m:sub>
                            <m:r>
                              <a:rPr lang="en-US" altLang="ko-KR" sz="2400" b="0" i="0" smtClean="0">
                                <a:solidFill>
                                  <a:schemeClr val="tx1"/>
                                </a:solidFill>
                                <a:latin typeface="Cambria Math" panose="02040503050406030204" pitchFamily="18" charset="0"/>
                                <a:cs typeface="Times New Roman" panose="02020603050405020304" pitchFamily="18" charset="0"/>
                              </a:rPr>
                              <m:t>1</m:t>
                            </m:r>
                          </m:sub>
                          <m:sup>
                            <m:r>
                              <m:rPr>
                                <m:sty m:val="p"/>
                              </m:rPr>
                              <a:rPr lang="en-US" altLang="ko-KR" sz="2400" b="0" i="0" smtClean="0">
                                <a:latin typeface="Cambria Math" panose="02040503050406030204" pitchFamily="18" charset="0"/>
                                <a:cs typeface="Times New Roman" panose="02020603050405020304" pitchFamily="18" charset="0"/>
                              </a:rPr>
                              <m:t>agg</m:t>
                            </m:r>
                          </m:sup>
                        </m:sSubSup>
                      </m:oMath>
                    </m:oMathPara>
                  </a14:m>
                  <a:endParaRPr lang="ko-KR" alt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2" name="TextBox 111">
                  <a:extLst>
                    <a:ext uri="{FF2B5EF4-FFF2-40B4-BE49-F238E27FC236}">
                      <a16:creationId xmlns:a16="http://schemas.microsoft.com/office/drawing/2014/main" id="{9CF2BA3E-35A6-47A3-9E8A-87B3155C9F60}"/>
                    </a:ext>
                  </a:extLst>
                </p:cNvPr>
                <p:cNvSpPr txBox="1">
                  <a:spLocks noRot="1" noChangeAspect="1" noMove="1" noResize="1" noEditPoints="1" noAdjustHandles="1" noChangeArrowheads="1" noChangeShapeType="1" noTextEdit="1"/>
                </p:cNvSpPr>
                <p:nvPr/>
              </p:nvSpPr>
              <p:spPr>
                <a:xfrm>
                  <a:off x="8898137" y="2177478"/>
                  <a:ext cx="376033" cy="333574"/>
                </a:xfrm>
                <a:prstGeom prst="rect">
                  <a:avLst/>
                </a:prstGeom>
                <a:blipFill>
                  <a:blip r:embed="rId21"/>
                  <a:stretch>
                    <a:fillRect r="-2112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7F5E257E-3F86-4FA1-B3BA-9037E2A6AFF6}"/>
                    </a:ext>
                  </a:extLst>
                </p:cNvPr>
                <p:cNvSpPr txBox="1"/>
                <p:nvPr/>
              </p:nvSpPr>
              <p:spPr>
                <a:xfrm>
                  <a:off x="8510279" y="4337464"/>
                  <a:ext cx="781002" cy="256902"/>
                </a:xfrm>
                <a:prstGeom prst="rect">
                  <a:avLst/>
                </a:prstGeom>
                <a:noFill/>
              </p:spPr>
              <p:txBody>
                <a:bodyPr wrap="square" lIns="0" tIns="0" rIns="0" bIns="0" rtlCol="0">
                  <a:spAutoFit/>
                </a:bodyPr>
                <a:lstStyle/>
                <a:p>
                  <a14:m>
                    <m:oMath xmlns:m="http://schemas.openxmlformats.org/officeDocument/2006/math">
                      <m:sSubSup>
                        <m:sSubSupPr>
                          <m:ctrlPr>
                            <a:rPr lang="en-US" altLang="ko-KR" sz="1800" b="0" i="1" smtClean="0">
                              <a:solidFill>
                                <a:schemeClr val="tx1"/>
                              </a:solidFill>
                              <a:latin typeface="Cambria Math" panose="02040503050406030204" pitchFamily="18" charset="0"/>
                            </a:rPr>
                          </m:ctrlPr>
                        </m:sSubSupPr>
                        <m:e>
                          <m:r>
                            <m:rPr>
                              <m:sty m:val="p"/>
                            </m:rPr>
                            <a:rPr lang="en-US" altLang="ko-KR" sz="1800" b="0" i="0" smtClean="0">
                              <a:solidFill>
                                <a:schemeClr val="tx1"/>
                              </a:solidFill>
                              <a:latin typeface="Cambria Math" panose="02040503050406030204" pitchFamily="18" charset="0"/>
                            </a:rPr>
                            <m:t>c</m:t>
                          </m:r>
                        </m:e>
                        <m:sub>
                          <m:r>
                            <m:rPr>
                              <m:sty m:val="p"/>
                            </m:rPr>
                            <a:rPr lang="en-US" altLang="ko-KR" sz="1800" b="0" i="0" smtClean="0">
                              <a:solidFill>
                                <a:schemeClr val="tx1"/>
                              </a:solidFill>
                              <a:latin typeface="Cambria Math" panose="02040503050406030204" pitchFamily="18" charset="0"/>
                            </a:rPr>
                            <m:t>dom</m:t>
                          </m:r>
                        </m:sub>
                        <m:sup>
                          <m:r>
                            <m:rPr>
                              <m:sty m:val="p"/>
                            </m:rPr>
                            <a:rPr lang="en-US" altLang="ko-KR" sz="1800" b="0" i="0" smtClean="0">
                              <a:solidFill>
                                <a:schemeClr val="tx1"/>
                              </a:solidFill>
                              <a:latin typeface="Cambria Math" panose="02040503050406030204" pitchFamily="18" charset="0"/>
                            </a:rPr>
                            <m:t>agg</m:t>
                          </m:r>
                        </m:sup>
                      </m:sSubSup>
                    </m:oMath>
                  </a14:m>
                  <a:r>
                    <a:rPr lang="en-US" altLang="ko-KR" sz="160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3" name="TextBox 112">
                  <a:extLst>
                    <a:ext uri="{FF2B5EF4-FFF2-40B4-BE49-F238E27FC236}">
                      <a16:creationId xmlns:a16="http://schemas.microsoft.com/office/drawing/2014/main" id="{7F5E257E-3F86-4FA1-B3BA-9037E2A6AFF6}"/>
                    </a:ext>
                  </a:extLst>
                </p:cNvPr>
                <p:cNvSpPr txBox="1">
                  <a:spLocks noRot="1" noChangeAspect="1" noMove="1" noResize="1" noEditPoints="1" noAdjustHandles="1" noChangeArrowheads="1" noChangeShapeType="1" noTextEdit="1"/>
                </p:cNvSpPr>
                <p:nvPr/>
              </p:nvSpPr>
              <p:spPr>
                <a:xfrm>
                  <a:off x="8510279" y="4337464"/>
                  <a:ext cx="781002" cy="256902"/>
                </a:xfrm>
                <a:prstGeom prst="rect">
                  <a:avLst/>
                </a:prstGeom>
                <a:blipFill>
                  <a:blip r:embed="rId22"/>
                  <a:stretch>
                    <a:fillRect l="-6849" t="-7692" b="-28846"/>
                  </a:stretch>
                </a:blipFill>
              </p:spPr>
              <p:txBody>
                <a:bodyPr/>
                <a:lstStyle/>
                <a:p>
                  <a:r>
                    <a:rPr lang="ko-KR" altLang="en-US">
                      <a:noFill/>
                    </a:rPr>
                    <a:t> </a:t>
                  </a:r>
                </a:p>
              </p:txBody>
            </p:sp>
          </mc:Fallback>
        </mc:AlternateContent>
        <p:sp>
          <p:nvSpPr>
            <p:cNvPr id="114" name="Google Shape;1317;p50">
              <a:extLst>
                <a:ext uri="{FF2B5EF4-FFF2-40B4-BE49-F238E27FC236}">
                  <a16:creationId xmlns:a16="http://schemas.microsoft.com/office/drawing/2014/main" id="{7B6AFD25-398B-4A38-B091-CB0CB4D74526}"/>
                </a:ext>
              </a:extLst>
            </p:cNvPr>
            <p:cNvSpPr/>
            <p:nvPr/>
          </p:nvSpPr>
          <p:spPr>
            <a:xfrm>
              <a:off x="8979066" y="4414602"/>
              <a:ext cx="148985" cy="130226"/>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600" dirty="0">
                <a:latin typeface="Times New Roman" panose="02020603050405020304" pitchFamily="18" charset="0"/>
                <a:ea typeface="Proxima Nova"/>
                <a:cs typeface="Times New Roman" panose="02020603050405020304" pitchFamily="18" charset="0"/>
                <a:sym typeface="Proxima Nova"/>
              </a:endParaRPr>
            </a:p>
          </p:txBody>
        </p:sp>
        <p:cxnSp>
          <p:nvCxnSpPr>
            <p:cNvPr id="115" name="직선 화살표 연결선 114">
              <a:extLst>
                <a:ext uri="{FF2B5EF4-FFF2-40B4-BE49-F238E27FC236}">
                  <a16:creationId xmlns:a16="http://schemas.microsoft.com/office/drawing/2014/main" id="{6E8F4298-F435-4C23-BCD6-FF7841FCF1D5}"/>
                </a:ext>
              </a:extLst>
            </p:cNvPr>
            <p:cNvCxnSpPr>
              <a:cxnSpLocks/>
            </p:cNvCxnSpPr>
            <p:nvPr/>
          </p:nvCxnSpPr>
          <p:spPr>
            <a:xfrm>
              <a:off x="8382295" y="4374435"/>
              <a:ext cx="0" cy="451138"/>
            </a:xfrm>
            <a:prstGeom prst="straightConnector1">
              <a:avLst/>
            </a:prstGeom>
            <a:ln w="28575">
              <a:solidFill>
                <a:srgbClr val="FF868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E2984F7B-3000-4DA4-9091-A2A1C5BD5BD7}"/>
                </a:ext>
              </a:extLst>
            </p:cNvPr>
            <p:cNvCxnSpPr>
              <a:cxnSpLocks/>
            </p:cNvCxnSpPr>
            <p:nvPr/>
          </p:nvCxnSpPr>
          <p:spPr>
            <a:xfrm>
              <a:off x="9223331" y="4391188"/>
              <a:ext cx="0" cy="451138"/>
            </a:xfrm>
            <a:prstGeom prst="straightConnector1">
              <a:avLst/>
            </a:prstGeom>
            <a:ln w="28575">
              <a:solidFill>
                <a:srgbClr val="FF8686"/>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39" name="Picture 5" descr="A purple and orange text&#10;&#10;AI-generated content may be incorrect.">
            <a:extLst>
              <a:ext uri="{FF2B5EF4-FFF2-40B4-BE49-F238E27FC236}">
                <a16:creationId xmlns:a16="http://schemas.microsoft.com/office/drawing/2014/main" id="{D8D49673-BA3D-4B91-9282-5638C2FEA8E6}"/>
              </a:ext>
            </a:extLst>
          </p:cNvPr>
          <p:cNvPicPr>
            <a:picLocks noChangeAspect="1"/>
          </p:cNvPicPr>
          <p:nvPr/>
        </p:nvPicPr>
        <p:blipFill>
          <a:blip r:embed="rId23"/>
          <a:stretch>
            <a:fillRect/>
          </a:stretch>
        </p:blipFill>
        <p:spPr>
          <a:xfrm>
            <a:off x="101601" y="6425074"/>
            <a:ext cx="1106310" cy="318154"/>
          </a:xfrm>
          <a:prstGeom prst="rect">
            <a:avLst/>
          </a:prstGeom>
        </p:spPr>
      </p:pic>
      <p:sp>
        <p:nvSpPr>
          <p:cNvPr id="201" name="직사각형 200">
            <a:extLst>
              <a:ext uri="{FF2B5EF4-FFF2-40B4-BE49-F238E27FC236}">
                <a16:creationId xmlns:a16="http://schemas.microsoft.com/office/drawing/2014/main" id="{3A54A8FA-75A5-4542-833D-E82483DA9194}"/>
              </a:ext>
            </a:extLst>
          </p:cNvPr>
          <p:cNvSpPr/>
          <p:nvPr/>
        </p:nvSpPr>
        <p:spPr>
          <a:xfrm>
            <a:off x="1243894" y="6466637"/>
            <a:ext cx="713657" cy="276999"/>
          </a:xfrm>
          <a:prstGeom prst="rect">
            <a:avLst/>
          </a:prstGeom>
        </p:spPr>
        <p:txBody>
          <a:bodyPr wrap="none">
            <a:spAutoFit/>
          </a:bodyPr>
          <a:lstStyle/>
          <a:p>
            <a:pPr lvl="0"/>
            <a:r>
              <a:rPr lang="en-US" altLang="ko-KR" sz="1200" b="1" dirty="0">
                <a:solidFill>
                  <a:srgbClr val="4B2E5E"/>
                </a:solidFill>
                <a:latin typeface="Roboto"/>
                <a:ea typeface="Roboto"/>
                <a:cs typeface="Roboto"/>
              </a:rPr>
              <a:t>Method</a:t>
            </a:r>
          </a:p>
        </p:txBody>
      </p:sp>
    </p:spTree>
    <p:extLst>
      <p:ext uri="{BB962C8B-B14F-4D97-AF65-F5344CB8AC3E}">
        <p14:creationId xmlns:p14="http://schemas.microsoft.com/office/powerpoint/2010/main" val="358157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Experimental Setup: Datasets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1212716" cy="3785611"/>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b="1" dirty="0">
                <a:solidFill>
                  <a:srgbClr val="5B5B5B"/>
                </a:solidFill>
                <a:latin typeface="Roboto"/>
                <a:ea typeface="Roboto"/>
                <a:cs typeface="Roboto"/>
              </a:rPr>
              <a:t>Natural Label Shifts</a:t>
            </a:r>
            <a:r>
              <a:rPr lang="en-US" altLang="ko-KR" sz="2000" dirty="0">
                <a:solidFill>
                  <a:srgbClr val="5B5B5B"/>
                </a:solidFill>
                <a:latin typeface="Roboto"/>
                <a:ea typeface="Roboto"/>
                <a:cs typeface="Roboto"/>
              </a:rPr>
              <a:t>: To examine the impact of natural label shifts, we select ten source-target pairs exhibiting the highest JS divergence among the pairs within each of the four datasets.</a:t>
            </a:r>
            <a:br>
              <a:rPr lang="en-US" altLang="ko-KR" sz="2000" dirty="0">
                <a:solidFill>
                  <a:srgbClr val="5B5B5B"/>
                </a:solidFill>
                <a:latin typeface="Roboto"/>
                <a:ea typeface="Roboto"/>
                <a:cs typeface="Roboto"/>
              </a:rPr>
            </a:br>
            <a:endParaRPr lang="en-US" altLang="ko-KR" sz="2000" dirty="0">
              <a:solidFill>
                <a:srgbClr val="5B5B5B"/>
              </a:solidFill>
              <a:latin typeface="Roboto"/>
              <a:ea typeface="Roboto"/>
              <a:cs typeface="Roboto"/>
            </a:endParaRPr>
          </a:p>
          <a:p>
            <a:pPr marL="285750" lvl="0" indent="-285750">
              <a:lnSpc>
                <a:spcPct val="150000"/>
              </a:lnSpc>
              <a:buFont typeface="Arial" panose="020B0604020202020204" pitchFamily="34" charset="0"/>
              <a:buChar char="•"/>
            </a:pPr>
            <a:r>
              <a:rPr lang="en-US" altLang="ko-KR" sz="2000" b="1" dirty="0">
                <a:solidFill>
                  <a:srgbClr val="5B5B5B"/>
                </a:solidFill>
                <a:latin typeface="Roboto"/>
                <a:ea typeface="Roboto"/>
                <a:cs typeface="Roboto"/>
              </a:rPr>
              <a:t>Simulated Label Shifts</a:t>
            </a:r>
            <a:r>
              <a:rPr lang="en-US" altLang="ko-KR" sz="2000" dirty="0">
                <a:solidFill>
                  <a:srgbClr val="5B5B5B"/>
                </a:solidFill>
                <a:latin typeface="Roboto"/>
                <a:ea typeface="Roboto"/>
                <a:cs typeface="Roboto"/>
              </a:rPr>
              <a:t>: To assess TS-UDA performance under severe label shift conditions, we simulate varying levels of label shifts between source and target pairs. Specifically, we randomly select five source and target pairs from each dataset by varying the hyper-parameter </a:t>
            </a:r>
            <a:r>
              <a:rPr lang="ko-KR" altLang="en-US" sz="2000" dirty="0">
                <a:solidFill>
                  <a:srgbClr val="5B5B5B"/>
                </a:solidFill>
                <a:latin typeface="Roboto"/>
                <a:ea typeface="Roboto"/>
                <a:cs typeface="Roboto"/>
              </a:rPr>
              <a:t>𝛼 </a:t>
            </a:r>
            <a:r>
              <a:rPr lang="en-US" altLang="ko-KR" sz="2000" dirty="0">
                <a:solidFill>
                  <a:srgbClr val="5B5B5B"/>
                </a:solidFill>
                <a:latin typeface="Roboto"/>
                <a:ea typeface="Roboto"/>
                <a:cs typeface="Roboto"/>
              </a:rPr>
              <a:t>of the Dirichlet distribution. We produce datasets with JS divergence ranging from 0.1 to 0.2 by adjusting </a:t>
            </a:r>
            <a:r>
              <a:rPr lang="ko-KR" altLang="en-US" sz="2000" dirty="0">
                <a:solidFill>
                  <a:srgbClr val="5B5B5B"/>
                </a:solidFill>
                <a:latin typeface="Roboto"/>
                <a:ea typeface="Roboto"/>
                <a:cs typeface="Roboto"/>
              </a:rPr>
              <a:t>𝛼 </a:t>
            </a:r>
            <a:r>
              <a:rPr lang="en-US" altLang="ko-KR" sz="2000" dirty="0">
                <a:solidFill>
                  <a:srgbClr val="5B5B5B"/>
                </a:solidFill>
                <a:latin typeface="Roboto"/>
                <a:ea typeface="Roboto"/>
                <a:cs typeface="Roboto"/>
              </a:rPr>
              <a:t>and introduce shifts in label distribution at 0.01 intervals.</a:t>
            </a:r>
            <a:endParaRPr lang="en-US" altLang="ko-KR" sz="2400" dirty="0">
              <a:latin typeface="Roboto"/>
              <a:ea typeface="Roboto"/>
              <a:cs typeface="Roboto"/>
            </a:endParaRPr>
          </a:p>
        </p:txBody>
      </p:sp>
      <p:sp>
        <p:nvSpPr>
          <p:cNvPr id="5" name="직사각형 4">
            <a:extLst>
              <a:ext uri="{FF2B5EF4-FFF2-40B4-BE49-F238E27FC236}">
                <a16:creationId xmlns:a16="http://schemas.microsoft.com/office/drawing/2014/main" id="{C610259E-8807-4FA0-82D2-1651042FACB9}"/>
              </a:ext>
            </a:extLst>
          </p:cNvPr>
          <p:cNvSpPr/>
          <p:nvPr/>
        </p:nvSpPr>
        <p:spPr>
          <a:xfrm>
            <a:off x="1243894" y="6466637"/>
            <a:ext cx="1048685" cy="276999"/>
          </a:xfrm>
          <a:prstGeom prst="rect">
            <a:avLst/>
          </a:prstGeom>
        </p:spPr>
        <p:txBody>
          <a:bodyPr wrap="none">
            <a:spAutoFit/>
          </a:bodyPr>
          <a:lstStyle/>
          <a:p>
            <a:pPr lvl="0"/>
            <a:r>
              <a:rPr lang="en-US" altLang="ko-KR" sz="1200" b="1" dirty="0">
                <a:solidFill>
                  <a:srgbClr val="4B2E5E"/>
                </a:solidFill>
                <a:latin typeface="Roboto"/>
                <a:ea typeface="Roboto"/>
                <a:cs typeface="Roboto"/>
              </a:rPr>
              <a:t>Experiments</a:t>
            </a:r>
          </a:p>
        </p:txBody>
      </p:sp>
    </p:spTree>
    <p:extLst>
      <p:ext uri="{BB962C8B-B14F-4D97-AF65-F5344CB8AC3E}">
        <p14:creationId xmlns:p14="http://schemas.microsoft.com/office/powerpoint/2010/main" val="3798415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Experimental Setup: Baselines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3" y="1487456"/>
            <a:ext cx="11417541" cy="3323946"/>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To alleviate performance degradation under severe label shifts, we evaluate both the original UDA algorithm and six label shift handling modules that can be integrated into existing UDA frameworks: </a:t>
            </a:r>
            <a:r>
              <a:rPr lang="en-US" altLang="ko-KR" sz="2000" b="1" dirty="0">
                <a:solidFill>
                  <a:srgbClr val="5B5B5B"/>
                </a:solidFill>
                <a:latin typeface="Roboto"/>
                <a:ea typeface="Roboto"/>
                <a:cs typeface="Roboto"/>
              </a:rPr>
              <a:t>BBSE</a:t>
            </a:r>
            <a:r>
              <a:rPr lang="en-US" altLang="ko-KR" sz="2000" dirty="0">
                <a:solidFill>
                  <a:srgbClr val="5B5B5B"/>
                </a:solidFill>
                <a:latin typeface="Roboto"/>
                <a:ea typeface="Roboto"/>
                <a:cs typeface="Roboto"/>
              </a:rPr>
              <a:t>, </a:t>
            </a:r>
            <a:r>
              <a:rPr lang="en-US" altLang="ko-KR" sz="2000" b="1" dirty="0" err="1">
                <a:solidFill>
                  <a:srgbClr val="5B5B5B"/>
                </a:solidFill>
                <a:latin typeface="Roboto"/>
                <a:ea typeface="Roboto"/>
                <a:cs typeface="Roboto"/>
              </a:rPr>
              <a:t>PseudoBalance</a:t>
            </a:r>
            <a:r>
              <a:rPr lang="en-US" altLang="ko-KR" sz="2000" dirty="0">
                <a:solidFill>
                  <a:srgbClr val="5B5B5B"/>
                </a:solidFill>
                <a:latin typeface="Roboto"/>
                <a:ea typeface="Roboto"/>
                <a:cs typeface="Roboto"/>
              </a:rPr>
              <a:t>, </a:t>
            </a:r>
            <a:r>
              <a:rPr lang="en-US" altLang="ko-KR" sz="2000" b="1" dirty="0" err="1">
                <a:solidFill>
                  <a:srgbClr val="5B5B5B"/>
                </a:solidFill>
                <a:latin typeface="Roboto"/>
                <a:ea typeface="Roboto"/>
                <a:cs typeface="Roboto"/>
              </a:rPr>
              <a:t>RLSbench</a:t>
            </a:r>
            <a:r>
              <a:rPr lang="en-US" altLang="ko-KR" sz="2000" dirty="0">
                <a:solidFill>
                  <a:srgbClr val="5B5B5B"/>
                </a:solidFill>
                <a:latin typeface="Roboto"/>
                <a:ea typeface="Roboto"/>
                <a:cs typeface="Roboto"/>
              </a:rPr>
              <a:t>, </a:t>
            </a:r>
            <a:r>
              <a:rPr lang="en-US" altLang="ko-KR" sz="2000" b="1" dirty="0" err="1">
                <a:solidFill>
                  <a:srgbClr val="5B5B5B"/>
                </a:solidFill>
                <a:latin typeface="Roboto"/>
                <a:ea typeface="Roboto"/>
                <a:cs typeface="Roboto"/>
              </a:rPr>
              <a:t>PseudoCal</a:t>
            </a:r>
            <a:r>
              <a:rPr lang="en-US" altLang="ko-KR" sz="2000" dirty="0">
                <a:solidFill>
                  <a:srgbClr val="5B5B5B"/>
                </a:solidFill>
                <a:latin typeface="Roboto"/>
                <a:ea typeface="Roboto"/>
                <a:cs typeface="Roboto"/>
              </a:rPr>
              <a:t>, </a:t>
            </a:r>
            <a:r>
              <a:rPr lang="en-US" altLang="ko-KR" sz="2000" b="1" dirty="0" err="1">
                <a:solidFill>
                  <a:srgbClr val="5B5B5B"/>
                </a:solidFill>
                <a:latin typeface="Roboto"/>
                <a:ea typeface="Roboto"/>
                <a:cs typeface="Roboto"/>
              </a:rPr>
              <a:t>TeacherModel</a:t>
            </a:r>
            <a:r>
              <a:rPr lang="en-US" altLang="ko-KR" sz="2000" dirty="0">
                <a:solidFill>
                  <a:srgbClr val="5B5B5B"/>
                </a:solidFill>
                <a:latin typeface="Roboto"/>
                <a:ea typeface="Roboto"/>
                <a:cs typeface="Roboto"/>
              </a:rPr>
              <a:t>, and </a:t>
            </a:r>
            <a:r>
              <a:rPr lang="en-US" altLang="ko-KR" sz="2000" b="1" dirty="0">
                <a:solidFill>
                  <a:srgbClr val="5B5B5B"/>
                </a:solidFill>
                <a:latin typeface="Roboto"/>
                <a:ea typeface="Roboto"/>
                <a:cs typeface="Roboto"/>
              </a:rPr>
              <a:t>Correction</a:t>
            </a:r>
            <a:r>
              <a:rPr lang="en-US" altLang="ko-KR" sz="2000" dirty="0">
                <a:solidFill>
                  <a:srgbClr val="5B5B5B"/>
                </a:solidFill>
                <a:latin typeface="Roboto"/>
                <a:ea typeface="Roboto"/>
                <a:cs typeface="Roboto"/>
              </a:rPr>
              <a:t>.</a:t>
            </a:r>
            <a:br>
              <a:rPr lang="en-US" altLang="ko-KR" sz="2000" dirty="0">
                <a:solidFill>
                  <a:srgbClr val="5B5B5B"/>
                </a:solidFill>
                <a:latin typeface="Roboto"/>
                <a:ea typeface="Roboto"/>
                <a:cs typeface="Roboto"/>
              </a:rPr>
            </a:br>
            <a:endParaRPr lang="en-US" altLang="ko-KR" sz="2000" dirty="0">
              <a:solidFill>
                <a:srgbClr val="5B5B5B"/>
              </a:solidFill>
              <a:latin typeface="Roboto"/>
              <a:ea typeface="Roboto"/>
              <a:cs typeface="Roboto"/>
            </a:endParaRPr>
          </a:p>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We adopt their respective modules to address label shifts. Therefore, we refer to the module of SENTRY as </a:t>
            </a:r>
            <a:r>
              <a:rPr lang="en-US" altLang="ko-KR" sz="2000" b="1" dirty="0" err="1">
                <a:solidFill>
                  <a:srgbClr val="5B5B5B"/>
                </a:solidFill>
                <a:latin typeface="Roboto"/>
                <a:ea typeface="Roboto"/>
                <a:cs typeface="Roboto"/>
              </a:rPr>
              <a:t>PseudoBalance</a:t>
            </a:r>
            <a:r>
              <a:rPr lang="en-US" altLang="ko-KR" sz="2000" dirty="0">
                <a:solidFill>
                  <a:srgbClr val="5B5B5B"/>
                </a:solidFill>
                <a:latin typeface="Roboto"/>
                <a:ea typeface="Roboto"/>
                <a:cs typeface="Roboto"/>
              </a:rPr>
              <a:t>, the module of SLARDA as </a:t>
            </a:r>
            <a:r>
              <a:rPr lang="en-US" altLang="ko-KR" sz="2000" b="1" dirty="0" err="1">
                <a:solidFill>
                  <a:srgbClr val="5B5B5B"/>
                </a:solidFill>
                <a:latin typeface="Roboto"/>
                <a:ea typeface="Roboto"/>
                <a:cs typeface="Roboto"/>
              </a:rPr>
              <a:t>TeacherModel</a:t>
            </a:r>
            <a:r>
              <a:rPr lang="en-US" altLang="ko-KR" sz="2000" dirty="0">
                <a:solidFill>
                  <a:srgbClr val="5B5B5B"/>
                </a:solidFill>
                <a:latin typeface="Roboto"/>
                <a:ea typeface="Roboto"/>
                <a:cs typeface="Roboto"/>
              </a:rPr>
              <a:t>, and the module of RAINCOAT as </a:t>
            </a:r>
            <a:r>
              <a:rPr lang="en-US" altLang="ko-KR" sz="2000" b="1" dirty="0">
                <a:solidFill>
                  <a:srgbClr val="5B5B5B"/>
                </a:solidFill>
                <a:latin typeface="Roboto"/>
                <a:ea typeface="Roboto"/>
                <a:cs typeface="Roboto"/>
              </a:rPr>
              <a:t>Correction</a:t>
            </a:r>
            <a:r>
              <a:rPr lang="en-US" altLang="ko-KR" sz="2000" dirty="0">
                <a:solidFill>
                  <a:srgbClr val="5B5B5B"/>
                </a:solidFill>
                <a:latin typeface="Roboto"/>
                <a:ea typeface="Roboto"/>
                <a:cs typeface="Roboto"/>
              </a:rPr>
              <a:t> to implement baselines.</a:t>
            </a:r>
            <a:endParaRPr lang="en-US" altLang="ko-KR" sz="2400" dirty="0">
              <a:latin typeface="Roboto"/>
              <a:ea typeface="Roboto"/>
              <a:cs typeface="Roboto"/>
            </a:endParaRPr>
          </a:p>
        </p:txBody>
      </p:sp>
      <p:sp>
        <p:nvSpPr>
          <p:cNvPr id="5" name="직사각형 4">
            <a:extLst>
              <a:ext uri="{FF2B5EF4-FFF2-40B4-BE49-F238E27FC236}">
                <a16:creationId xmlns:a16="http://schemas.microsoft.com/office/drawing/2014/main" id="{65682110-5643-498B-9511-8A812712E8D8}"/>
              </a:ext>
            </a:extLst>
          </p:cNvPr>
          <p:cNvSpPr/>
          <p:nvPr/>
        </p:nvSpPr>
        <p:spPr>
          <a:xfrm>
            <a:off x="1243894" y="6466637"/>
            <a:ext cx="1048685" cy="276999"/>
          </a:xfrm>
          <a:prstGeom prst="rect">
            <a:avLst/>
          </a:prstGeom>
        </p:spPr>
        <p:txBody>
          <a:bodyPr wrap="none">
            <a:spAutoFit/>
          </a:bodyPr>
          <a:lstStyle/>
          <a:p>
            <a:pPr lvl="0"/>
            <a:r>
              <a:rPr lang="en-US" altLang="ko-KR" sz="1200" b="1" dirty="0">
                <a:solidFill>
                  <a:srgbClr val="4B2E5E"/>
                </a:solidFill>
                <a:latin typeface="Roboto"/>
                <a:ea typeface="Roboto"/>
                <a:cs typeface="Roboto"/>
              </a:rPr>
              <a:t>Experiments</a:t>
            </a:r>
          </a:p>
        </p:txBody>
      </p:sp>
    </p:spTree>
    <p:extLst>
      <p:ext uri="{BB962C8B-B14F-4D97-AF65-F5344CB8AC3E}">
        <p14:creationId xmlns:p14="http://schemas.microsoft.com/office/powerpoint/2010/main" val="356388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1086376" cy="923289"/>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We select ten source-target pairs with the highest JS divergence. TA4LS achieves the highest average F1 score across all datasets. But, in WISDM and EEG rank second-best or third-best in accuracy.</a:t>
            </a:r>
            <a:endParaRPr lang="en-US" altLang="ko-KR" sz="2000" dirty="0">
              <a:latin typeface="Roboto"/>
              <a:ea typeface="Roboto"/>
              <a:cs typeface="Roboto"/>
            </a:endParaRPr>
          </a:p>
        </p:txBody>
      </p:sp>
      <p:graphicFrame>
        <p:nvGraphicFramePr>
          <p:cNvPr id="5" name="표 4">
            <a:extLst>
              <a:ext uri="{FF2B5EF4-FFF2-40B4-BE49-F238E27FC236}">
                <a16:creationId xmlns:a16="http://schemas.microsoft.com/office/drawing/2014/main" id="{3DFECE09-8D17-4F35-982F-445689CE7BA9}"/>
              </a:ext>
            </a:extLst>
          </p:cNvPr>
          <p:cNvGraphicFramePr>
            <a:graphicFrameLocks noGrp="1"/>
          </p:cNvGraphicFramePr>
          <p:nvPr>
            <p:extLst>
              <p:ext uri="{D42A27DB-BD31-4B8C-83A1-F6EECF244321}">
                <p14:modId xmlns:p14="http://schemas.microsoft.com/office/powerpoint/2010/main" val="1648386541"/>
              </p:ext>
            </p:extLst>
          </p:nvPr>
        </p:nvGraphicFramePr>
        <p:xfrm>
          <a:off x="519403" y="3043168"/>
          <a:ext cx="11324255" cy="2438400"/>
        </p:xfrm>
        <a:graphic>
          <a:graphicData uri="http://schemas.openxmlformats.org/drawingml/2006/table">
            <a:tbl>
              <a:tblPr/>
              <a:tblGrid>
                <a:gridCol w="1292880">
                  <a:extLst>
                    <a:ext uri="{9D8B030D-6E8A-4147-A177-3AD203B41FA5}">
                      <a16:colId xmlns:a16="http://schemas.microsoft.com/office/drawing/2014/main" val="3803280050"/>
                    </a:ext>
                  </a:extLst>
                </a:gridCol>
                <a:gridCol w="590518">
                  <a:extLst>
                    <a:ext uri="{9D8B030D-6E8A-4147-A177-3AD203B41FA5}">
                      <a16:colId xmlns:a16="http://schemas.microsoft.com/office/drawing/2014/main" val="3760998178"/>
                    </a:ext>
                  </a:extLst>
                </a:gridCol>
                <a:gridCol w="677582">
                  <a:extLst>
                    <a:ext uri="{9D8B030D-6E8A-4147-A177-3AD203B41FA5}">
                      <a16:colId xmlns:a16="http://schemas.microsoft.com/office/drawing/2014/main" val="27739100"/>
                    </a:ext>
                  </a:extLst>
                </a:gridCol>
                <a:gridCol w="590518">
                  <a:extLst>
                    <a:ext uri="{9D8B030D-6E8A-4147-A177-3AD203B41FA5}">
                      <a16:colId xmlns:a16="http://schemas.microsoft.com/office/drawing/2014/main" val="1184404791"/>
                    </a:ext>
                  </a:extLst>
                </a:gridCol>
                <a:gridCol w="590518">
                  <a:extLst>
                    <a:ext uri="{9D8B030D-6E8A-4147-A177-3AD203B41FA5}">
                      <a16:colId xmlns:a16="http://schemas.microsoft.com/office/drawing/2014/main" val="1359921859"/>
                    </a:ext>
                  </a:extLst>
                </a:gridCol>
                <a:gridCol w="590518">
                  <a:extLst>
                    <a:ext uri="{9D8B030D-6E8A-4147-A177-3AD203B41FA5}">
                      <a16:colId xmlns:a16="http://schemas.microsoft.com/office/drawing/2014/main" val="1438531372"/>
                    </a:ext>
                  </a:extLst>
                </a:gridCol>
                <a:gridCol w="812047">
                  <a:extLst>
                    <a:ext uri="{9D8B030D-6E8A-4147-A177-3AD203B41FA5}">
                      <a16:colId xmlns:a16="http://schemas.microsoft.com/office/drawing/2014/main" val="2989297548"/>
                    </a:ext>
                  </a:extLst>
                </a:gridCol>
                <a:gridCol w="590518">
                  <a:extLst>
                    <a:ext uri="{9D8B030D-6E8A-4147-A177-3AD203B41FA5}">
                      <a16:colId xmlns:a16="http://schemas.microsoft.com/office/drawing/2014/main" val="1635068639"/>
                    </a:ext>
                  </a:extLst>
                </a:gridCol>
                <a:gridCol w="590518">
                  <a:extLst>
                    <a:ext uri="{9D8B030D-6E8A-4147-A177-3AD203B41FA5}">
                      <a16:colId xmlns:a16="http://schemas.microsoft.com/office/drawing/2014/main" val="1169484962"/>
                    </a:ext>
                  </a:extLst>
                </a:gridCol>
                <a:gridCol w="590518">
                  <a:extLst>
                    <a:ext uri="{9D8B030D-6E8A-4147-A177-3AD203B41FA5}">
                      <a16:colId xmlns:a16="http://schemas.microsoft.com/office/drawing/2014/main" val="3802331531"/>
                    </a:ext>
                  </a:extLst>
                </a:gridCol>
                <a:gridCol w="590518">
                  <a:extLst>
                    <a:ext uri="{9D8B030D-6E8A-4147-A177-3AD203B41FA5}">
                      <a16:colId xmlns:a16="http://schemas.microsoft.com/office/drawing/2014/main" val="1489967725"/>
                    </a:ext>
                  </a:extLst>
                </a:gridCol>
                <a:gridCol w="590518">
                  <a:extLst>
                    <a:ext uri="{9D8B030D-6E8A-4147-A177-3AD203B41FA5}">
                      <a16:colId xmlns:a16="http://schemas.microsoft.com/office/drawing/2014/main" val="431074337"/>
                    </a:ext>
                  </a:extLst>
                </a:gridCol>
                <a:gridCol w="752123">
                  <a:extLst>
                    <a:ext uri="{9D8B030D-6E8A-4147-A177-3AD203B41FA5}">
                      <a16:colId xmlns:a16="http://schemas.microsoft.com/office/drawing/2014/main" val="3870634523"/>
                    </a:ext>
                  </a:extLst>
                </a:gridCol>
                <a:gridCol w="590518">
                  <a:extLst>
                    <a:ext uri="{9D8B030D-6E8A-4147-A177-3AD203B41FA5}">
                      <a16:colId xmlns:a16="http://schemas.microsoft.com/office/drawing/2014/main" val="1233394593"/>
                    </a:ext>
                  </a:extLst>
                </a:gridCol>
                <a:gridCol w="590518">
                  <a:extLst>
                    <a:ext uri="{9D8B030D-6E8A-4147-A177-3AD203B41FA5}">
                      <a16:colId xmlns:a16="http://schemas.microsoft.com/office/drawing/2014/main" val="3246875406"/>
                    </a:ext>
                  </a:extLst>
                </a:gridCol>
                <a:gridCol w="599362">
                  <a:extLst>
                    <a:ext uri="{9D8B030D-6E8A-4147-A177-3AD203B41FA5}">
                      <a16:colId xmlns:a16="http://schemas.microsoft.com/office/drawing/2014/main" val="1438212010"/>
                    </a:ext>
                  </a:extLst>
                </a:gridCol>
                <a:gridCol w="694563">
                  <a:extLst>
                    <a:ext uri="{9D8B030D-6E8A-4147-A177-3AD203B41FA5}">
                      <a16:colId xmlns:a16="http://schemas.microsoft.com/office/drawing/2014/main" val="488661924"/>
                    </a:ext>
                  </a:extLst>
                </a:gridCol>
              </a:tblGrid>
              <a:tr h="187483">
                <a:tc rowSpan="2">
                  <a:txBody>
                    <a:bodyPr/>
                    <a:lstStyle/>
                    <a:p>
                      <a:pPr algn="ctr"/>
                      <a:r>
                        <a:rPr lang="en-US" sz="1400" b="1" dirty="0">
                          <a:latin typeface="Times New Roman" panose="02020603050405020304" pitchFamily="18" charset="0"/>
                          <a:cs typeface="Times New Roman" panose="02020603050405020304" pitchFamily="18" charset="0"/>
                        </a:rPr>
                        <a:t>Datasets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b="1" dirty="0">
                          <a:latin typeface="Times New Roman" panose="02020603050405020304" pitchFamily="18" charset="0"/>
                          <a:cs typeface="Times New Roman" panose="02020603050405020304" pitchFamily="18" charset="0"/>
                        </a:rPr>
                        <a:t>Original UDA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BBSE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PseudoBalance</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RLSbench</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PseudoCal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TeacherModel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Correction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TA4LS(Ours)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extLst>
                  <a:ext uri="{0D108BD9-81ED-4DB2-BD59-A6C34878D82A}">
                    <a16:rowId xmlns:a16="http://schemas.microsoft.com/office/drawing/2014/main" val="1308899729"/>
                  </a:ext>
                </a:extLst>
              </a:tr>
              <a:tr h="0">
                <a:tc v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3052817"/>
                  </a:ext>
                </a:extLst>
              </a:tr>
              <a:tr h="0">
                <a:tc>
                  <a:txBody>
                    <a:bodyPr/>
                    <a:lstStyle/>
                    <a:p>
                      <a:pPr algn="ctr"/>
                      <a:r>
                        <a:rPr lang="en-US" sz="1400" b="1" dirty="0">
                          <a:latin typeface="Times New Roman" panose="02020603050405020304" pitchFamily="18" charset="0"/>
                          <a:cs typeface="Times New Roman" panose="02020603050405020304" pitchFamily="18" charset="0"/>
                        </a:rPr>
                        <a:t>HAR</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0.873</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0.883</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0.852</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0.869</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0.678</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0.707</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0.893</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0.906</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0.618</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0.649</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0.631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0.660</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0.800</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0.814</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b="1" dirty="0">
                          <a:latin typeface="Times New Roman" panose="02020603050405020304" pitchFamily="18" charset="0"/>
                          <a:cs typeface="Times New Roman" panose="02020603050405020304" pitchFamily="18" charset="0"/>
                        </a:rPr>
                        <a:t>0.924</a:t>
                      </a:r>
                      <a:endParaRPr lang="ko-KR" altLang="en-US"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a:r>
                        <a:rPr lang="en-US" altLang="ko-KR" sz="1400" b="1" dirty="0">
                          <a:latin typeface="Times New Roman" panose="02020603050405020304" pitchFamily="18" charset="0"/>
                          <a:cs typeface="Times New Roman" panose="02020603050405020304" pitchFamily="18" charset="0"/>
                        </a:rPr>
                        <a:t>0.928</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810040677"/>
                  </a:ext>
                </a:extLst>
              </a:tr>
              <a:tr h="0">
                <a:tc>
                  <a:txBody>
                    <a:bodyPr/>
                    <a:lstStyle/>
                    <a:p>
                      <a:pPr algn="ctr"/>
                      <a:r>
                        <a:rPr lang="en-US" sz="1400" b="1" dirty="0">
                          <a:latin typeface="Times New Roman" panose="02020603050405020304" pitchFamily="18" charset="0"/>
                          <a:cs typeface="Times New Roman" panose="02020603050405020304" pitchFamily="18" charset="0"/>
                        </a:rPr>
                        <a:t>HHAR</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0.901</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0.899</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0.891</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0.890</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0.613</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0.640</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0.890</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0.890</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0.625</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0.649</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0.665</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0.685</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0.758</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0.773</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b="1" dirty="0">
                          <a:latin typeface="Times New Roman" panose="02020603050405020304" pitchFamily="18" charset="0"/>
                          <a:cs typeface="Times New Roman" panose="02020603050405020304" pitchFamily="18" charset="0"/>
                        </a:rPr>
                        <a:t>0.905</a:t>
                      </a:r>
                      <a:endParaRPr lang="ko-KR" altLang="en-US"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a:r>
                        <a:rPr lang="en-US" altLang="ko-KR" sz="1400" b="1" dirty="0">
                          <a:latin typeface="Times New Roman" panose="02020603050405020304" pitchFamily="18" charset="0"/>
                          <a:cs typeface="Times New Roman" panose="02020603050405020304" pitchFamily="18" charset="0"/>
                        </a:rPr>
                        <a:t>0.903</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84390117"/>
                  </a:ext>
                </a:extLst>
              </a:tr>
              <a:tr h="0">
                <a:tc>
                  <a:txBody>
                    <a:bodyPr/>
                    <a:lstStyle/>
                    <a:p>
                      <a:pPr algn="ctr"/>
                      <a:r>
                        <a:rPr lang="en-US" sz="1400" b="1" dirty="0">
                          <a:latin typeface="Times New Roman" panose="02020603050405020304" pitchFamily="18" charset="0"/>
                          <a:cs typeface="Times New Roman" panose="02020603050405020304" pitchFamily="18" charset="0"/>
                        </a:rPr>
                        <a:t>WISDM</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0.421</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0.501</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0.394</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0.487</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0.406</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0.431</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0.448</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0.485</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0.329</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0.423</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0.359</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0.457</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0.382</a:t>
                      </a:r>
                    </a:p>
                  </a:txBody>
                  <a:tcPr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r>
                        <a:rPr lang="en-US" altLang="ko-KR" sz="1400" b="1" dirty="0">
                          <a:latin typeface="Times New Roman" panose="02020603050405020304" pitchFamily="18" charset="0"/>
                          <a:cs typeface="Times New Roman" panose="02020603050405020304" pitchFamily="18" charset="0"/>
                        </a:rPr>
                        <a:t>0.506</a:t>
                      </a:r>
                      <a:endParaRPr lang="ko-KR" alt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altLang="ko-KR" sz="1400" b="1">
                          <a:latin typeface="Times New Roman" panose="02020603050405020304" pitchFamily="18" charset="0"/>
                          <a:cs typeface="Times New Roman" panose="02020603050405020304" pitchFamily="18" charset="0"/>
                        </a:rPr>
                        <a:t>0.474</a:t>
                      </a:r>
                      <a:endParaRPr lang="ko-KR" altLang="en-US" sz="1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a:r>
                        <a:rPr lang="en-US" altLang="ko-KR" sz="1400" dirty="0">
                          <a:latin typeface="Times New Roman" panose="02020603050405020304" pitchFamily="18" charset="0"/>
                          <a:cs typeface="Times New Roman" panose="02020603050405020304" pitchFamily="18" charset="0"/>
                        </a:rPr>
                        <a:t>0.500</a:t>
                      </a:r>
                    </a:p>
                  </a:txBody>
                  <a:tcPr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45059081"/>
                  </a:ext>
                </a:extLst>
              </a:tr>
              <a:tr h="0">
                <a:tc>
                  <a:txBody>
                    <a:bodyPr/>
                    <a:lstStyle/>
                    <a:p>
                      <a:pPr algn="ctr"/>
                      <a:r>
                        <a:rPr lang="en-US" sz="1400" b="1">
                          <a:latin typeface="Times New Roman" panose="02020603050405020304" pitchFamily="18" charset="0"/>
                          <a:cs typeface="Times New Roman" panose="02020603050405020304" pitchFamily="18" charset="0"/>
                        </a:rPr>
                        <a:t>EEG</a:t>
                      </a:r>
                      <a:endParaRPr lang="en-US" sz="140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0.439</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0.573</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0.397</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0.566</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0.433</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0.518</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0.507</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b="1">
                          <a:latin typeface="Times New Roman" panose="02020603050405020304" pitchFamily="18" charset="0"/>
                          <a:cs typeface="Times New Roman" panose="02020603050405020304" pitchFamily="18" charset="0"/>
                        </a:rPr>
                        <a:t>0.639</a:t>
                      </a:r>
                      <a:endParaRPr lang="ko-KR" altLang="en-US" sz="140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0.356</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0.509</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0.340</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0.493</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0.427</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0.552</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b="1">
                          <a:latin typeface="Times New Roman" panose="02020603050405020304" pitchFamily="18" charset="0"/>
                          <a:cs typeface="Times New Roman" panose="02020603050405020304" pitchFamily="18" charset="0"/>
                        </a:rPr>
                        <a:t>0.544</a:t>
                      </a:r>
                      <a:endParaRPr lang="ko-KR" altLang="en-US" sz="1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ko-KR" sz="1400" dirty="0">
                          <a:latin typeface="Times New Roman" panose="02020603050405020304" pitchFamily="18" charset="0"/>
                          <a:cs typeface="Times New Roman" panose="02020603050405020304" pitchFamily="18" charset="0"/>
                        </a:rPr>
                        <a:t>0.627</a:t>
                      </a:r>
                    </a:p>
                  </a:txBody>
                  <a:tcPr anchor="ctr">
                    <a:lnL>
                      <a:noFill/>
                    </a:lnL>
                    <a:lnR>
                      <a:noFill/>
                    </a:lnR>
                    <a:lnT>
                      <a:no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2081223"/>
                  </a:ext>
                </a:extLst>
              </a:tr>
              <a:tr h="0">
                <a:tc>
                  <a:txBody>
                    <a:bodyPr/>
                    <a:lstStyle/>
                    <a:p>
                      <a:pPr algn="ctr"/>
                      <a:r>
                        <a:rPr lang="en-US" sz="1400" b="1" dirty="0">
                          <a:latin typeface="Times New Roman" panose="02020603050405020304" pitchFamily="18" charset="0"/>
                          <a:cs typeface="Times New Roman" panose="02020603050405020304" pitchFamily="18" charset="0"/>
                        </a:rPr>
                        <a:t># of 1st best</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3</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0</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1</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5</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a:latin typeface="Times New Roman" panose="02020603050405020304" pitchFamily="18" charset="0"/>
                          <a:cs typeface="Times New Roman" panose="02020603050405020304" pitchFamily="18" charset="0"/>
                        </a:rPr>
                        <a:t>1</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1</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b="1">
                          <a:latin typeface="Times New Roman" panose="02020603050405020304" pitchFamily="18" charset="0"/>
                          <a:cs typeface="Times New Roman" panose="02020603050405020304" pitchFamily="18" charset="0"/>
                        </a:rPr>
                        <a:t>18</a:t>
                      </a:r>
                      <a:endParaRPr lang="ko-KR" altLang="en-US" sz="1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ko-KR" sz="1400" b="1" dirty="0">
                          <a:latin typeface="Times New Roman" panose="02020603050405020304" pitchFamily="18" charset="0"/>
                          <a:cs typeface="Times New Roman" panose="02020603050405020304" pitchFamily="18" charset="0"/>
                        </a:rPr>
                        <a:t>14</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5973444"/>
                  </a:ext>
                </a:extLst>
              </a:tr>
              <a:tr h="0">
                <a:tc>
                  <a:txBody>
                    <a:bodyPr/>
                    <a:lstStyle/>
                    <a:p>
                      <a:pPr algn="ctr"/>
                      <a:r>
                        <a:rPr lang="en-US" sz="1400" b="1" dirty="0">
                          <a:latin typeface="Times New Roman" panose="02020603050405020304" pitchFamily="18" charset="0"/>
                          <a:cs typeface="Times New Roman" panose="02020603050405020304" pitchFamily="18" charset="0"/>
                        </a:rPr>
                        <a:t>Average score</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0.658</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0.714</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0.633</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0.703</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0.533</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0.574</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0.684</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0.730</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0.482</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0.557</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0.499</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0.574</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0.592</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0.661</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1400" b="1" dirty="0">
                          <a:latin typeface="Times New Roman" panose="02020603050405020304" pitchFamily="18" charset="0"/>
                          <a:cs typeface="Times New Roman" panose="02020603050405020304" pitchFamily="18" charset="0"/>
                        </a:rPr>
                        <a:t>0.712</a:t>
                      </a:r>
                      <a:endParaRPr lang="ko-KR" altLang="en-US"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ko-KR" sz="1400" b="1" dirty="0">
                          <a:latin typeface="Times New Roman" panose="02020603050405020304" pitchFamily="18" charset="0"/>
                          <a:cs typeface="Times New Roman" panose="02020603050405020304" pitchFamily="18" charset="0"/>
                        </a:rPr>
                        <a:t>0.739</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3425443"/>
                  </a:ext>
                </a:extLst>
              </a:tr>
            </a:tbl>
          </a:graphicData>
        </a:graphic>
      </p:graphicFrame>
      <p:sp>
        <p:nvSpPr>
          <p:cNvPr id="2" name="직사각형 1">
            <a:extLst>
              <a:ext uri="{FF2B5EF4-FFF2-40B4-BE49-F238E27FC236}">
                <a16:creationId xmlns:a16="http://schemas.microsoft.com/office/drawing/2014/main" id="{4A17C54C-3750-4F82-A00E-D11D33E189E4}"/>
              </a:ext>
            </a:extLst>
          </p:cNvPr>
          <p:cNvSpPr/>
          <p:nvPr/>
        </p:nvSpPr>
        <p:spPr>
          <a:xfrm>
            <a:off x="420414" y="5603171"/>
            <a:ext cx="11435255" cy="307777"/>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1</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with standard deviation across four datasets under natural label shifts. The highest scores are in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bold</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
        <p:nvSpPr>
          <p:cNvPr id="7" name="직사각형 6">
            <a:extLst>
              <a:ext uri="{FF2B5EF4-FFF2-40B4-BE49-F238E27FC236}">
                <a16:creationId xmlns:a16="http://schemas.microsoft.com/office/drawing/2014/main" id="{BE2FAA45-5320-4F20-9C2F-DBF03C8DA5AC}"/>
              </a:ext>
            </a:extLst>
          </p:cNvPr>
          <p:cNvSpPr/>
          <p:nvPr/>
        </p:nvSpPr>
        <p:spPr>
          <a:xfrm>
            <a:off x="1243894" y="6466637"/>
            <a:ext cx="1048685" cy="276999"/>
          </a:xfrm>
          <a:prstGeom prst="rect">
            <a:avLst/>
          </a:prstGeom>
        </p:spPr>
        <p:txBody>
          <a:bodyPr wrap="none">
            <a:spAutoFit/>
          </a:bodyPr>
          <a:lstStyle/>
          <a:p>
            <a:pPr lvl="0"/>
            <a:r>
              <a:rPr lang="en-US" altLang="ko-KR" sz="1200" b="1" dirty="0">
                <a:solidFill>
                  <a:srgbClr val="4B2E5E"/>
                </a:solidFill>
                <a:latin typeface="Roboto"/>
                <a:ea typeface="Roboto"/>
                <a:cs typeface="Roboto"/>
              </a:rPr>
              <a:t>Experiments</a:t>
            </a:r>
          </a:p>
        </p:txBody>
      </p:sp>
    </p:spTree>
    <p:extLst>
      <p:ext uri="{BB962C8B-B14F-4D97-AF65-F5344CB8AC3E}">
        <p14:creationId xmlns:p14="http://schemas.microsoft.com/office/powerpoint/2010/main" val="260783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Simulated Label Shifts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1334026" cy="923289"/>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We simulate varying levels of label shifts between source and target pairs. The primary objective of this comparison is to show that TA4LS’s slope is more gradual as the label shift becomes severe.</a:t>
            </a:r>
            <a:endParaRPr lang="en-US" altLang="ko-KR" sz="2000" dirty="0">
              <a:latin typeface="Roboto"/>
              <a:ea typeface="Roboto"/>
              <a:cs typeface="Roboto"/>
            </a:endParaRPr>
          </a:p>
        </p:txBody>
      </p:sp>
      <p:pic>
        <p:nvPicPr>
          <p:cNvPr id="5" name="그림 4">
            <a:extLst>
              <a:ext uri="{FF2B5EF4-FFF2-40B4-BE49-F238E27FC236}">
                <a16:creationId xmlns:a16="http://schemas.microsoft.com/office/drawing/2014/main" id="{62981E6E-3C7D-44A2-B65C-AA1151ED0A60}"/>
              </a:ext>
            </a:extLst>
          </p:cNvPr>
          <p:cNvPicPr>
            <a:picLocks noChangeAspect="1"/>
          </p:cNvPicPr>
          <p:nvPr/>
        </p:nvPicPr>
        <p:blipFill rotWithShape="1">
          <a:blip r:embed="rId4"/>
          <a:srcRect l="689" t="1605" b="2911"/>
          <a:stretch/>
        </p:blipFill>
        <p:spPr>
          <a:xfrm>
            <a:off x="1908928" y="2507669"/>
            <a:ext cx="7754451" cy="1632050"/>
          </a:xfrm>
          <a:prstGeom prst="rect">
            <a:avLst/>
          </a:prstGeom>
        </p:spPr>
      </p:pic>
      <p:sp>
        <p:nvSpPr>
          <p:cNvPr id="2" name="직사각형 1">
            <a:extLst>
              <a:ext uri="{FF2B5EF4-FFF2-40B4-BE49-F238E27FC236}">
                <a16:creationId xmlns:a16="http://schemas.microsoft.com/office/drawing/2014/main" id="{AD2F365C-5682-40FC-97FA-AFED693DB397}"/>
              </a:ext>
            </a:extLst>
          </p:cNvPr>
          <p:cNvSpPr/>
          <p:nvPr/>
        </p:nvSpPr>
        <p:spPr>
          <a:xfrm>
            <a:off x="1919006" y="4218800"/>
            <a:ext cx="9294205" cy="307777"/>
          </a:xfrm>
          <a:prstGeom prst="rect">
            <a:avLst/>
          </a:prstGeom>
        </p:spPr>
        <p:txBody>
          <a:bodyPr wrap="square">
            <a:spAutoFit/>
          </a:bodyPr>
          <a:lstStyle/>
          <a:p>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Plot</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1</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Linear plots of the F1 score and 95% confidence intervals based on JS divergence under simulated shifts. </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pic>
        <p:nvPicPr>
          <p:cNvPr id="3" name="그림 2">
            <a:extLst>
              <a:ext uri="{FF2B5EF4-FFF2-40B4-BE49-F238E27FC236}">
                <a16:creationId xmlns:a16="http://schemas.microsoft.com/office/drawing/2014/main" id="{B674F27D-5426-42BB-B3C5-2A8566F74D7F}"/>
              </a:ext>
            </a:extLst>
          </p:cNvPr>
          <p:cNvPicPr>
            <a:picLocks noChangeAspect="1"/>
          </p:cNvPicPr>
          <p:nvPr/>
        </p:nvPicPr>
        <p:blipFill rotWithShape="1">
          <a:blip r:embed="rId5"/>
          <a:srcRect l="9480" t="16953" r="7779" b="17824"/>
          <a:stretch/>
        </p:blipFill>
        <p:spPr>
          <a:xfrm>
            <a:off x="1894637" y="4630522"/>
            <a:ext cx="7849210" cy="1491295"/>
          </a:xfrm>
          <a:prstGeom prst="rect">
            <a:avLst/>
          </a:prstGeom>
        </p:spPr>
      </p:pic>
      <p:sp>
        <p:nvSpPr>
          <p:cNvPr id="8" name="직사각형 7">
            <a:extLst>
              <a:ext uri="{FF2B5EF4-FFF2-40B4-BE49-F238E27FC236}">
                <a16:creationId xmlns:a16="http://schemas.microsoft.com/office/drawing/2014/main" id="{FD95AC4F-A7A4-4A08-80BF-06B1C9CF5383}"/>
              </a:ext>
            </a:extLst>
          </p:cNvPr>
          <p:cNvSpPr/>
          <p:nvPr/>
        </p:nvSpPr>
        <p:spPr>
          <a:xfrm>
            <a:off x="1903157" y="6090272"/>
            <a:ext cx="9294205" cy="307777"/>
          </a:xfrm>
          <a:prstGeom prst="rect">
            <a:avLst/>
          </a:prstGeom>
        </p:spPr>
        <p:txBody>
          <a:bodyPr wrap="square">
            <a:spAutoFit/>
          </a:bodyPr>
          <a:lstStyle/>
          <a:p>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Plot</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2</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Linear plots of the accuracy and 95% confidence intervals based on JS divergence under simulated shifts. </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
        <p:nvSpPr>
          <p:cNvPr id="9" name="직사각형 8">
            <a:extLst>
              <a:ext uri="{FF2B5EF4-FFF2-40B4-BE49-F238E27FC236}">
                <a16:creationId xmlns:a16="http://schemas.microsoft.com/office/drawing/2014/main" id="{520B9BC3-0277-4C8E-84AB-421ECCD0E414}"/>
              </a:ext>
            </a:extLst>
          </p:cNvPr>
          <p:cNvSpPr/>
          <p:nvPr/>
        </p:nvSpPr>
        <p:spPr>
          <a:xfrm>
            <a:off x="1243894" y="6466637"/>
            <a:ext cx="1048685" cy="276999"/>
          </a:xfrm>
          <a:prstGeom prst="rect">
            <a:avLst/>
          </a:prstGeom>
        </p:spPr>
        <p:txBody>
          <a:bodyPr wrap="none">
            <a:spAutoFit/>
          </a:bodyPr>
          <a:lstStyle/>
          <a:p>
            <a:pPr lvl="0"/>
            <a:r>
              <a:rPr lang="en-US" altLang="ko-KR" sz="1200" b="1" dirty="0">
                <a:solidFill>
                  <a:srgbClr val="4B2E5E"/>
                </a:solidFill>
                <a:latin typeface="Roboto"/>
                <a:ea typeface="Roboto"/>
                <a:cs typeface="Roboto"/>
              </a:rPr>
              <a:t>Experiments</a:t>
            </a:r>
          </a:p>
        </p:txBody>
      </p:sp>
    </p:spTree>
    <p:extLst>
      <p:ext uri="{BB962C8B-B14F-4D97-AF65-F5344CB8AC3E}">
        <p14:creationId xmlns:p14="http://schemas.microsoft.com/office/powerpoint/2010/main" val="295693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Ablation Studies: Effects of TA4LS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923289"/>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Table 2 shows the effects of </a:t>
            </a:r>
            <a:r>
              <a:rPr lang="en-US" altLang="ko-KR" sz="1800" b="1" dirty="0">
                <a:solidFill>
                  <a:srgbClr val="5B5B5B"/>
                </a:solidFill>
                <a:latin typeface="Roboto"/>
                <a:ea typeface="Roboto"/>
                <a:cs typeface="Roboto"/>
              </a:rPr>
              <a:t>‘three’ </a:t>
            </a:r>
            <a:r>
              <a:rPr lang="en-US" altLang="ko-KR" sz="1800" dirty="0">
                <a:solidFill>
                  <a:srgbClr val="5B5B5B"/>
                </a:solidFill>
                <a:latin typeface="Roboto"/>
                <a:ea typeface="Roboto"/>
                <a:cs typeface="Roboto"/>
              </a:rPr>
              <a:t>target feature-driven clusters.</a:t>
            </a:r>
          </a:p>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Table 3 shows that </a:t>
            </a:r>
            <a:r>
              <a:rPr lang="en-US" altLang="ko-KR" sz="1800" b="1" dirty="0">
                <a:solidFill>
                  <a:srgbClr val="5B5B5B"/>
                </a:solidFill>
                <a:latin typeface="Roboto"/>
                <a:ea typeface="Roboto"/>
                <a:cs typeface="Roboto"/>
              </a:rPr>
              <a:t>‘target’</a:t>
            </a:r>
            <a:r>
              <a:rPr lang="en-US" altLang="ko-KR" sz="1800" dirty="0">
                <a:solidFill>
                  <a:srgbClr val="5B5B5B"/>
                </a:solidFill>
                <a:latin typeface="Roboto"/>
                <a:ea typeface="Roboto"/>
                <a:cs typeface="Roboto"/>
              </a:rPr>
              <a:t> aggregated clusters are the most effective than other combinations.</a:t>
            </a:r>
            <a:endParaRPr lang="en-US" altLang="ko-KR" sz="1800" dirty="0">
              <a:latin typeface="Roboto"/>
              <a:ea typeface="Roboto"/>
              <a:cs typeface="Roboto"/>
            </a:endParaRPr>
          </a:p>
        </p:txBody>
      </p:sp>
      <p:graphicFrame>
        <p:nvGraphicFramePr>
          <p:cNvPr id="5" name="표 4">
            <a:extLst>
              <a:ext uri="{FF2B5EF4-FFF2-40B4-BE49-F238E27FC236}">
                <a16:creationId xmlns:a16="http://schemas.microsoft.com/office/drawing/2014/main" id="{CC11E914-4A9A-4C46-B0E1-C79FAA738C30}"/>
              </a:ext>
            </a:extLst>
          </p:cNvPr>
          <p:cNvGraphicFramePr>
            <a:graphicFrameLocks noGrp="1"/>
          </p:cNvGraphicFramePr>
          <p:nvPr>
            <p:extLst>
              <p:ext uri="{D42A27DB-BD31-4B8C-83A1-F6EECF244321}">
                <p14:modId xmlns:p14="http://schemas.microsoft.com/office/powerpoint/2010/main" val="4115057897"/>
              </p:ext>
            </p:extLst>
          </p:nvPr>
        </p:nvGraphicFramePr>
        <p:xfrm>
          <a:off x="1447590" y="3003190"/>
          <a:ext cx="4265582" cy="2438400"/>
        </p:xfrm>
        <a:graphic>
          <a:graphicData uri="http://schemas.openxmlformats.org/drawingml/2006/table">
            <a:tbl>
              <a:tblPr/>
              <a:tblGrid>
                <a:gridCol w="692070">
                  <a:extLst>
                    <a:ext uri="{9D8B030D-6E8A-4147-A177-3AD203B41FA5}">
                      <a16:colId xmlns:a16="http://schemas.microsoft.com/office/drawing/2014/main" val="2304420502"/>
                    </a:ext>
                  </a:extLst>
                </a:gridCol>
                <a:gridCol w="837620">
                  <a:extLst>
                    <a:ext uri="{9D8B030D-6E8A-4147-A177-3AD203B41FA5}">
                      <a16:colId xmlns:a16="http://schemas.microsoft.com/office/drawing/2014/main" val="4067657846"/>
                    </a:ext>
                  </a:extLst>
                </a:gridCol>
                <a:gridCol w="1022297">
                  <a:extLst>
                    <a:ext uri="{9D8B030D-6E8A-4147-A177-3AD203B41FA5}">
                      <a16:colId xmlns:a16="http://schemas.microsoft.com/office/drawing/2014/main" val="2741771299"/>
                    </a:ext>
                  </a:extLst>
                </a:gridCol>
                <a:gridCol w="764062">
                  <a:extLst>
                    <a:ext uri="{9D8B030D-6E8A-4147-A177-3AD203B41FA5}">
                      <a16:colId xmlns:a16="http://schemas.microsoft.com/office/drawing/2014/main" val="3773412683"/>
                    </a:ext>
                  </a:extLst>
                </a:gridCol>
                <a:gridCol w="949533">
                  <a:extLst>
                    <a:ext uri="{9D8B030D-6E8A-4147-A177-3AD203B41FA5}">
                      <a16:colId xmlns:a16="http://schemas.microsoft.com/office/drawing/2014/main" val="1638560025"/>
                    </a:ext>
                  </a:extLst>
                </a:gridCol>
              </a:tblGrid>
              <a:tr h="216693">
                <a:tc>
                  <a:txBody>
                    <a:bodyPr/>
                    <a:lstStyle/>
                    <a:p>
                      <a:pPr algn="ctr"/>
                      <a:r>
                        <a:rPr lang="en-US" sz="1400" b="1" dirty="0">
                          <a:latin typeface="Times New Roman" panose="02020603050405020304" pitchFamily="18" charset="0"/>
                          <a:cs typeface="Times New Roman" panose="02020603050405020304" pitchFamily="18" charset="0"/>
                        </a:rPr>
                        <a:t>Trend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Detrend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Frequency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Avg F1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Avg 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043418"/>
                  </a:ext>
                </a:extLst>
              </a:tr>
              <a:tr h="216693">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0.9112</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0.9150</a:t>
                      </a: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31340030"/>
                  </a:ext>
                </a:extLst>
              </a:tr>
              <a:tr h="216693">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0.9167</a:t>
                      </a:r>
                    </a:p>
                  </a:txBody>
                  <a:tcPr anchor="ctr">
                    <a:lnL>
                      <a:noFill/>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0.9213</a:t>
                      </a:r>
                    </a:p>
                  </a:txBody>
                  <a:tcPr anchor="ctr">
                    <a:lnL>
                      <a:noFill/>
                    </a:lnL>
                    <a:lnR>
                      <a:noFill/>
                    </a:lnR>
                    <a:lnT>
                      <a:noFill/>
                    </a:lnT>
                    <a:lnB>
                      <a:noFill/>
                    </a:lnB>
                  </a:tcPr>
                </a:tc>
                <a:extLst>
                  <a:ext uri="{0D108BD9-81ED-4DB2-BD59-A6C34878D82A}">
                    <a16:rowId xmlns:a16="http://schemas.microsoft.com/office/drawing/2014/main" val="1150529536"/>
                  </a:ext>
                </a:extLst>
              </a:tr>
              <a:tr h="216693">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0.8881</a:t>
                      </a:r>
                    </a:p>
                  </a:txBody>
                  <a:tcPr anchor="ctr">
                    <a:lnL>
                      <a:noFill/>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0.8968</a:t>
                      </a:r>
                    </a:p>
                  </a:txBody>
                  <a:tcPr anchor="ctr">
                    <a:lnL>
                      <a:noFill/>
                    </a:lnL>
                    <a:lnR>
                      <a:noFill/>
                    </a:lnR>
                    <a:lnT>
                      <a:noFill/>
                    </a:lnT>
                    <a:lnB>
                      <a:noFill/>
                    </a:lnB>
                  </a:tcPr>
                </a:tc>
                <a:extLst>
                  <a:ext uri="{0D108BD9-81ED-4DB2-BD59-A6C34878D82A}">
                    <a16:rowId xmlns:a16="http://schemas.microsoft.com/office/drawing/2014/main" val="2344611274"/>
                  </a:ext>
                </a:extLst>
              </a:tr>
              <a:tr h="216693">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0.9228</a:t>
                      </a:r>
                    </a:p>
                  </a:txBody>
                  <a:tcPr anchor="ctr">
                    <a:lnL>
                      <a:noFill/>
                    </a:lnL>
                    <a:lnR>
                      <a:noFill/>
                    </a:lnR>
                    <a:lnT>
                      <a:noFill/>
                    </a:lnT>
                    <a:lnB>
                      <a:noFill/>
                    </a:lnB>
                  </a:tcPr>
                </a:tc>
                <a:tc>
                  <a:txBody>
                    <a:bodyPr/>
                    <a:lstStyle/>
                    <a:p>
                      <a:pPr algn="ctr"/>
                      <a:r>
                        <a:rPr lang="en-US" altLang="ko-KR" sz="1400">
                          <a:latin typeface="Times New Roman" panose="02020603050405020304" pitchFamily="18" charset="0"/>
                          <a:cs typeface="Times New Roman" panose="02020603050405020304" pitchFamily="18" charset="0"/>
                        </a:rPr>
                        <a:t>0.9263</a:t>
                      </a:r>
                    </a:p>
                  </a:txBody>
                  <a:tcPr anchor="ctr">
                    <a:lnL>
                      <a:noFill/>
                    </a:lnL>
                    <a:lnR>
                      <a:noFill/>
                    </a:lnR>
                    <a:lnT>
                      <a:noFill/>
                    </a:lnT>
                    <a:lnB>
                      <a:noFill/>
                    </a:lnB>
                  </a:tcPr>
                </a:tc>
                <a:extLst>
                  <a:ext uri="{0D108BD9-81ED-4DB2-BD59-A6C34878D82A}">
                    <a16:rowId xmlns:a16="http://schemas.microsoft.com/office/drawing/2014/main" val="12566317"/>
                  </a:ext>
                </a:extLst>
              </a:tr>
              <a:tr h="216693">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0.9208</a:t>
                      </a:r>
                    </a:p>
                  </a:txBody>
                  <a:tcPr anchor="ctr">
                    <a:lnL>
                      <a:noFill/>
                    </a:lnL>
                    <a:lnR>
                      <a:noFill/>
                    </a:lnR>
                    <a:lnT>
                      <a:noFill/>
                    </a:lnT>
                    <a:lnB>
                      <a:noFill/>
                    </a:lnB>
                  </a:tcPr>
                </a:tc>
                <a:tc>
                  <a:txBody>
                    <a:bodyPr/>
                    <a:lstStyle/>
                    <a:p>
                      <a:pPr algn="ctr"/>
                      <a:r>
                        <a:rPr lang="en-US" altLang="ko-KR" sz="1400" dirty="0">
                          <a:latin typeface="Times New Roman" panose="02020603050405020304" pitchFamily="18" charset="0"/>
                          <a:cs typeface="Times New Roman" panose="02020603050405020304" pitchFamily="18" charset="0"/>
                        </a:rPr>
                        <a:t>0.9246</a:t>
                      </a:r>
                    </a:p>
                  </a:txBody>
                  <a:tcPr anchor="ctr">
                    <a:lnL>
                      <a:noFill/>
                    </a:lnL>
                    <a:lnR>
                      <a:noFill/>
                    </a:lnR>
                    <a:lnT>
                      <a:noFill/>
                    </a:lnT>
                    <a:lnB>
                      <a:noFill/>
                    </a:lnB>
                  </a:tcPr>
                </a:tc>
                <a:extLst>
                  <a:ext uri="{0D108BD9-81ED-4DB2-BD59-A6C34878D82A}">
                    <a16:rowId xmlns:a16="http://schemas.microsoft.com/office/drawing/2014/main" val="3367251954"/>
                  </a:ext>
                </a:extLst>
              </a:tr>
              <a:tr h="216693">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0.9225</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altLang="ko-KR" sz="1400" dirty="0">
                          <a:latin typeface="Times New Roman" panose="02020603050405020304" pitchFamily="18" charset="0"/>
                          <a:cs typeface="Times New Roman" panose="02020603050405020304" pitchFamily="18" charset="0"/>
                        </a:rPr>
                        <a:t>0.9270</a:t>
                      </a:r>
                    </a:p>
                  </a:txBody>
                  <a:tcPr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926016"/>
                  </a:ext>
                </a:extLst>
              </a:tr>
              <a:tr h="216693">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ko-KR" sz="1400" b="1" dirty="0">
                          <a:latin typeface="Times New Roman" panose="02020603050405020304" pitchFamily="18" charset="0"/>
                          <a:cs typeface="Times New Roman" panose="02020603050405020304" pitchFamily="18" charset="0"/>
                        </a:rPr>
                        <a:t>0.9235</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ko-KR" sz="1400" b="1" dirty="0">
                          <a:latin typeface="Times New Roman" panose="02020603050405020304" pitchFamily="18" charset="0"/>
                          <a:cs typeface="Times New Roman" panose="02020603050405020304" pitchFamily="18" charset="0"/>
                        </a:rPr>
                        <a:t>0.9275</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4133885"/>
                  </a:ext>
                </a:extLst>
              </a:tr>
            </a:tbl>
          </a:graphicData>
        </a:graphic>
      </p:graphicFrame>
      <p:sp>
        <p:nvSpPr>
          <p:cNvPr id="7" name="직사각형 6">
            <a:extLst>
              <a:ext uri="{FF2B5EF4-FFF2-40B4-BE49-F238E27FC236}">
                <a16:creationId xmlns:a16="http://schemas.microsoft.com/office/drawing/2014/main" id="{60E1D89D-B4BC-4FBF-B096-E18EC44A4FE5}"/>
              </a:ext>
            </a:extLst>
          </p:cNvPr>
          <p:cNvSpPr/>
          <p:nvPr/>
        </p:nvSpPr>
        <p:spPr>
          <a:xfrm>
            <a:off x="1398684" y="5522639"/>
            <a:ext cx="4424216" cy="523220"/>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2</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scores and accuracy for combinations of target feature-driven clusters in the HAR dataset.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graphicFrame>
        <p:nvGraphicFramePr>
          <p:cNvPr id="9" name="표 8">
            <a:extLst>
              <a:ext uri="{FF2B5EF4-FFF2-40B4-BE49-F238E27FC236}">
                <a16:creationId xmlns:a16="http://schemas.microsoft.com/office/drawing/2014/main" id="{592481E5-D7B9-4498-BA3D-364E3CFA155D}"/>
              </a:ext>
            </a:extLst>
          </p:cNvPr>
          <p:cNvGraphicFramePr>
            <a:graphicFrameLocks noGrp="1"/>
          </p:cNvGraphicFramePr>
          <p:nvPr>
            <p:extLst>
              <p:ext uri="{D42A27DB-BD31-4B8C-83A1-F6EECF244321}">
                <p14:modId xmlns:p14="http://schemas.microsoft.com/office/powerpoint/2010/main" val="674368522"/>
              </p:ext>
            </p:extLst>
          </p:nvPr>
        </p:nvGraphicFramePr>
        <p:xfrm>
          <a:off x="6382190" y="2994340"/>
          <a:ext cx="3613923" cy="1219200"/>
        </p:xfrm>
        <a:graphic>
          <a:graphicData uri="http://schemas.openxmlformats.org/drawingml/2006/table">
            <a:tbl>
              <a:tblPr/>
              <a:tblGrid>
                <a:gridCol w="1954530">
                  <a:extLst>
                    <a:ext uri="{9D8B030D-6E8A-4147-A177-3AD203B41FA5}">
                      <a16:colId xmlns:a16="http://schemas.microsoft.com/office/drawing/2014/main" val="1552773554"/>
                    </a:ext>
                  </a:extLst>
                </a:gridCol>
                <a:gridCol w="779945">
                  <a:extLst>
                    <a:ext uri="{9D8B030D-6E8A-4147-A177-3AD203B41FA5}">
                      <a16:colId xmlns:a16="http://schemas.microsoft.com/office/drawing/2014/main" val="4250336675"/>
                    </a:ext>
                  </a:extLst>
                </a:gridCol>
                <a:gridCol w="879448">
                  <a:extLst>
                    <a:ext uri="{9D8B030D-6E8A-4147-A177-3AD203B41FA5}">
                      <a16:colId xmlns:a16="http://schemas.microsoft.com/office/drawing/2014/main" val="1718590400"/>
                    </a:ext>
                  </a:extLst>
                </a:gridCol>
              </a:tblGrid>
              <a:tr h="129239">
                <a:tc>
                  <a:txBody>
                    <a:bodyPr/>
                    <a:lstStyle/>
                    <a:p>
                      <a:pPr algn="l"/>
                      <a:r>
                        <a:rPr lang="en-US" sz="1400" b="1" dirty="0">
                          <a:latin typeface="Times New Roman" panose="02020603050405020304" pitchFamily="18" charset="0"/>
                          <a:cs typeface="Times New Roman" panose="02020603050405020304" pitchFamily="18" charset="0"/>
                        </a:rPr>
                        <a:t>Training Domain Data</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Times New Roman" panose="02020603050405020304" pitchFamily="18" charset="0"/>
                          <a:cs typeface="Times New Roman" panose="02020603050405020304" pitchFamily="18" charset="0"/>
                        </a:rPr>
                        <a:t>Avg F1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Times New Roman" panose="02020603050405020304" pitchFamily="18" charset="0"/>
                          <a:cs typeface="Times New Roman" panose="02020603050405020304" pitchFamily="18" charset="0"/>
                        </a:rPr>
                        <a:t>Avg 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980359"/>
                  </a:ext>
                </a:extLst>
              </a:tr>
              <a:tr h="129239">
                <a:tc>
                  <a:txBody>
                    <a:bodyPr/>
                    <a:lstStyle/>
                    <a:p>
                      <a:pPr algn="l"/>
                      <a:r>
                        <a:rPr lang="en-US" sz="1400" dirty="0">
                          <a:latin typeface="Times New Roman" panose="02020603050405020304" pitchFamily="18" charset="0"/>
                          <a:cs typeface="Times New Roman" panose="02020603050405020304" pitchFamily="18" charset="0"/>
                        </a:rPr>
                        <a:t>Source Only</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altLang="ko-KR" sz="1400" dirty="0">
                          <a:latin typeface="Times New Roman" panose="02020603050405020304" pitchFamily="18" charset="0"/>
                          <a:cs typeface="Times New Roman" panose="02020603050405020304" pitchFamily="18" charset="0"/>
                        </a:rPr>
                        <a:t>0.9176</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altLang="ko-KR" sz="1400">
                          <a:latin typeface="Times New Roman" panose="02020603050405020304" pitchFamily="18" charset="0"/>
                          <a:cs typeface="Times New Roman" panose="02020603050405020304" pitchFamily="18" charset="0"/>
                        </a:rPr>
                        <a:t>0.9201</a:t>
                      </a: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58901875"/>
                  </a:ext>
                </a:extLst>
              </a:tr>
              <a:tr h="129239">
                <a:tc>
                  <a:txBody>
                    <a:bodyPr/>
                    <a:lstStyle/>
                    <a:p>
                      <a:pPr algn="l"/>
                      <a:r>
                        <a:rPr lang="en-US" sz="1400" dirty="0">
                          <a:latin typeface="Times New Roman" panose="02020603050405020304" pitchFamily="18" charset="0"/>
                          <a:cs typeface="Times New Roman" panose="02020603050405020304" pitchFamily="18" charset="0"/>
                        </a:rPr>
                        <a:t>Source + Target</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a:r>
                        <a:rPr lang="en-US" altLang="ko-KR" sz="1400" dirty="0">
                          <a:latin typeface="Times New Roman" panose="02020603050405020304" pitchFamily="18" charset="0"/>
                          <a:cs typeface="Times New Roman" panose="02020603050405020304" pitchFamily="18" charset="0"/>
                        </a:rPr>
                        <a:t>0.9194</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a:r>
                        <a:rPr lang="en-US" altLang="ko-KR" sz="1400" dirty="0">
                          <a:latin typeface="Times New Roman" panose="02020603050405020304" pitchFamily="18" charset="0"/>
                          <a:cs typeface="Times New Roman" panose="02020603050405020304" pitchFamily="18" charset="0"/>
                        </a:rPr>
                        <a:t>0.9164</a:t>
                      </a:r>
                    </a:p>
                  </a:txBody>
                  <a:tcPr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43183"/>
                  </a:ext>
                </a:extLst>
              </a:tr>
              <a:tr h="129239">
                <a:tc>
                  <a:txBody>
                    <a:bodyPr/>
                    <a:lstStyle/>
                    <a:p>
                      <a:pPr algn="l"/>
                      <a:r>
                        <a:rPr lang="en-US" sz="1400" b="1" dirty="0">
                          <a:latin typeface="Times New Roman" panose="02020603050405020304" pitchFamily="18" charset="0"/>
                          <a:cs typeface="Times New Roman" panose="02020603050405020304" pitchFamily="18" charset="0"/>
                        </a:rPr>
                        <a:t>Target Only (Ours)</a:t>
                      </a:r>
                      <a:endParaRPr 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altLang="ko-KR" sz="1400" b="1" dirty="0">
                          <a:latin typeface="Times New Roman" panose="02020603050405020304" pitchFamily="18" charset="0"/>
                          <a:cs typeface="Times New Roman" panose="02020603050405020304" pitchFamily="18" charset="0"/>
                        </a:rPr>
                        <a:t>0.9235</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US" altLang="ko-KR" sz="1400" b="1" dirty="0">
                          <a:latin typeface="Times New Roman" panose="02020603050405020304" pitchFamily="18" charset="0"/>
                          <a:cs typeface="Times New Roman" panose="02020603050405020304" pitchFamily="18" charset="0"/>
                        </a:rPr>
                        <a:t>0.9275</a:t>
                      </a: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2488706"/>
                  </a:ext>
                </a:extLst>
              </a:tr>
            </a:tbl>
          </a:graphicData>
        </a:graphic>
      </p:graphicFrame>
      <p:sp>
        <p:nvSpPr>
          <p:cNvPr id="10" name="직사각형 9">
            <a:extLst>
              <a:ext uri="{FF2B5EF4-FFF2-40B4-BE49-F238E27FC236}">
                <a16:creationId xmlns:a16="http://schemas.microsoft.com/office/drawing/2014/main" id="{7564017C-17C3-4462-B085-9008EDBF1881}"/>
              </a:ext>
            </a:extLst>
          </p:cNvPr>
          <p:cNvSpPr/>
          <p:nvPr/>
        </p:nvSpPr>
        <p:spPr>
          <a:xfrm>
            <a:off x="6358539" y="4314337"/>
            <a:ext cx="3529173" cy="738664"/>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3</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depending on training domain data for clustering under TA4LS in the HAR dataset.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Tree>
    <p:extLst>
      <p:ext uri="{BB962C8B-B14F-4D97-AF65-F5344CB8AC3E}">
        <p14:creationId xmlns:p14="http://schemas.microsoft.com/office/powerpoint/2010/main" val="119456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Ablation Studies: Sensitivities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7" name="직사각형 6">
            <a:extLst>
              <a:ext uri="{FF2B5EF4-FFF2-40B4-BE49-F238E27FC236}">
                <a16:creationId xmlns:a16="http://schemas.microsoft.com/office/drawing/2014/main" id="{4FC2AE75-9F84-42D2-8A76-9F426CBA6CD4}"/>
              </a:ext>
            </a:extLst>
          </p:cNvPr>
          <p:cNvSpPr/>
          <p:nvPr/>
        </p:nvSpPr>
        <p:spPr>
          <a:xfrm>
            <a:off x="725838" y="5426242"/>
            <a:ext cx="4343596" cy="523220"/>
          </a:xfrm>
          <a:prstGeom prst="rect">
            <a:avLst/>
          </a:prstGeom>
        </p:spPr>
        <p:txBody>
          <a:bodyPr wrap="square">
            <a:spAutoFit/>
          </a:bodyPr>
          <a:lstStyle/>
          <a:p>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Table 4.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Performance comparison between original UDA and TA4LS under three backbones in the HAR dataset.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graphicFrame>
        <p:nvGraphicFramePr>
          <p:cNvPr id="2" name="표 1">
            <a:extLst>
              <a:ext uri="{FF2B5EF4-FFF2-40B4-BE49-F238E27FC236}">
                <a16:creationId xmlns:a16="http://schemas.microsoft.com/office/drawing/2014/main" id="{92C62F96-C400-44A6-A2D2-17E7DF7FE7C3}"/>
              </a:ext>
            </a:extLst>
          </p:cNvPr>
          <p:cNvGraphicFramePr>
            <a:graphicFrameLocks noGrp="1"/>
          </p:cNvGraphicFramePr>
          <p:nvPr>
            <p:extLst>
              <p:ext uri="{D42A27DB-BD31-4B8C-83A1-F6EECF244321}">
                <p14:modId xmlns:p14="http://schemas.microsoft.com/office/powerpoint/2010/main" val="3007061571"/>
              </p:ext>
            </p:extLst>
          </p:nvPr>
        </p:nvGraphicFramePr>
        <p:xfrm>
          <a:off x="867048" y="4097454"/>
          <a:ext cx="4011902" cy="1257300"/>
        </p:xfrm>
        <a:graphic>
          <a:graphicData uri="http://schemas.openxmlformats.org/drawingml/2006/table">
            <a:tbl>
              <a:tblPr/>
              <a:tblGrid>
                <a:gridCol w="981230">
                  <a:extLst>
                    <a:ext uri="{9D8B030D-6E8A-4147-A177-3AD203B41FA5}">
                      <a16:colId xmlns:a16="http://schemas.microsoft.com/office/drawing/2014/main" val="2198423445"/>
                    </a:ext>
                  </a:extLst>
                </a:gridCol>
                <a:gridCol w="639763">
                  <a:extLst>
                    <a:ext uri="{9D8B030D-6E8A-4147-A177-3AD203B41FA5}">
                      <a16:colId xmlns:a16="http://schemas.microsoft.com/office/drawing/2014/main" val="3693231201"/>
                    </a:ext>
                  </a:extLst>
                </a:gridCol>
                <a:gridCol w="739775">
                  <a:extLst>
                    <a:ext uri="{9D8B030D-6E8A-4147-A177-3AD203B41FA5}">
                      <a16:colId xmlns:a16="http://schemas.microsoft.com/office/drawing/2014/main" val="3102902034"/>
                    </a:ext>
                  </a:extLst>
                </a:gridCol>
                <a:gridCol w="911359">
                  <a:extLst>
                    <a:ext uri="{9D8B030D-6E8A-4147-A177-3AD203B41FA5}">
                      <a16:colId xmlns:a16="http://schemas.microsoft.com/office/drawing/2014/main" val="2927399126"/>
                    </a:ext>
                  </a:extLst>
                </a:gridCol>
                <a:gridCol w="739775">
                  <a:extLst>
                    <a:ext uri="{9D8B030D-6E8A-4147-A177-3AD203B41FA5}">
                      <a16:colId xmlns:a16="http://schemas.microsoft.com/office/drawing/2014/main" val="3612650720"/>
                    </a:ext>
                  </a:extLst>
                </a:gridCol>
              </a:tblGrid>
              <a:tr h="200025">
                <a:tc rowSpan="2">
                  <a:txBody>
                    <a:bodyPr/>
                    <a:lstStyle/>
                    <a:p>
                      <a:pPr algn="l" rtl="0" fontAlgn="b"/>
                      <a:r>
                        <a:rPr lang="en-US" dirty="0">
                          <a:effectLst/>
                          <a:latin typeface="Times New Roman" panose="02020603050405020304" pitchFamily="18" charset="0"/>
                          <a:cs typeface="Times New Roman" panose="02020603050405020304" pitchFamily="18" charset="0"/>
                        </a:rPr>
                        <a:t>Backbone</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rtl="0" fontAlgn="b"/>
                      <a:r>
                        <a:rPr lang="en-US" b="1" dirty="0">
                          <a:effectLst/>
                          <a:latin typeface="Times New Roman" panose="02020603050405020304" pitchFamily="18" charset="0"/>
                          <a:cs typeface="Times New Roman" panose="02020603050405020304" pitchFamily="18" charset="0"/>
                        </a:rPr>
                        <a:t>Original UDA</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a:p>
                  </a:txBody>
                  <a:tcPr/>
                </a:tc>
                <a:tc gridSpan="2">
                  <a:txBody>
                    <a:bodyPr/>
                    <a:lstStyle/>
                    <a:p>
                      <a:pPr algn="ctr" rtl="0" fontAlgn="b"/>
                      <a:r>
                        <a:rPr lang="en-US" b="1" dirty="0">
                          <a:effectLst/>
                          <a:latin typeface="Times New Roman" panose="02020603050405020304" pitchFamily="18" charset="0"/>
                          <a:cs typeface="Times New Roman" panose="02020603050405020304" pitchFamily="18" charset="0"/>
                        </a:rPr>
                        <a:t>TA4LS (Ours)</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latinLnBrk="1"/>
                      <a:endParaRPr lang="ko-KR" altLang="en-US"/>
                    </a:p>
                  </a:txBody>
                  <a:tcPr/>
                </a:tc>
                <a:extLst>
                  <a:ext uri="{0D108BD9-81ED-4DB2-BD59-A6C34878D82A}">
                    <a16:rowId xmlns:a16="http://schemas.microsoft.com/office/drawing/2014/main" val="1781828683"/>
                  </a:ext>
                </a:extLst>
              </a:tr>
              <a:tr h="200025">
                <a:tc vMerge="1">
                  <a:txBody>
                    <a:bodyPr/>
                    <a:lstStyle/>
                    <a:p>
                      <a:pPr algn="l" rtl="0" fontAlgn="b"/>
                      <a:endParaRPr lang="ko-KR" altLang="en-US" dirty="0">
                        <a:effectLst/>
                        <a:latin typeface="Times New Roman" panose="02020603050405020304" pitchFamily="18" charset="0"/>
                        <a:cs typeface="Times New Roman" panose="02020603050405020304" pitchFamily="18" charset="0"/>
                      </a:endParaRP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dirty="0">
                          <a:effectLst/>
                          <a:latin typeface="Times New Roman" panose="02020603050405020304" pitchFamily="18" charset="0"/>
                          <a:cs typeface="Times New Roman" panose="02020603050405020304" pitchFamily="18" charset="0"/>
                        </a:rPr>
                        <a:t>Avg F1</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dirty="0">
                          <a:effectLst/>
                          <a:latin typeface="Times New Roman" panose="02020603050405020304" pitchFamily="18" charset="0"/>
                          <a:cs typeface="Times New Roman" panose="02020603050405020304" pitchFamily="18" charset="0"/>
                        </a:rPr>
                        <a:t>Avg Acc</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dirty="0">
                          <a:effectLst/>
                          <a:latin typeface="Times New Roman" panose="02020603050405020304" pitchFamily="18" charset="0"/>
                          <a:cs typeface="Times New Roman" panose="02020603050405020304" pitchFamily="18" charset="0"/>
                        </a:rPr>
                        <a:t>Avg F1</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dirty="0">
                          <a:effectLst/>
                          <a:latin typeface="Times New Roman" panose="02020603050405020304" pitchFamily="18" charset="0"/>
                          <a:cs typeface="Times New Roman" panose="02020603050405020304" pitchFamily="18" charset="0"/>
                        </a:rPr>
                        <a:t>Avg Acc</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59844118"/>
                  </a:ext>
                </a:extLst>
              </a:tr>
              <a:tr h="200025">
                <a:tc>
                  <a:txBody>
                    <a:bodyPr/>
                    <a:lstStyle/>
                    <a:p>
                      <a:pPr algn="l" rtl="0" fontAlgn="b"/>
                      <a:r>
                        <a:rPr lang="en-US">
                          <a:effectLst/>
                          <a:latin typeface="Times New Roman" panose="02020603050405020304" pitchFamily="18" charset="0"/>
                          <a:cs typeface="Times New Roman" panose="02020603050405020304" pitchFamily="18" charset="0"/>
                        </a:rPr>
                        <a:t>CNN</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altLang="ko-KR" b="0" dirty="0">
                          <a:effectLst/>
                          <a:latin typeface="Times New Roman" panose="02020603050405020304" pitchFamily="18" charset="0"/>
                          <a:cs typeface="Times New Roman" panose="02020603050405020304" pitchFamily="18" charset="0"/>
                        </a:rPr>
                        <a:t>0.874</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altLang="ko-KR" b="0" dirty="0">
                          <a:effectLst/>
                          <a:latin typeface="Times New Roman" panose="02020603050405020304" pitchFamily="18" charset="0"/>
                          <a:cs typeface="Times New Roman" panose="02020603050405020304" pitchFamily="18" charset="0"/>
                        </a:rPr>
                        <a:t>0.883</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altLang="ko-KR" b="1" dirty="0">
                          <a:effectLst/>
                          <a:latin typeface="Times New Roman" panose="02020603050405020304" pitchFamily="18" charset="0"/>
                          <a:cs typeface="Times New Roman" panose="02020603050405020304" pitchFamily="18" charset="0"/>
                        </a:rPr>
                        <a:t>0.915</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altLang="ko-KR" b="1" dirty="0">
                          <a:effectLst/>
                          <a:latin typeface="Times New Roman" panose="02020603050405020304" pitchFamily="18" charset="0"/>
                          <a:cs typeface="Times New Roman" panose="02020603050405020304" pitchFamily="18" charset="0"/>
                        </a:rPr>
                        <a:t>0.919</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46195836"/>
                  </a:ext>
                </a:extLst>
              </a:tr>
              <a:tr h="200025">
                <a:tc>
                  <a:txBody>
                    <a:bodyPr/>
                    <a:lstStyle/>
                    <a:p>
                      <a:pPr algn="l" rtl="0" fontAlgn="b"/>
                      <a:r>
                        <a:rPr lang="en-US">
                          <a:effectLst/>
                          <a:latin typeface="Times New Roman" panose="02020603050405020304" pitchFamily="18" charset="0"/>
                          <a:cs typeface="Times New Roman" panose="02020603050405020304" pitchFamily="18" charset="0"/>
                        </a:rPr>
                        <a:t>TCN</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altLang="ko-KR" b="0" dirty="0">
                          <a:effectLst/>
                          <a:latin typeface="Times New Roman" panose="02020603050405020304" pitchFamily="18" charset="0"/>
                          <a:cs typeface="Times New Roman" panose="02020603050405020304" pitchFamily="18" charset="0"/>
                        </a:rPr>
                        <a:t>0.833</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altLang="ko-KR" b="0" dirty="0">
                          <a:effectLst/>
                          <a:latin typeface="Times New Roman" panose="02020603050405020304" pitchFamily="18" charset="0"/>
                          <a:cs typeface="Times New Roman" panose="02020603050405020304" pitchFamily="18" charset="0"/>
                        </a:rPr>
                        <a:t>0.840</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altLang="ko-KR" b="1" dirty="0">
                          <a:effectLst/>
                          <a:latin typeface="Times New Roman" panose="02020603050405020304" pitchFamily="18" charset="0"/>
                          <a:cs typeface="Times New Roman" panose="02020603050405020304" pitchFamily="18" charset="0"/>
                        </a:rPr>
                        <a:t>0.869</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altLang="ko-KR" b="1" dirty="0">
                          <a:effectLst/>
                          <a:latin typeface="Times New Roman" panose="02020603050405020304" pitchFamily="18" charset="0"/>
                          <a:cs typeface="Times New Roman" panose="02020603050405020304" pitchFamily="18" charset="0"/>
                        </a:rPr>
                        <a:t>0.875</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69789350"/>
                  </a:ext>
                </a:extLst>
              </a:tr>
              <a:tr h="200025">
                <a:tc>
                  <a:txBody>
                    <a:bodyPr/>
                    <a:lstStyle/>
                    <a:p>
                      <a:pPr algn="l" rtl="0" fontAlgn="b"/>
                      <a:r>
                        <a:rPr lang="en-US">
                          <a:effectLst/>
                          <a:latin typeface="Times New Roman" panose="02020603050405020304" pitchFamily="18" charset="0"/>
                          <a:cs typeface="Times New Roman" panose="02020603050405020304" pitchFamily="18" charset="0"/>
                        </a:rPr>
                        <a:t>RESNET18</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altLang="ko-KR" b="0">
                          <a:effectLst/>
                          <a:latin typeface="Times New Roman" panose="02020603050405020304" pitchFamily="18" charset="0"/>
                          <a:cs typeface="Times New Roman" panose="02020603050405020304" pitchFamily="18" charset="0"/>
                        </a:rPr>
                        <a:t>0.809</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altLang="ko-KR" b="0" dirty="0">
                          <a:effectLst/>
                          <a:latin typeface="Times New Roman" panose="02020603050405020304" pitchFamily="18" charset="0"/>
                          <a:cs typeface="Times New Roman" panose="02020603050405020304" pitchFamily="18" charset="0"/>
                        </a:rPr>
                        <a:t>0.817</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US" altLang="ko-KR" b="1" dirty="0">
                          <a:effectLst/>
                          <a:latin typeface="Times New Roman" panose="02020603050405020304" pitchFamily="18" charset="0"/>
                          <a:cs typeface="Times New Roman" panose="02020603050405020304" pitchFamily="18" charset="0"/>
                        </a:rPr>
                        <a:t>0.849</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altLang="ko-KR" b="1" dirty="0">
                          <a:effectLst/>
                          <a:latin typeface="Times New Roman" panose="02020603050405020304" pitchFamily="18" charset="0"/>
                          <a:cs typeface="Times New Roman" panose="02020603050405020304" pitchFamily="18" charset="0"/>
                        </a:rPr>
                        <a:t>0.856</a:t>
                      </a:r>
                    </a:p>
                  </a:txBody>
                  <a:tcPr marL="28575" marR="28575" marT="19050" marB="1905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83162097"/>
                  </a:ext>
                </a:extLst>
              </a:tr>
            </a:tbl>
          </a:graphicData>
        </a:graphic>
      </p:graphicFrame>
      <p:graphicFrame>
        <p:nvGraphicFramePr>
          <p:cNvPr id="8" name="내용 개체 틀 6">
            <a:extLst>
              <a:ext uri="{FF2B5EF4-FFF2-40B4-BE49-F238E27FC236}">
                <a16:creationId xmlns:a16="http://schemas.microsoft.com/office/drawing/2014/main" id="{2C9626EE-9E32-4980-90CE-826135989ACC}"/>
              </a:ext>
            </a:extLst>
          </p:cNvPr>
          <p:cNvGraphicFramePr>
            <a:graphicFrameLocks/>
          </p:cNvGraphicFramePr>
          <p:nvPr>
            <p:extLst>
              <p:ext uri="{D42A27DB-BD31-4B8C-83A1-F6EECF244321}">
                <p14:modId xmlns:p14="http://schemas.microsoft.com/office/powerpoint/2010/main" val="4208088421"/>
              </p:ext>
            </p:extLst>
          </p:nvPr>
        </p:nvGraphicFramePr>
        <p:xfrm>
          <a:off x="5522976" y="4155031"/>
          <a:ext cx="5640019" cy="1075333"/>
        </p:xfrm>
        <a:graphic>
          <a:graphicData uri="http://schemas.openxmlformats.org/drawingml/2006/chart">
            <c:chart xmlns:c="http://schemas.openxmlformats.org/drawingml/2006/chart" xmlns:r="http://schemas.openxmlformats.org/officeDocument/2006/relationships" r:id="rId4"/>
          </a:graphicData>
        </a:graphic>
      </p:graphicFrame>
      <p:sp>
        <p:nvSpPr>
          <p:cNvPr id="22" name="직사각형 21">
            <a:extLst>
              <a:ext uri="{FF2B5EF4-FFF2-40B4-BE49-F238E27FC236}">
                <a16:creationId xmlns:a16="http://schemas.microsoft.com/office/drawing/2014/main" id="{0A5F889D-03BF-48B6-AE0C-696DAED6F343}"/>
              </a:ext>
            </a:extLst>
          </p:cNvPr>
          <p:cNvSpPr/>
          <p:nvPr/>
        </p:nvSpPr>
        <p:spPr>
          <a:xfrm>
            <a:off x="5581912" y="5359184"/>
            <a:ext cx="5515246" cy="523220"/>
          </a:xfrm>
          <a:prstGeom prst="rect">
            <a:avLst/>
          </a:prstGeom>
        </p:spPr>
        <p:txBody>
          <a:bodyPr wrap="square">
            <a:spAutoFit/>
          </a:bodyPr>
          <a:lstStyle/>
          <a:p>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Figure 1.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Performance comparison between original UDA and TA4LS with respect to five hyper-parameter values in the HAR dataset.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
        <p:nvSpPr>
          <p:cNvPr id="119" name="Google Shape;106;p2">
            <a:extLst>
              <a:ext uri="{FF2B5EF4-FFF2-40B4-BE49-F238E27FC236}">
                <a16:creationId xmlns:a16="http://schemas.microsoft.com/office/drawing/2014/main" id="{E7A295CE-908D-482A-9716-AD1800A78782}"/>
              </a:ext>
            </a:extLst>
          </p:cNvPr>
          <p:cNvSpPr txBox="1"/>
          <p:nvPr/>
        </p:nvSpPr>
        <p:spPr>
          <a:xfrm>
            <a:off x="476973" y="1487456"/>
            <a:ext cx="11366335" cy="2169784"/>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b="1" dirty="0">
                <a:solidFill>
                  <a:srgbClr val="5B5B5B"/>
                </a:solidFill>
                <a:latin typeface="Roboto"/>
                <a:ea typeface="Roboto"/>
                <a:cs typeface="Roboto"/>
              </a:rPr>
              <a:t>Backbone Sensitivity</a:t>
            </a:r>
            <a:r>
              <a:rPr lang="en-US" altLang="ko-KR" sz="1800" dirty="0">
                <a:solidFill>
                  <a:srgbClr val="5B5B5B"/>
                </a:solidFill>
                <a:latin typeface="Roboto"/>
                <a:ea typeface="Roboto"/>
                <a:cs typeface="Roboto"/>
              </a:rPr>
              <a:t>: TA4LS consistently enhances performance regardless of the backbone architectures.</a:t>
            </a:r>
            <a:br>
              <a:rPr lang="en-US" altLang="ko-KR" sz="1800" dirty="0">
                <a:solidFill>
                  <a:srgbClr val="5B5B5B"/>
                </a:solidFill>
                <a:latin typeface="Roboto"/>
                <a:ea typeface="Roboto"/>
                <a:cs typeface="Roboto"/>
              </a:rPr>
            </a:br>
            <a:endParaRPr lang="en-US" altLang="ko-KR" sz="1800" dirty="0">
              <a:solidFill>
                <a:srgbClr val="5B5B5B"/>
              </a:solidFill>
              <a:latin typeface="Roboto"/>
              <a:ea typeface="Roboto"/>
              <a:cs typeface="Roboto"/>
            </a:endParaRPr>
          </a:p>
          <a:p>
            <a:pPr marL="285750" lvl="0" indent="-285750">
              <a:lnSpc>
                <a:spcPct val="150000"/>
              </a:lnSpc>
              <a:buFont typeface="Arial" panose="020B0604020202020204" pitchFamily="34" charset="0"/>
              <a:buChar char="•"/>
            </a:pPr>
            <a:r>
              <a:rPr lang="en-US" altLang="ko-KR" sz="1800" b="1" dirty="0">
                <a:solidFill>
                  <a:srgbClr val="5B5B5B"/>
                </a:solidFill>
                <a:latin typeface="Roboto"/>
                <a:ea typeface="Roboto"/>
                <a:cs typeface="Roboto"/>
              </a:rPr>
              <a:t>Hyper-parameter Sensitivity</a:t>
            </a:r>
            <a:r>
              <a:rPr lang="en-US" altLang="ko-KR" sz="1800" dirty="0">
                <a:solidFill>
                  <a:srgbClr val="5B5B5B"/>
                </a:solidFill>
                <a:latin typeface="Roboto"/>
                <a:ea typeface="Roboto"/>
                <a:cs typeface="Roboto"/>
              </a:rPr>
              <a:t>: We evaluate the hyperparameter sensitivity using the fraction </a:t>
            </a:r>
            <a:r>
              <a:rPr lang="ko-KR" altLang="en-US" sz="1800" dirty="0">
                <a:solidFill>
                  <a:srgbClr val="5B5B5B"/>
                </a:solidFill>
                <a:latin typeface="Roboto"/>
                <a:ea typeface="Roboto"/>
                <a:cs typeface="Roboto"/>
              </a:rPr>
              <a:t>𝜌</a:t>
            </a:r>
            <a:r>
              <a:rPr lang="en-US" altLang="ko-KR" sz="1800" dirty="0">
                <a:solidFill>
                  <a:srgbClr val="5B5B5B"/>
                </a:solidFill>
                <a:latin typeface="Roboto"/>
                <a:ea typeface="Roboto"/>
                <a:cs typeface="Roboto"/>
              </a:rPr>
              <a:t>, representing the proportion of the total time stamps used as neighbors. Results indicate that TA4LS consistently surpasses the original UDA method, regardless of the chosen fraction </a:t>
            </a:r>
            <a:r>
              <a:rPr lang="ko-KR" altLang="en-US" sz="1800" dirty="0">
                <a:solidFill>
                  <a:srgbClr val="5B5B5B"/>
                </a:solidFill>
                <a:latin typeface="Roboto"/>
                <a:ea typeface="Roboto"/>
                <a:cs typeface="Roboto"/>
              </a:rPr>
              <a:t>𝜌</a:t>
            </a:r>
            <a:r>
              <a:rPr lang="en-US" altLang="ko-KR" sz="1800" dirty="0">
                <a:solidFill>
                  <a:srgbClr val="5B5B5B"/>
                </a:solidFill>
                <a:latin typeface="Roboto"/>
                <a:ea typeface="Roboto"/>
                <a:cs typeface="Roboto"/>
              </a:rPr>
              <a:t>.</a:t>
            </a:r>
            <a:endParaRPr lang="en-US" altLang="ko-KR" sz="1800" dirty="0">
              <a:latin typeface="Roboto"/>
              <a:ea typeface="Roboto"/>
              <a:cs typeface="Roboto"/>
            </a:endParaRPr>
          </a:p>
        </p:txBody>
      </p:sp>
      <p:sp>
        <p:nvSpPr>
          <p:cNvPr id="9" name="직사각형 8">
            <a:extLst>
              <a:ext uri="{FF2B5EF4-FFF2-40B4-BE49-F238E27FC236}">
                <a16:creationId xmlns:a16="http://schemas.microsoft.com/office/drawing/2014/main" id="{C07B3556-CF0A-46D8-AE4F-48957DBBA676}"/>
              </a:ext>
            </a:extLst>
          </p:cNvPr>
          <p:cNvSpPr/>
          <p:nvPr/>
        </p:nvSpPr>
        <p:spPr>
          <a:xfrm>
            <a:off x="1243894" y="6466637"/>
            <a:ext cx="1048685" cy="276999"/>
          </a:xfrm>
          <a:prstGeom prst="rect">
            <a:avLst/>
          </a:prstGeom>
        </p:spPr>
        <p:txBody>
          <a:bodyPr wrap="none">
            <a:spAutoFit/>
          </a:bodyPr>
          <a:lstStyle/>
          <a:p>
            <a:pPr lvl="0"/>
            <a:r>
              <a:rPr lang="en-US" altLang="ko-KR" sz="1200" b="1" dirty="0">
                <a:solidFill>
                  <a:srgbClr val="4B2E5E"/>
                </a:solidFill>
                <a:latin typeface="Roboto"/>
                <a:ea typeface="Roboto"/>
                <a:cs typeface="Roboto"/>
              </a:rPr>
              <a:t>Experiments</a:t>
            </a:r>
          </a:p>
        </p:txBody>
      </p:sp>
    </p:spTree>
    <p:extLst>
      <p:ext uri="{BB962C8B-B14F-4D97-AF65-F5344CB8AC3E}">
        <p14:creationId xmlns:p14="http://schemas.microsoft.com/office/powerpoint/2010/main" val="275801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Case Study</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5" y="1487456"/>
            <a:ext cx="11190770" cy="1754286"/>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The predicted target label distribution from the original UDA in (c) is similar to the true source in (a). </a:t>
            </a:r>
          </a:p>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The predicted target from TA4LS in (d) aligns more closely with Figure (b), the true target distribution. </a:t>
            </a:r>
          </a:p>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This case demonstrates that TA4LS effectively mitigates bias toward the source label distribution, leading to predictions that better reflect the true target distribution.</a:t>
            </a:r>
            <a:endParaRPr lang="en-US" altLang="ko-KR" sz="1800" dirty="0">
              <a:latin typeface="Roboto"/>
              <a:ea typeface="Roboto"/>
              <a:cs typeface="Roboto"/>
            </a:endParaRPr>
          </a:p>
        </p:txBody>
      </p:sp>
      <p:graphicFrame>
        <p:nvGraphicFramePr>
          <p:cNvPr id="9" name="내용 개체 틀 5">
            <a:extLst>
              <a:ext uri="{FF2B5EF4-FFF2-40B4-BE49-F238E27FC236}">
                <a16:creationId xmlns:a16="http://schemas.microsoft.com/office/drawing/2014/main" id="{CD47562E-D660-4030-AC55-371F08890AB7}"/>
              </a:ext>
            </a:extLst>
          </p:cNvPr>
          <p:cNvGraphicFramePr>
            <a:graphicFrameLocks/>
          </p:cNvGraphicFramePr>
          <p:nvPr>
            <p:extLst>
              <p:ext uri="{D42A27DB-BD31-4B8C-83A1-F6EECF244321}">
                <p14:modId xmlns:p14="http://schemas.microsoft.com/office/powerpoint/2010/main" val="1617325187"/>
              </p:ext>
            </p:extLst>
          </p:nvPr>
        </p:nvGraphicFramePr>
        <p:xfrm>
          <a:off x="1688892" y="3807415"/>
          <a:ext cx="2182708" cy="82093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290E20C-3CDE-4F8B-927F-B7A32B5F4EDE}"/>
              </a:ext>
            </a:extLst>
          </p:cNvPr>
          <p:cNvSpPr txBox="1"/>
          <p:nvPr/>
        </p:nvSpPr>
        <p:spPr>
          <a:xfrm>
            <a:off x="2088383" y="4662115"/>
            <a:ext cx="1621470"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(a) True Source</a:t>
            </a:r>
            <a:endParaRPr lang="ko-KR" altLang="en-US" dirty="0">
              <a:latin typeface="Times New Roman" panose="02020603050405020304" pitchFamily="18" charset="0"/>
              <a:cs typeface="Times New Roman" panose="02020603050405020304" pitchFamily="18" charset="0"/>
            </a:endParaRPr>
          </a:p>
        </p:txBody>
      </p:sp>
      <p:graphicFrame>
        <p:nvGraphicFramePr>
          <p:cNvPr id="11" name="내용 개체 틀 5">
            <a:extLst>
              <a:ext uri="{FF2B5EF4-FFF2-40B4-BE49-F238E27FC236}">
                <a16:creationId xmlns:a16="http://schemas.microsoft.com/office/drawing/2014/main" id="{D1A39018-49C6-419E-A6EE-A7669A364C52}"/>
              </a:ext>
            </a:extLst>
          </p:cNvPr>
          <p:cNvGraphicFramePr>
            <a:graphicFrameLocks/>
          </p:cNvGraphicFramePr>
          <p:nvPr>
            <p:extLst>
              <p:ext uri="{D42A27DB-BD31-4B8C-83A1-F6EECF244321}">
                <p14:modId xmlns:p14="http://schemas.microsoft.com/office/powerpoint/2010/main" val="2806190038"/>
              </p:ext>
            </p:extLst>
          </p:nvPr>
        </p:nvGraphicFramePr>
        <p:xfrm>
          <a:off x="3903710" y="3800076"/>
          <a:ext cx="1922486" cy="82093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9679A478-8097-42D2-BC5F-E902A5F3A690}"/>
              </a:ext>
            </a:extLst>
          </p:cNvPr>
          <p:cNvSpPr txBox="1"/>
          <p:nvPr/>
        </p:nvSpPr>
        <p:spPr>
          <a:xfrm>
            <a:off x="4159612" y="4662115"/>
            <a:ext cx="1571392" cy="369332"/>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(b) True Target</a:t>
            </a:r>
            <a:endParaRPr lang="ko-KR" altLang="en-US" dirty="0">
              <a:latin typeface="Times New Roman" panose="02020603050405020304" pitchFamily="18" charset="0"/>
              <a:cs typeface="Times New Roman" panose="02020603050405020304" pitchFamily="18" charset="0"/>
            </a:endParaRPr>
          </a:p>
        </p:txBody>
      </p:sp>
      <p:graphicFrame>
        <p:nvGraphicFramePr>
          <p:cNvPr id="13" name="내용 개체 틀 5">
            <a:extLst>
              <a:ext uri="{FF2B5EF4-FFF2-40B4-BE49-F238E27FC236}">
                <a16:creationId xmlns:a16="http://schemas.microsoft.com/office/drawing/2014/main" id="{6AFA5891-FE29-4CA2-9EDA-FC05068CD483}"/>
              </a:ext>
            </a:extLst>
          </p:cNvPr>
          <p:cNvGraphicFramePr>
            <a:graphicFrameLocks/>
          </p:cNvGraphicFramePr>
          <p:nvPr>
            <p:extLst>
              <p:ext uri="{D42A27DB-BD31-4B8C-83A1-F6EECF244321}">
                <p14:modId xmlns:p14="http://schemas.microsoft.com/office/powerpoint/2010/main" val="1976896034"/>
              </p:ext>
            </p:extLst>
          </p:nvPr>
        </p:nvGraphicFramePr>
        <p:xfrm>
          <a:off x="6078889" y="3806031"/>
          <a:ext cx="1875336" cy="814979"/>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95A6D728-5D14-45A5-BFE5-3F4538224633}"/>
              </a:ext>
            </a:extLst>
          </p:cNvPr>
          <p:cNvSpPr txBox="1"/>
          <p:nvPr/>
        </p:nvSpPr>
        <p:spPr>
          <a:xfrm>
            <a:off x="6015223" y="4662115"/>
            <a:ext cx="2042547" cy="307777"/>
          </a:xfrm>
          <a:prstGeom prst="rect">
            <a:avLst/>
          </a:prstGeom>
          <a:noFill/>
        </p:spPr>
        <p:txBody>
          <a:bodyPr wrap="none" rtlCol="0">
            <a:spAutoFit/>
          </a:bodyPr>
          <a:lstStyle/>
          <a:p>
            <a:r>
              <a:rPr lang="en-US" altLang="ko-KR" dirty="0">
                <a:latin typeface="Times New Roman" panose="02020603050405020304" pitchFamily="18" charset="0"/>
                <a:cs typeface="Times New Roman" panose="02020603050405020304" pitchFamily="18" charset="0"/>
              </a:rPr>
              <a:t>(c) Target Predictions [O]</a:t>
            </a:r>
            <a:endParaRPr lang="ko-KR" altLang="en-US" dirty="0">
              <a:latin typeface="Times New Roman" panose="02020603050405020304" pitchFamily="18" charset="0"/>
              <a:cs typeface="Times New Roman" panose="02020603050405020304" pitchFamily="18" charset="0"/>
            </a:endParaRPr>
          </a:p>
        </p:txBody>
      </p:sp>
      <p:graphicFrame>
        <p:nvGraphicFramePr>
          <p:cNvPr id="15" name="내용 개체 틀 5">
            <a:extLst>
              <a:ext uri="{FF2B5EF4-FFF2-40B4-BE49-F238E27FC236}">
                <a16:creationId xmlns:a16="http://schemas.microsoft.com/office/drawing/2014/main" id="{3149B6F2-E8D6-4C87-A72A-12AD6D769CCE}"/>
              </a:ext>
            </a:extLst>
          </p:cNvPr>
          <p:cNvGraphicFramePr>
            <a:graphicFrameLocks/>
          </p:cNvGraphicFramePr>
          <p:nvPr>
            <p:extLst>
              <p:ext uri="{D42A27DB-BD31-4B8C-83A1-F6EECF244321}">
                <p14:modId xmlns:p14="http://schemas.microsoft.com/office/powerpoint/2010/main" val="507651438"/>
              </p:ext>
            </p:extLst>
          </p:nvPr>
        </p:nvGraphicFramePr>
        <p:xfrm>
          <a:off x="8229171" y="3806031"/>
          <a:ext cx="1875336" cy="814979"/>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9F90B7B4-EDD1-48BF-8C2B-EBEEF343197E}"/>
              </a:ext>
            </a:extLst>
          </p:cNvPr>
          <p:cNvSpPr txBox="1"/>
          <p:nvPr/>
        </p:nvSpPr>
        <p:spPr>
          <a:xfrm>
            <a:off x="8265363" y="4662115"/>
            <a:ext cx="2191487" cy="307777"/>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(d) Target Predictions [T]</a:t>
            </a:r>
            <a:endParaRPr lang="ko-KR" altLang="en-US"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D955F5B-DB62-459B-9ED4-4A2DC5C6415A}"/>
              </a:ext>
            </a:extLst>
          </p:cNvPr>
          <p:cNvSpPr txBox="1"/>
          <p:nvPr/>
        </p:nvSpPr>
        <p:spPr>
          <a:xfrm>
            <a:off x="2060152" y="4407630"/>
            <a:ext cx="1696105" cy="307777"/>
          </a:xfrm>
          <a:prstGeom prst="rect">
            <a:avLst/>
          </a:prstGeom>
          <a:noFill/>
        </p:spPr>
        <p:txBody>
          <a:bodyPr wrap="none" rtlCol="0">
            <a:spAutoFit/>
          </a:bodyPr>
          <a:lstStyle/>
          <a:p>
            <a:r>
              <a:rPr lang="en-US" altLang="ko-KR" sz="1400" dirty="0">
                <a:latin typeface="Times New Roman" panose="02020603050405020304" pitchFamily="18" charset="0"/>
                <a:cs typeface="Times New Roman" panose="02020603050405020304" pitchFamily="18" charset="0"/>
              </a:rPr>
              <a:t>W   J     I    T    U   D</a:t>
            </a:r>
            <a:endParaRPr lang="ko-KR" altLang="en-US" sz="1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F2DE956-75D6-49C7-AD5A-9780B1670E5E}"/>
              </a:ext>
            </a:extLst>
          </p:cNvPr>
          <p:cNvSpPr txBox="1"/>
          <p:nvPr/>
        </p:nvSpPr>
        <p:spPr>
          <a:xfrm>
            <a:off x="4028779" y="4403715"/>
            <a:ext cx="1696105" cy="307777"/>
          </a:xfrm>
          <a:prstGeom prst="rect">
            <a:avLst/>
          </a:prstGeom>
          <a:noFill/>
        </p:spPr>
        <p:txBody>
          <a:bodyPr wrap="none" rtlCol="0">
            <a:spAutoFit/>
          </a:bodyPr>
          <a:lstStyle/>
          <a:p>
            <a:r>
              <a:rPr lang="en-US" altLang="ko-KR" sz="1400" dirty="0">
                <a:latin typeface="Times New Roman" panose="02020603050405020304" pitchFamily="18" charset="0"/>
                <a:cs typeface="Times New Roman" panose="02020603050405020304" pitchFamily="18" charset="0"/>
              </a:rPr>
              <a:t>W   J     I    T    U   D</a:t>
            </a:r>
            <a:endParaRPr lang="ko-KR" altLang="en-US" sz="1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6BBEAE9-99F0-4C53-94E7-390B1561DEF2}"/>
              </a:ext>
            </a:extLst>
          </p:cNvPr>
          <p:cNvSpPr txBox="1"/>
          <p:nvPr/>
        </p:nvSpPr>
        <p:spPr>
          <a:xfrm>
            <a:off x="6157374" y="4424929"/>
            <a:ext cx="1696105" cy="307777"/>
          </a:xfrm>
          <a:prstGeom prst="rect">
            <a:avLst/>
          </a:prstGeom>
          <a:noFill/>
        </p:spPr>
        <p:txBody>
          <a:bodyPr wrap="none" rtlCol="0">
            <a:spAutoFit/>
          </a:bodyPr>
          <a:lstStyle/>
          <a:p>
            <a:r>
              <a:rPr lang="en-US" altLang="ko-KR" sz="1400" dirty="0">
                <a:latin typeface="Times New Roman" panose="02020603050405020304" pitchFamily="18" charset="0"/>
                <a:cs typeface="Times New Roman" panose="02020603050405020304" pitchFamily="18" charset="0"/>
              </a:rPr>
              <a:t>W   J     I    T    U   D</a:t>
            </a:r>
            <a:endParaRPr lang="ko-KR" altLang="en-US" sz="1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6997D6-6579-4730-826A-1122446C32CA}"/>
              </a:ext>
            </a:extLst>
          </p:cNvPr>
          <p:cNvSpPr txBox="1"/>
          <p:nvPr/>
        </p:nvSpPr>
        <p:spPr>
          <a:xfrm>
            <a:off x="8329917" y="4467122"/>
            <a:ext cx="1696105" cy="307777"/>
          </a:xfrm>
          <a:prstGeom prst="rect">
            <a:avLst/>
          </a:prstGeom>
          <a:noFill/>
        </p:spPr>
        <p:txBody>
          <a:bodyPr wrap="none" rtlCol="0">
            <a:spAutoFit/>
          </a:bodyPr>
          <a:lstStyle/>
          <a:p>
            <a:r>
              <a:rPr lang="en-US" altLang="ko-KR" sz="1400" dirty="0">
                <a:latin typeface="Times New Roman" panose="02020603050405020304" pitchFamily="18" charset="0"/>
                <a:cs typeface="Times New Roman" panose="02020603050405020304" pitchFamily="18" charset="0"/>
              </a:rPr>
              <a:t>W   J     I    T    U   D</a:t>
            </a:r>
            <a:endParaRPr lang="ko-KR" altLang="en-US" sz="1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650373E-DDB0-4046-AA28-12B1563266B9}"/>
              </a:ext>
            </a:extLst>
          </p:cNvPr>
          <p:cNvSpPr txBox="1"/>
          <p:nvPr/>
        </p:nvSpPr>
        <p:spPr>
          <a:xfrm rot="16200000">
            <a:off x="1256164" y="4115905"/>
            <a:ext cx="663964" cy="338554"/>
          </a:xfrm>
          <a:prstGeom prst="rect">
            <a:avLst/>
          </a:prstGeom>
          <a:noFill/>
        </p:spPr>
        <p:txBody>
          <a:bodyPr wrap="none" rtlCol="0">
            <a:spAutoFit/>
          </a:bodyPr>
          <a:lstStyle/>
          <a:p>
            <a:r>
              <a:rPr lang="en-US" altLang="ko-KR" sz="1600" b="1" dirty="0">
                <a:latin typeface="Times New Roman" panose="02020603050405020304" pitchFamily="18" charset="0"/>
                <a:cs typeface="Times New Roman" panose="02020603050405020304" pitchFamily="18" charset="0"/>
              </a:rPr>
              <a:t>Ratio</a:t>
            </a:r>
            <a:endParaRPr lang="ko-KR" altLang="en-US" sz="1600" b="1" dirty="0">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8B8B2291-06B2-46FE-B788-5450D6D45014}"/>
              </a:ext>
            </a:extLst>
          </p:cNvPr>
          <p:cNvSpPr/>
          <p:nvPr/>
        </p:nvSpPr>
        <p:spPr>
          <a:xfrm>
            <a:off x="1485399" y="5073894"/>
            <a:ext cx="9150901" cy="738664"/>
          </a:xfrm>
          <a:prstGeom prst="rect">
            <a:avLst/>
          </a:prstGeom>
        </p:spPr>
        <p:txBody>
          <a:bodyPr wrap="square">
            <a:spAutoFit/>
          </a:bodyPr>
          <a:lstStyle/>
          <a:p>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Figure 2.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Comparison of label distributions among the true source, true target, and predicted targets. Note that ‘W’ is ‘walk’, ‘J’ is ‘jog’, ‘I’ is ‘sit’, ‘T’ is ‘stand’, ‘U’ is ‘upstairs’, ‘D’ is ‘downstairs’, ‘[O]’ is ‘original UDA’, and ‘[T]’ is ‘TA4LS’ in WISDM dataset. Note: 12</a:t>
            </a:r>
            <a:r>
              <a:rPr lang="en-US" altLang="ko-KR" baseline="30000" dirty="0">
                <a:latin typeface="Times New Roman" panose="02020603050405020304" pitchFamily="18" charset="0"/>
                <a:ea typeface="Pretendard Light" panose="02000403000000020004" pitchFamily="2" charset="-127"/>
                <a:cs typeface="Times New Roman" panose="02020603050405020304" pitchFamily="18" charset="0"/>
              </a:rPr>
              <a:t>th</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domain is the source and the 19</a:t>
            </a:r>
            <a:r>
              <a:rPr lang="en-US" altLang="ko-KR" baseline="30000" dirty="0">
                <a:latin typeface="Times New Roman" panose="02020603050405020304" pitchFamily="18" charset="0"/>
                <a:ea typeface="Pretendard Light" panose="02000403000000020004" pitchFamily="2" charset="-127"/>
                <a:cs typeface="Times New Roman" panose="02020603050405020304" pitchFamily="18" charset="0"/>
              </a:rPr>
              <a:t>th</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domain is the target with DIRT as the original UDA.</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
        <p:nvSpPr>
          <p:cNvPr id="23" name="직사각형 22">
            <a:extLst>
              <a:ext uri="{FF2B5EF4-FFF2-40B4-BE49-F238E27FC236}">
                <a16:creationId xmlns:a16="http://schemas.microsoft.com/office/drawing/2014/main" id="{580F8ACC-70FB-4510-8F51-6D331EE8C547}"/>
              </a:ext>
            </a:extLst>
          </p:cNvPr>
          <p:cNvSpPr/>
          <p:nvPr/>
        </p:nvSpPr>
        <p:spPr>
          <a:xfrm>
            <a:off x="1243894" y="6466637"/>
            <a:ext cx="963725" cy="276999"/>
          </a:xfrm>
          <a:prstGeom prst="rect">
            <a:avLst/>
          </a:prstGeom>
        </p:spPr>
        <p:txBody>
          <a:bodyPr wrap="none">
            <a:spAutoFit/>
          </a:bodyPr>
          <a:lstStyle/>
          <a:p>
            <a:pPr lvl="0"/>
            <a:r>
              <a:rPr lang="en-US" altLang="ko-KR" sz="1200" b="1" dirty="0">
                <a:solidFill>
                  <a:srgbClr val="4B2E5E"/>
                </a:solidFill>
                <a:latin typeface="Roboto"/>
                <a:ea typeface="Roboto"/>
                <a:cs typeface="Roboto"/>
              </a:rPr>
              <a:t>Case Study</a:t>
            </a:r>
          </a:p>
        </p:txBody>
      </p:sp>
    </p:spTree>
    <p:extLst>
      <p:ext uri="{BB962C8B-B14F-4D97-AF65-F5344CB8AC3E}">
        <p14:creationId xmlns:p14="http://schemas.microsoft.com/office/powerpoint/2010/main" val="199444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Conclusions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2585283"/>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To mitigate the performance degradation caused by label shifts, we propose TA4LS with </a:t>
            </a:r>
            <a:r>
              <a:rPr lang="en-US" altLang="ko-KR" sz="1800" b="1" dirty="0">
                <a:solidFill>
                  <a:srgbClr val="5B5B5B"/>
                </a:solidFill>
                <a:latin typeface="Roboto"/>
                <a:ea typeface="Roboto"/>
                <a:cs typeface="Roboto"/>
              </a:rPr>
              <a:t>multi-view feature consistency </a:t>
            </a:r>
            <a:r>
              <a:rPr lang="en-US" altLang="ko-KR" sz="1800" dirty="0">
                <a:solidFill>
                  <a:srgbClr val="5B5B5B"/>
                </a:solidFill>
                <a:latin typeface="Roboto"/>
                <a:ea typeface="Roboto"/>
                <a:cs typeface="Roboto"/>
              </a:rPr>
              <a:t>and </a:t>
            </a:r>
            <a:r>
              <a:rPr lang="en-US" altLang="ko-KR" sz="1800" b="1" dirty="0">
                <a:solidFill>
                  <a:srgbClr val="5B5B5B"/>
                </a:solidFill>
                <a:latin typeface="Roboto"/>
                <a:ea typeface="Roboto"/>
                <a:cs typeface="Roboto"/>
              </a:rPr>
              <a:t>target cluster consistency</a:t>
            </a:r>
            <a:r>
              <a:rPr lang="en-US" altLang="ko-KR" sz="1800" dirty="0">
                <a:solidFill>
                  <a:srgbClr val="5B5B5B"/>
                </a:solidFill>
                <a:latin typeface="Roboto"/>
                <a:ea typeface="Roboto"/>
                <a:cs typeface="Roboto"/>
              </a:rPr>
              <a:t>. </a:t>
            </a:r>
          </a:p>
          <a:p>
            <a:pPr marL="28575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Our research highlights the potential for </a:t>
            </a:r>
            <a:r>
              <a:rPr lang="en-US" altLang="ko-KR" sz="1800" b="1" dirty="0">
                <a:solidFill>
                  <a:srgbClr val="5B5B5B"/>
                </a:solidFill>
                <a:latin typeface="Roboto"/>
                <a:ea typeface="Roboto"/>
                <a:cs typeface="Roboto"/>
              </a:rPr>
              <a:t>significant label shifts </a:t>
            </a:r>
            <a:r>
              <a:rPr lang="en-US" altLang="ko-KR" sz="1800" dirty="0">
                <a:solidFill>
                  <a:srgbClr val="5B5B5B"/>
                </a:solidFill>
                <a:latin typeface="Roboto"/>
                <a:ea typeface="Roboto"/>
                <a:cs typeface="Roboto"/>
              </a:rPr>
              <a:t>in TS-UDA scenarios attributable to the nature of time series. As a results, our approach enhances F1 scores well under high label shifts. </a:t>
            </a:r>
          </a:p>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TA4LS excels in applying UDA on sensor data from individual humans characterized by significant label shifts and in scenarios requiring balanced class predictions.</a:t>
            </a:r>
            <a:endParaRPr lang="en-US" altLang="ko-KR" sz="1800" dirty="0">
              <a:latin typeface="Roboto"/>
              <a:ea typeface="Roboto"/>
              <a:cs typeface="Roboto"/>
            </a:endParaRPr>
          </a:p>
        </p:txBody>
      </p:sp>
      <p:sp>
        <p:nvSpPr>
          <p:cNvPr id="5" name="직사각형 4">
            <a:extLst>
              <a:ext uri="{FF2B5EF4-FFF2-40B4-BE49-F238E27FC236}">
                <a16:creationId xmlns:a16="http://schemas.microsoft.com/office/drawing/2014/main" id="{AF76EF73-F118-4A3C-9747-B4DC8DE697B6}"/>
              </a:ext>
            </a:extLst>
          </p:cNvPr>
          <p:cNvSpPr/>
          <p:nvPr/>
        </p:nvSpPr>
        <p:spPr>
          <a:xfrm>
            <a:off x="1243894" y="6466637"/>
            <a:ext cx="1035861" cy="276999"/>
          </a:xfrm>
          <a:prstGeom prst="rect">
            <a:avLst/>
          </a:prstGeom>
        </p:spPr>
        <p:txBody>
          <a:bodyPr wrap="none">
            <a:spAutoFit/>
          </a:bodyPr>
          <a:lstStyle/>
          <a:p>
            <a:pPr lvl="0"/>
            <a:r>
              <a:rPr lang="en-US" altLang="ko-KR" sz="1200" b="1" dirty="0">
                <a:solidFill>
                  <a:srgbClr val="4B2E5E"/>
                </a:solidFill>
                <a:latin typeface="Roboto"/>
                <a:ea typeface="Roboto"/>
                <a:cs typeface="Roboto"/>
              </a:rPr>
              <a:t>Conclusions</a:t>
            </a:r>
          </a:p>
        </p:txBody>
      </p:sp>
    </p:spTree>
    <p:extLst>
      <p:ext uri="{BB962C8B-B14F-4D97-AF65-F5344CB8AC3E}">
        <p14:creationId xmlns:p14="http://schemas.microsoft.com/office/powerpoint/2010/main" val="336593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6D3"/>
        </a:solidFill>
        <a:effectLst/>
      </p:bgPr>
    </p:bg>
    <p:spTree>
      <p:nvGrpSpPr>
        <p:cNvPr id="1" name="Shape 86">
          <a:extLst>
            <a:ext uri="{FF2B5EF4-FFF2-40B4-BE49-F238E27FC236}">
              <a16:creationId xmlns:a16="http://schemas.microsoft.com/office/drawing/2014/main" id="{1013D697-1A38-B8AE-0D22-D39174B6A19D}"/>
            </a:ext>
          </a:extLst>
        </p:cNvPr>
        <p:cNvGrpSpPr/>
        <p:nvPr/>
      </p:nvGrpSpPr>
      <p:grpSpPr>
        <a:xfrm>
          <a:off x="0" y="0"/>
          <a:ext cx="0" cy="0"/>
          <a:chOff x="0" y="0"/>
          <a:chExt cx="0" cy="0"/>
        </a:xfrm>
      </p:grpSpPr>
      <p:pic>
        <p:nvPicPr>
          <p:cNvPr id="5" name="Picture 4" descr="A colorful city skyline with text&#10;&#10;AI-generated content may be incorrect.">
            <a:extLst>
              <a:ext uri="{FF2B5EF4-FFF2-40B4-BE49-F238E27FC236}">
                <a16:creationId xmlns:a16="http://schemas.microsoft.com/office/drawing/2014/main" id="{C2EDB3DA-95AE-FEB8-EAAE-BFD999733C3C}"/>
              </a:ext>
            </a:extLst>
          </p:cNvPr>
          <p:cNvPicPr>
            <a:picLocks noChangeAspect="1"/>
          </p:cNvPicPr>
          <p:nvPr/>
        </p:nvPicPr>
        <p:blipFill>
          <a:blip r:embed="rId3"/>
          <a:stretch>
            <a:fillRect/>
          </a:stretch>
        </p:blipFill>
        <p:spPr>
          <a:xfrm>
            <a:off x="2887368" y="2102143"/>
            <a:ext cx="5905500" cy="2657475"/>
          </a:xfrm>
          <a:prstGeom prst="rect">
            <a:avLst/>
          </a:prstGeom>
        </p:spPr>
      </p:pic>
    </p:spTree>
    <p:extLst>
      <p:ext uri="{BB962C8B-B14F-4D97-AF65-F5344CB8AC3E}">
        <p14:creationId xmlns:p14="http://schemas.microsoft.com/office/powerpoint/2010/main" val="219622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E7D4"/>
        </a:solidFill>
        <a:effectLst/>
      </p:bgPr>
    </p:bg>
    <p:spTree>
      <p:nvGrpSpPr>
        <p:cNvPr id="1" name="Shape 184"/>
        <p:cNvGrpSpPr/>
        <p:nvPr/>
      </p:nvGrpSpPr>
      <p:grpSpPr>
        <a:xfrm>
          <a:off x="0" y="0"/>
          <a:ext cx="0" cy="0"/>
          <a:chOff x="0" y="0"/>
          <a:chExt cx="0" cy="0"/>
        </a:xfrm>
      </p:grpSpPr>
      <p:pic>
        <p:nvPicPr>
          <p:cNvPr id="5" name="Picture 4" descr="A colorful city skyline with text&#10;&#10;AI-generated content may be incorrect.">
            <a:extLst>
              <a:ext uri="{FF2B5EF4-FFF2-40B4-BE49-F238E27FC236}">
                <a16:creationId xmlns:a16="http://schemas.microsoft.com/office/drawing/2014/main" id="{36E85DAA-9039-A227-E0FC-224BD964AD0D}"/>
              </a:ext>
            </a:extLst>
          </p:cNvPr>
          <p:cNvPicPr>
            <a:picLocks noChangeAspect="1"/>
          </p:cNvPicPr>
          <p:nvPr/>
        </p:nvPicPr>
        <p:blipFill>
          <a:blip r:embed="rId3"/>
          <a:srcRect l="13574" t="5316" r="45018" b="65478"/>
          <a:stretch/>
        </p:blipFill>
        <p:spPr>
          <a:xfrm>
            <a:off x="122694" y="4702741"/>
            <a:ext cx="5851205" cy="1996093"/>
          </a:xfrm>
          <a:prstGeom prst="rect">
            <a:avLst/>
          </a:prstGeom>
        </p:spPr>
      </p:pic>
      <p:sp>
        <p:nvSpPr>
          <p:cNvPr id="6" name="TextBox 5">
            <a:extLst>
              <a:ext uri="{FF2B5EF4-FFF2-40B4-BE49-F238E27FC236}">
                <a16:creationId xmlns:a16="http://schemas.microsoft.com/office/drawing/2014/main" id="{110B72B3-6B14-4B34-6E04-9E854D5D0C3F}"/>
              </a:ext>
            </a:extLst>
          </p:cNvPr>
          <p:cNvSpPr txBox="1"/>
          <p:nvPr/>
        </p:nvSpPr>
        <p:spPr>
          <a:xfrm>
            <a:off x="3687304" y="2039480"/>
            <a:ext cx="482255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4B2E5E"/>
                </a:solidFill>
                <a:latin typeface="Roboto"/>
              </a:rPr>
              <a:t>THANK YOU!</a:t>
            </a:r>
          </a:p>
          <a:p>
            <a:pPr algn="ctr"/>
            <a:r>
              <a:rPr lang="en-US" sz="6000" b="1" dirty="0">
                <a:solidFill>
                  <a:srgbClr val="4B2E5E"/>
                </a:solidFill>
                <a:latin typeface="Roboto"/>
              </a:rPr>
              <a:t>Q&amp;A</a:t>
            </a:r>
          </a:p>
        </p:txBody>
      </p:sp>
      <p:pic>
        <p:nvPicPr>
          <p:cNvPr id="4" name="그림 3">
            <a:extLst>
              <a:ext uri="{FF2B5EF4-FFF2-40B4-BE49-F238E27FC236}">
                <a16:creationId xmlns:a16="http://schemas.microsoft.com/office/drawing/2014/main" id="{681ED7A8-4327-45FF-B6C1-F4F436B2C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7496" y="2057499"/>
            <a:ext cx="1659289" cy="2060837"/>
          </a:xfrm>
          <a:prstGeom prst="rect">
            <a:avLst/>
          </a:prstGeom>
        </p:spPr>
      </p:pic>
      <p:sp>
        <p:nvSpPr>
          <p:cNvPr id="7" name="직사각형 6">
            <a:extLst>
              <a:ext uri="{FF2B5EF4-FFF2-40B4-BE49-F238E27FC236}">
                <a16:creationId xmlns:a16="http://schemas.microsoft.com/office/drawing/2014/main" id="{9AE2E47E-58D2-40CA-9B0A-9DB31442B923}"/>
              </a:ext>
            </a:extLst>
          </p:cNvPr>
          <p:cNvSpPr/>
          <p:nvPr/>
        </p:nvSpPr>
        <p:spPr>
          <a:xfrm>
            <a:off x="9115958" y="2211400"/>
            <a:ext cx="139065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내용 개체 틀 4">
            <a:extLst>
              <a:ext uri="{FF2B5EF4-FFF2-40B4-BE49-F238E27FC236}">
                <a16:creationId xmlns:a16="http://schemas.microsoft.com/office/drawing/2014/main" id="{DFF2C8D5-D0E3-4EA0-B49C-0B8B599058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8689" y="2210820"/>
            <a:ext cx="1286455" cy="1286455"/>
          </a:xfrm>
          <a:prstGeom prst="rect">
            <a:avLst/>
          </a:prstGeom>
        </p:spPr>
      </p:pic>
      <p:sp>
        <p:nvSpPr>
          <p:cNvPr id="2" name="TextBox 1">
            <a:extLst>
              <a:ext uri="{FF2B5EF4-FFF2-40B4-BE49-F238E27FC236}">
                <a16:creationId xmlns:a16="http://schemas.microsoft.com/office/drawing/2014/main" id="{23C55D7A-A535-4089-8F12-E969E66F6E32}"/>
              </a:ext>
            </a:extLst>
          </p:cNvPr>
          <p:cNvSpPr txBox="1"/>
          <p:nvPr/>
        </p:nvSpPr>
        <p:spPr>
          <a:xfrm>
            <a:off x="9114739" y="4133088"/>
            <a:ext cx="1415772" cy="307777"/>
          </a:xfrm>
          <a:prstGeom prst="rect">
            <a:avLst/>
          </a:prstGeom>
          <a:noFill/>
        </p:spPr>
        <p:txBody>
          <a:bodyPr wrap="none" rtlCol="0">
            <a:spAutoFit/>
          </a:bodyPr>
          <a:lstStyle/>
          <a:p>
            <a:r>
              <a:rPr lang="en-US" altLang="ko-KR" b="1" dirty="0"/>
              <a:t>Official </a:t>
            </a:r>
            <a:r>
              <a:rPr lang="en-US" altLang="ko-KR" b="1" dirty="0" err="1"/>
              <a:t>Github</a:t>
            </a:r>
            <a:endParaRPr lang="ko-KR" alt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 in the HAR dataset</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553957"/>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TA4LS achieves the highest average F1 score and accuracy in HAR datasets.</a:t>
            </a:r>
            <a:endParaRPr lang="en-US" altLang="ko-KR" sz="2400" dirty="0">
              <a:latin typeface="Roboto"/>
              <a:ea typeface="Roboto"/>
              <a:cs typeface="Roboto"/>
            </a:endParaRPr>
          </a:p>
        </p:txBody>
      </p:sp>
      <p:graphicFrame>
        <p:nvGraphicFramePr>
          <p:cNvPr id="5" name="표 4">
            <a:extLst>
              <a:ext uri="{FF2B5EF4-FFF2-40B4-BE49-F238E27FC236}">
                <a16:creationId xmlns:a16="http://schemas.microsoft.com/office/drawing/2014/main" id="{3DFECE09-8D17-4F35-982F-445689CE7BA9}"/>
              </a:ext>
            </a:extLst>
          </p:cNvPr>
          <p:cNvGraphicFramePr>
            <a:graphicFrameLocks noGrp="1"/>
          </p:cNvGraphicFramePr>
          <p:nvPr>
            <p:extLst>
              <p:ext uri="{D42A27DB-BD31-4B8C-83A1-F6EECF244321}">
                <p14:modId xmlns:p14="http://schemas.microsoft.com/office/powerpoint/2010/main" val="1942808035"/>
              </p:ext>
            </p:extLst>
          </p:nvPr>
        </p:nvGraphicFramePr>
        <p:xfrm>
          <a:off x="470241" y="2466138"/>
          <a:ext cx="10930218" cy="3002280"/>
        </p:xfrm>
        <a:graphic>
          <a:graphicData uri="http://schemas.openxmlformats.org/drawingml/2006/table">
            <a:tbl>
              <a:tblPr/>
              <a:tblGrid>
                <a:gridCol w="898843">
                  <a:extLst>
                    <a:ext uri="{9D8B030D-6E8A-4147-A177-3AD203B41FA5}">
                      <a16:colId xmlns:a16="http://schemas.microsoft.com/office/drawing/2014/main" val="3803280050"/>
                    </a:ext>
                  </a:extLst>
                </a:gridCol>
                <a:gridCol w="590518">
                  <a:extLst>
                    <a:ext uri="{9D8B030D-6E8A-4147-A177-3AD203B41FA5}">
                      <a16:colId xmlns:a16="http://schemas.microsoft.com/office/drawing/2014/main" val="3760998178"/>
                    </a:ext>
                  </a:extLst>
                </a:gridCol>
                <a:gridCol w="677582">
                  <a:extLst>
                    <a:ext uri="{9D8B030D-6E8A-4147-A177-3AD203B41FA5}">
                      <a16:colId xmlns:a16="http://schemas.microsoft.com/office/drawing/2014/main" val="27739100"/>
                    </a:ext>
                  </a:extLst>
                </a:gridCol>
                <a:gridCol w="590518">
                  <a:extLst>
                    <a:ext uri="{9D8B030D-6E8A-4147-A177-3AD203B41FA5}">
                      <a16:colId xmlns:a16="http://schemas.microsoft.com/office/drawing/2014/main" val="1184404791"/>
                    </a:ext>
                  </a:extLst>
                </a:gridCol>
                <a:gridCol w="590518">
                  <a:extLst>
                    <a:ext uri="{9D8B030D-6E8A-4147-A177-3AD203B41FA5}">
                      <a16:colId xmlns:a16="http://schemas.microsoft.com/office/drawing/2014/main" val="1359921859"/>
                    </a:ext>
                  </a:extLst>
                </a:gridCol>
                <a:gridCol w="590518">
                  <a:extLst>
                    <a:ext uri="{9D8B030D-6E8A-4147-A177-3AD203B41FA5}">
                      <a16:colId xmlns:a16="http://schemas.microsoft.com/office/drawing/2014/main" val="1438531372"/>
                    </a:ext>
                  </a:extLst>
                </a:gridCol>
                <a:gridCol w="812047">
                  <a:extLst>
                    <a:ext uri="{9D8B030D-6E8A-4147-A177-3AD203B41FA5}">
                      <a16:colId xmlns:a16="http://schemas.microsoft.com/office/drawing/2014/main" val="2989297548"/>
                    </a:ext>
                  </a:extLst>
                </a:gridCol>
                <a:gridCol w="590518">
                  <a:extLst>
                    <a:ext uri="{9D8B030D-6E8A-4147-A177-3AD203B41FA5}">
                      <a16:colId xmlns:a16="http://schemas.microsoft.com/office/drawing/2014/main" val="1635068639"/>
                    </a:ext>
                  </a:extLst>
                </a:gridCol>
                <a:gridCol w="590518">
                  <a:extLst>
                    <a:ext uri="{9D8B030D-6E8A-4147-A177-3AD203B41FA5}">
                      <a16:colId xmlns:a16="http://schemas.microsoft.com/office/drawing/2014/main" val="1169484962"/>
                    </a:ext>
                  </a:extLst>
                </a:gridCol>
                <a:gridCol w="590518">
                  <a:extLst>
                    <a:ext uri="{9D8B030D-6E8A-4147-A177-3AD203B41FA5}">
                      <a16:colId xmlns:a16="http://schemas.microsoft.com/office/drawing/2014/main" val="3802331531"/>
                    </a:ext>
                  </a:extLst>
                </a:gridCol>
                <a:gridCol w="590518">
                  <a:extLst>
                    <a:ext uri="{9D8B030D-6E8A-4147-A177-3AD203B41FA5}">
                      <a16:colId xmlns:a16="http://schemas.microsoft.com/office/drawing/2014/main" val="1489967725"/>
                    </a:ext>
                  </a:extLst>
                </a:gridCol>
                <a:gridCol w="590518">
                  <a:extLst>
                    <a:ext uri="{9D8B030D-6E8A-4147-A177-3AD203B41FA5}">
                      <a16:colId xmlns:a16="http://schemas.microsoft.com/office/drawing/2014/main" val="431074337"/>
                    </a:ext>
                  </a:extLst>
                </a:gridCol>
                <a:gridCol w="752123">
                  <a:extLst>
                    <a:ext uri="{9D8B030D-6E8A-4147-A177-3AD203B41FA5}">
                      <a16:colId xmlns:a16="http://schemas.microsoft.com/office/drawing/2014/main" val="3870634523"/>
                    </a:ext>
                  </a:extLst>
                </a:gridCol>
                <a:gridCol w="590518">
                  <a:extLst>
                    <a:ext uri="{9D8B030D-6E8A-4147-A177-3AD203B41FA5}">
                      <a16:colId xmlns:a16="http://schemas.microsoft.com/office/drawing/2014/main" val="1233394593"/>
                    </a:ext>
                  </a:extLst>
                </a:gridCol>
                <a:gridCol w="590518">
                  <a:extLst>
                    <a:ext uri="{9D8B030D-6E8A-4147-A177-3AD203B41FA5}">
                      <a16:colId xmlns:a16="http://schemas.microsoft.com/office/drawing/2014/main" val="3246875406"/>
                    </a:ext>
                  </a:extLst>
                </a:gridCol>
                <a:gridCol w="599362">
                  <a:extLst>
                    <a:ext uri="{9D8B030D-6E8A-4147-A177-3AD203B41FA5}">
                      <a16:colId xmlns:a16="http://schemas.microsoft.com/office/drawing/2014/main" val="1438212010"/>
                    </a:ext>
                  </a:extLst>
                </a:gridCol>
                <a:gridCol w="694563">
                  <a:extLst>
                    <a:ext uri="{9D8B030D-6E8A-4147-A177-3AD203B41FA5}">
                      <a16:colId xmlns:a16="http://schemas.microsoft.com/office/drawing/2014/main" val="488661924"/>
                    </a:ext>
                  </a:extLst>
                </a:gridCol>
              </a:tblGrid>
              <a:tr h="187483">
                <a:tc rowSpan="2">
                  <a:txBody>
                    <a:bodyPr/>
                    <a:lstStyle/>
                    <a:p>
                      <a:pPr algn="ctr"/>
                      <a:r>
                        <a:rPr lang="en-US" sz="1400" dirty="0">
                          <a:latin typeface="Times New Roman" panose="02020603050405020304" pitchFamily="18" charset="0"/>
                          <a:cs typeface="Times New Roman" panose="02020603050405020304" pitchFamily="18" charset="0"/>
                        </a:rPr>
                        <a:t>Datasets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b="1" dirty="0">
                          <a:latin typeface="Times New Roman" panose="02020603050405020304" pitchFamily="18" charset="0"/>
                          <a:cs typeface="Times New Roman" panose="02020603050405020304" pitchFamily="18" charset="0"/>
                        </a:rPr>
                        <a:t>Original UDA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BBSE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PseudoBalance</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RLSbench</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PseudoCal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TeacherModel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Correction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TA4LS(Ours)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extLst>
                  <a:ext uri="{0D108BD9-81ED-4DB2-BD59-A6C34878D82A}">
                    <a16:rowId xmlns:a16="http://schemas.microsoft.com/office/drawing/2014/main" val="1308899729"/>
                  </a:ext>
                </a:extLst>
              </a:tr>
              <a:tr h="0">
                <a:tc v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3052817"/>
                  </a:ext>
                </a:extLst>
              </a:tr>
              <a:tr h="0">
                <a:tc>
                  <a:txBody>
                    <a:bodyPr/>
                    <a:lstStyle/>
                    <a:p>
                      <a:pPr algn="ctr"/>
                      <a:r>
                        <a:rPr lang="en-US" sz="1400" b="1" dirty="0">
                          <a:latin typeface="Times New Roman" panose="02020603050405020304" pitchFamily="18" charset="0"/>
                          <a:cs typeface="Times New Roman" panose="02020603050405020304" pitchFamily="18" charset="0"/>
                        </a:rPr>
                        <a:t>DANN</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0.859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0.924</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810040677"/>
                  </a:ext>
                </a:extLst>
              </a:tr>
              <a:tr h="0">
                <a:tc>
                  <a:txBody>
                    <a:bodyPr/>
                    <a:lstStyle/>
                    <a:p>
                      <a:pPr algn="ctr"/>
                      <a:r>
                        <a:rPr lang="en-US" sz="1400" b="1" dirty="0">
                          <a:latin typeface="Times New Roman" panose="02020603050405020304" pitchFamily="18" charset="0"/>
                          <a:cs typeface="Times New Roman" panose="02020603050405020304" pitchFamily="18" charset="0"/>
                        </a:rPr>
                        <a:t>DIRT</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0.884</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0.731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0.777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0.914</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0.756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0.778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0.743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0.765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0.954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0.952</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84390117"/>
                  </a:ext>
                </a:extLst>
              </a:tr>
              <a:tr h="0">
                <a:tc>
                  <a:txBody>
                    <a:bodyPr/>
                    <a:lstStyle/>
                    <a:p>
                      <a:pPr algn="ctr"/>
                      <a:r>
                        <a:rPr lang="en-US" sz="1400" b="1" dirty="0" err="1">
                          <a:latin typeface="Times New Roman" panose="02020603050405020304" pitchFamily="18" charset="0"/>
                          <a:cs typeface="Times New Roman" panose="02020603050405020304" pitchFamily="18" charset="0"/>
                        </a:rPr>
                        <a:t>CoDATS</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0.882</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0.858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0.894</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0.801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0.815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0.930</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45059081"/>
                  </a:ext>
                </a:extLst>
              </a:tr>
              <a:tr h="0">
                <a:tc>
                  <a:txBody>
                    <a:bodyPr/>
                    <a:lstStyle/>
                    <a:p>
                      <a:pPr algn="ctr"/>
                      <a:r>
                        <a:rPr lang="en-US" sz="1400" b="1" dirty="0" err="1">
                          <a:latin typeface="Times New Roman" panose="02020603050405020304" pitchFamily="18" charset="0"/>
                          <a:cs typeface="Times New Roman" panose="02020603050405020304" pitchFamily="18" charset="0"/>
                        </a:rPr>
                        <a:t>HoMM</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0.899</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0.904</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0.886</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0.895</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0.389</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0.435</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0.913</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0.921</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0.109</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0.189</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0.113</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0.189</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0.799</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0.808</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0.917</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0.922</a:t>
                      </a:r>
                    </a:p>
                  </a:txBody>
                  <a:tcPr marL="9525" marR="9525" marT="9525" marB="0" anchor="ctr">
                    <a:lnL>
                      <a:noFill/>
                    </a:lnL>
                    <a:lnR>
                      <a:noFill/>
                    </a:lnR>
                    <a:lnT>
                      <a:noFill/>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2081223"/>
                  </a:ext>
                </a:extLst>
              </a:tr>
              <a:tr h="0">
                <a:tc>
                  <a:txBody>
                    <a:bodyPr/>
                    <a:lstStyle/>
                    <a:p>
                      <a:pPr algn="ctr"/>
                      <a:r>
                        <a:rPr lang="en-US" sz="1400" b="1" dirty="0">
                          <a:latin typeface="Times New Roman" panose="02020603050405020304" pitchFamily="18" charset="0"/>
                          <a:cs typeface="Times New Roman" panose="02020603050405020304" pitchFamily="18" charset="0"/>
                        </a:rPr>
                        <a:t>DSAN</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0.844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0.951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0.953</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79255864"/>
                  </a:ext>
                </a:extLst>
              </a:tr>
              <a:tr h="0">
                <a:tc>
                  <a:txBody>
                    <a:bodyPr/>
                    <a:lstStyle/>
                    <a:p>
                      <a:pPr algn="ctr"/>
                      <a:r>
                        <a:rPr lang="en-US" sz="1400" b="1" dirty="0">
                          <a:latin typeface="Times New Roman" panose="02020603050405020304" pitchFamily="18" charset="0"/>
                          <a:cs typeface="Times New Roman" panose="02020603050405020304" pitchFamily="18" charset="0"/>
                        </a:rPr>
                        <a:t>SASA</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0.841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0.789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0.825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0.634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0.666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0.832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0.852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0.631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2657173"/>
                  </a:ext>
                </a:extLst>
              </a:tr>
              <a:tr h="0">
                <a:tc>
                  <a:txBody>
                    <a:bodyPr/>
                    <a:lstStyle/>
                    <a:p>
                      <a:pPr algn="ctr"/>
                      <a:r>
                        <a:rPr lang="en-US" sz="1400" b="1" dirty="0">
                          <a:latin typeface="Times New Roman" panose="02020603050405020304" pitchFamily="18" charset="0"/>
                          <a:cs typeface="Times New Roman" panose="02020603050405020304" pitchFamily="18" charset="0"/>
                        </a:rPr>
                        <a:t>Avg.</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0.852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0.678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0.707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0.618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0.631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0.660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0.800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0.814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0.928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5973444"/>
                  </a:ext>
                </a:extLst>
              </a:tr>
              <a:tr h="0">
                <a:tc>
                  <a:txBody>
                    <a:bodyPr/>
                    <a:lstStyle/>
                    <a:p>
                      <a:pPr algn="ctr"/>
                      <a:r>
                        <a:rPr lang="en-US" sz="1100" b="1" dirty="0">
                          <a:latin typeface="Times New Roman" panose="02020603050405020304" pitchFamily="18" charset="0"/>
                          <a:cs typeface="Times New Roman" panose="02020603050405020304" pitchFamily="18" charset="0"/>
                        </a:rPr>
                        <a:t>(± std)</a:t>
                      </a:r>
                      <a:endParaRPr lang="en-US" sz="11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0.09</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3425443"/>
                  </a:ext>
                </a:extLst>
              </a:tr>
            </a:tbl>
          </a:graphicData>
        </a:graphic>
      </p:graphicFrame>
      <p:sp>
        <p:nvSpPr>
          <p:cNvPr id="2" name="직사각형 1">
            <a:extLst>
              <a:ext uri="{FF2B5EF4-FFF2-40B4-BE49-F238E27FC236}">
                <a16:creationId xmlns:a16="http://schemas.microsoft.com/office/drawing/2014/main" id="{4A17C54C-3750-4F82-A00E-D11D33E189E4}"/>
              </a:ext>
            </a:extLst>
          </p:cNvPr>
          <p:cNvSpPr/>
          <p:nvPr/>
        </p:nvSpPr>
        <p:spPr>
          <a:xfrm>
            <a:off x="420414" y="5603171"/>
            <a:ext cx="11435255" cy="523220"/>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A-1</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with standard deviation across four datasets under natural label shifts with respect to different UDA methods (DANN, DIRT,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CoDATS</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HoMM</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DSAN, and SASA). The highest scores are in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bold</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Tree>
    <p:extLst>
      <p:ext uri="{BB962C8B-B14F-4D97-AF65-F5344CB8AC3E}">
        <p14:creationId xmlns:p14="http://schemas.microsoft.com/office/powerpoint/2010/main" val="3407085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 in the HHAR dataset</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553957"/>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TA4LS achieves the highest average F1 score and accuracy in HHAR datasets.</a:t>
            </a:r>
            <a:endParaRPr lang="en-US" altLang="ko-KR" sz="2400" dirty="0">
              <a:latin typeface="Roboto"/>
              <a:ea typeface="Roboto"/>
              <a:cs typeface="Roboto"/>
            </a:endParaRPr>
          </a:p>
        </p:txBody>
      </p:sp>
      <p:graphicFrame>
        <p:nvGraphicFramePr>
          <p:cNvPr id="5" name="표 4">
            <a:extLst>
              <a:ext uri="{FF2B5EF4-FFF2-40B4-BE49-F238E27FC236}">
                <a16:creationId xmlns:a16="http://schemas.microsoft.com/office/drawing/2014/main" id="{3DFECE09-8D17-4F35-982F-445689CE7BA9}"/>
              </a:ext>
            </a:extLst>
          </p:cNvPr>
          <p:cNvGraphicFramePr>
            <a:graphicFrameLocks noGrp="1"/>
          </p:cNvGraphicFramePr>
          <p:nvPr>
            <p:extLst>
              <p:ext uri="{D42A27DB-BD31-4B8C-83A1-F6EECF244321}">
                <p14:modId xmlns:p14="http://schemas.microsoft.com/office/powerpoint/2010/main" val="4133081286"/>
              </p:ext>
            </p:extLst>
          </p:nvPr>
        </p:nvGraphicFramePr>
        <p:xfrm>
          <a:off x="470241" y="2466138"/>
          <a:ext cx="10930218" cy="3002280"/>
        </p:xfrm>
        <a:graphic>
          <a:graphicData uri="http://schemas.openxmlformats.org/drawingml/2006/table">
            <a:tbl>
              <a:tblPr/>
              <a:tblGrid>
                <a:gridCol w="898843">
                  <a:extLst>
                    <a:ext uri="{9D8B030D-6E8A-4147-A177-3AD203B41FA5}">
                      <a16:colId xmlns:a16="http://schemas.microsoft.com/office/drawing/2014/main" val="3803280050"/>
                    </a:ext>
                  </a:extLst>
                </a:gridCol>
                <a:gridCol w="590518">
                  <a:extLst>
                    <a:ext uri="{9D8B030D-6E8A-4147-A177-3AD203B41FA5}">
                      <a16:colId xmlns:a16="http://schemas.microsoft.com/office/drawing/2014/main" val="3760998178"/>
                    </a:ext>
                  </a:extLst>
                </a:gridCol>
                <a:gridCol w="677582">
                  <a:extLst>
                    <a:ext uri="{9D8B030D-6E8A-4147-A177-3AD203B41FA5}">
                      <a16:colId xmlns:a16="http://schemas.microsoft.com/office/drawing/2014/main" val="27739100"/>
                    </a:ext>
                  </a:extLst>
                </a:gridCol>
                <a:gridCol w="590518">
                  <a:extLst>
                    <a:ext uri="{9D8B030D-6E8A-4147-A177-3AD203B41FA5}">
                      <a16:colId xmlns:a16="http://schemas.microsoft.com/office/drawing/2014/main" val="1184404791"/>
                    </a:ext>
                  </a:extLst>
                </a:gridCol>
                <a:gridCol w="590518">
                  <a:extLst>
                    <a:ext uri="{9D8B030D-6E8A-4147-A177-3AD203B41FA5}">
                      <a16:colId xmlns:a16="http://schemas.microsoft.com/office/drawing/2014/main" val="1359921859"/>
                    </a:ext>
                  </a:extLst>
                </a:gridCol>
                <a:gridCol w="590518">
                  <a:extLst>
                    <a:ext uri="{9D8B030D-6E8A-4147-A177-3AD203B41FA5}">
                      <a16:colId xmlns:a16="http://schemas.microsoft.com/office/drawing/2014/main" val="1438531372"/>
                    </a:ext>
                  </a:extLst>
                </a:gridCol>
                <a:gridCol w="812047">
                  <a:extLst>
                    <a:ext uri="{9D8B030D-6E8A-4147-A177-3AD203B41FA5}">
                      <a16:colId xmlns:a16="http://schemas.microsoft.com/office/drawing/2014/main" val="2989297548"/>
                    </a:ext>
                  </a:extLst>
                </a:gridCol>
                <a:gridCol w="590518">
                  <a:extLst>
                    <a:ext uri="{9D8B030D-6E8A-4147-A177-3AD203B41FA5}">
                      <a16:colId xmlns:a16="http://schemas.microsoft.com/office/drawing/2014/main" val="1635068639"/>
                    </a:ext>
                  </a:extLst>
                </a:gridCol>
                <a:gridCol w="590518">
                  <a:extLst>
                    <a:ext uri="{9D8B030D-6E8A-4147-A177-3AD203B41FA5}">
                      <a16:colId xmlns:a16="http://schemas.microsoft.com/office/drawing/2014/main" val="1169484962"/>
                    </a:ext>
                  </a:extLst>
                </a:gridCol>
                <a:gridCol w="590518">
                  <a:extLst>
                    <a:ext uri="{9D8B030D-6E8A-4147-A177-3AD203B41FA5}">
                      <a16:colId xmlns:a16="http://schemas.microsoft.com/office/drawing/2014/main" val="3802331531"/>
                    </a:ext>
                  </a:extLst>
                </a:gridCol>
                <a:gridCol w="590518">
                  <a:extLst>
                    <a:ext uri="{9D8B030D-6E8A-4147-A177-3AD203B41FA5}">
                      <a16:colId xmlns:a16="http://schemas.microsoft.com/office/drawing/2014/main" val="1489967725"/>
                    </a:ext>
                  </a:extLst>
                </a:gridCol>
                <a:gridCol w="590518">
                  <a:extLst>
                    <a:ext uri="{9D8B030D-6E8A-4147-A177-3AD203B41FA5}">
                      <a16:colId xmlns:a16="http://schemas.microsoft.com/office/drawing/2014/main" val="431074337"/>
                    </a:ext>
                  </a:extLst>
                </a:gridCol>
                <a:gridCol w="752123">
                  <a:extLst>
                    <a:ext uri="{9D8B030D-6E8A-4147-A177-3AD203B41FA5}">
                      <a16:colId xmlns:a16="http://schemas.microsoft.com/office/drawing/2014/main" val="3870634523"/>
                    </a:ext>
                  </a:extLst>
                </a:gridCol>
                <a:gridCol w="590518">
                  <a:extLst>
                    <a:ext uri="{9D8B030D-6E8A-4147-A177-3AD203B41FA5}">
                      <a16:colId xmlns:a16="http://schemas.microsoft.com/office/drawing/2014/main" val="1233394593"/>
                    </a:ext>
                  </a:extLst>
                </a:gridCol>
                <a:gridCol w="590518">
                  <a:extLst>
                    <a:ext uri="{9D8B030D-6E8A-4147-A177-3AD203B41FA5}">
                      <a16:colId xmlns:a16="http://schemas.microsoft.com/office/drawing/2014/main" val="3246875406"/>
                    </a:ext>
                  </a:extLst>
                </a:gridCol>
                <a:gridCol w="599362">
                  <a:extLst>
                    <a:ext uri="{9D8B030D-6E8A-4147-A177-3AD203B41FA5}">
                      <a16:colId xmlns:a16="http://schemas.microsoft.com/office/drawing/2014/main" val="1438212010"/>
                    </a:ext>
                  </a:extLst>
                </a:gridCol>
                <a:gridCol w="694563">
                  <a:extLst>
                    <a:ext uri="{9D8B030D-6E8A-4147-A177-3AD203B41FA5}">
                      <a16:colId xmlns:a16="http://schemas.microsoft.com/office/drawing/2014/main" val="488661924"/>
                    </a:ext>
                  </a:extLst>
                </a:gridCol>
              </a:tblGrid>
              <a:tr h="187483">
                <a:tc rowSpan="2">
                  <a:txBody>
                    <a:bodyPr/>
                    <a:lstStyle/>
                    <a:p>
                      <a:pPr algn="ctr"/>
                      <a:r>
                        <a:rPr lang="en-US" sz="1400" dirty="0">
                          <a:latin typeface="Times New Roman" panose="02020603050405020304" pitchFamily="18" charset="0"/>
                          <a:cs typeface="Times New Roman" panose="02020603050405020304" pitchFamily="18" charset="0"/>
                        </a:rPr>
                        <a:t>Datasets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b="1" dirty="0">
                          <a:latin typeface="Times New Roman" panose="02020603050405020304" pitchFamily="18" charset="0"/>
                          <a:cs typeface="Times New Roman" panose="02020603050405020304" pitchFamily="18" charset="0"/>
                        </a:rPr>
                        <a:t>Original UDA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BBSE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PseudoBalance</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RLSbench</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PseudoCal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TeacherModel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Correction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TA4LS(Ours)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extLst>
                  <a:ext uri="{0D108BD9-81ED-4DB2-BD59-A6C34878D82A}">
                    <a16:rowId xmlns:a16="http://schemas.microsoft.com/office/drawing/2014/main" val="1308899729"/>
                  </a:ext>
                </a:extLst>
              </a:tr>
              <a:tr h="0">
                <a:tc v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3052817"/>
                  </a:ext>
                </a:extLst>
              </a:tr>
              <a:tr h="0">
                <a:tc>
                  <a:txBody>
                    <a:bodyPr/>
                    <a:lstStyle/>
                    <a:p>
                      <a:pPr algn="ctr"/>
                      <a:r>
                        <a:rPr lang="en-US" sz="1400" b="1" dirty="0">
                          <a:latin typeface="Times New Roman" panose="02020603050405020304" pitchFamily="18" charset="0"/>
                          <a:cs typeface="Times New Roman" panose="02020603050405020304" pitchFamily="18" charset="0"/>
                        </a:rPr>
                        <a:t>DANN</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0.765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0.774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810040677"/>
                  </a:ext>
                </a:extLst>
              </a:tr>
              <a:tr h="0">
                <a:tc>
                  <a:txBody>
                    <a:bodyPr/>
                    <a:lstStyle/>
                    <a:p>
                      <a:pPr algn="ctr"/>
                      <a:r>
                        <a:rPr lang="en-US" sz="1400" b="1" dirty="0">
                          <a:latin typeface="Times New Roman" panose="02020603050405020304" pitchFamily="18" charset="0"/>
                          <a:cs typeface="Times New Roman" panose="02020603050405020304" pitchFamily="18" charset="0"/>
                        </a:rPr>
                        <a:t>DIRT</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0.937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0.937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0.936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0.936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0.932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0.933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0.565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0.562</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0.943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0.943</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84390117"/>
                  </a:ext>
                </a:extLst>
              </a:tr>
              <a:tr h="0">
                <a:tc>
                  <a:txBody>
                    <a:bodyPr/>
                    <a:lstStyle/>
                    <a:p>
                      <a:pPr algn="ctr"/>
                      <a:r>
                        <a:rPr lang="en-US" sz="1400" b="1" dirty="0" err="1">
                          <a:latin typeface="Times New Roman" panose="02020603050405020304" pitchFamily="18" charset="0"/>
                          <a:cs typeface="Times New Roman" panose="02020603050405020304" pitchFamily="18" charset="0"/>
                        </a:rPr>
                        <a:t>CoDATS</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0.884</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0.891</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0.904</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0.735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0.750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0.885</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45059081"/>
                  </a:ext>
                </a:extLst>
              </a:tr>
              <a:tr h="0">
                <a:tc>
                  <a:txBody>
                    <a:bodyPr/>
                    <a:lstStyle/>
                    <a:p>
                      <a:pPr algn="ctr"/>
                      <a:r>
                        <a:rPr lang="en-US" sz="1400" b="1" dirty="0" err="1">
                          <a:latin typeface="Times New Roman" panose="02020603050405020304" pitchFamily="18" charset="0"/>
                          <a:cs typeface="Times New Roman" panose="02020603050405020304" pitchFamily="18" charset="0"/>
                        </a:rPr>
                        <a:t>HoMM</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0.880</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0.878</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0.861</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0.862</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0.394</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0.451</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0.856</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0.855</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0.402</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0.449</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0.442</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0.479</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0.588</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0.641</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0.887</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0.884</a:t>
                      </a:r>
                    </a:p>
                  </a:txBody>
                  <a:tcPr marL="9525" marR="9525" marT="9525" marB="0" anchor="ctr">
                    <a:lnL>
                      <a:noFill/>
                    </a:lnL>
                    <a:lnR>
                      <a:noFill/>
                    </a:lnR>
                    <a:lnT>
                      <a:noFill/>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2081223"/>
                  </a:ext>
                </a:extLst>
              </a:tr>
              <a:tr h="0">
                <a:tc>
                  <a:txBody>
                    <a:bodyPr/>
                    <a:lstStyle/>
                    <a:p>
                      <a:pPr algn="ctr"/>
                      <a:r>
                        <a:rPr lang="en-US" sz="1400" b="1" dirty="0">
                          <a:latin typeface="Times New Roman" panose="02020603050405020304" pitchFamily="18" charset="0"/>
                          <a:cs typeface="Times New Roman" panose="02020603050405020304" pitchFamily="18" charset="0"/>
                        </a:rPr>
                        <a:t>DSAN</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0.662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0.685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0.883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0.914</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79255864"/>
                  </a:ext>
                </a:extLst>
              </a:tr>
              <a:tr h="0">
                <a:tc>
                  <a:txBody>
                    <a:bodyPr/>
                    <a:lstStyle/>
                    <a:p>
                      <a:pPr algn="ctr"/>
                      <a:r>
                        <a:rPr lang="en-US" sz="1400" b="1" dirty="0">
                          <a:latin typeface="Times New Roman" panose="02020603050405020304" pitchFamily="18" charset="0"/>
                          <a:cs typeface="Times New Roman" panose="02020603050405020304" pitchFamily="18" charset="0"/>
                        </a:rPr>
                        <a:t>SASA</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0.569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0.858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0.571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0.571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0.664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0.684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0.877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2657173"/>
                  </a:ext>
                </a:extLst>
              </a:tr>
              <a:tr h="0">
                <a:tc>
                  <a:txBody>
                    <a:bodyPr/>
                    <a:lstStyle/>
                    <a:p>
                      <a:pPr algn="ctr"/>
                      <a:r>
                        <a:rPr lang="en-US" sz="1400" b="1" dirty="0">
                          <a:latin typeface="Times New Roman" panose="02020603050405020304" pitchFamily="18" charset="0"/>
                          <a:cs typeface="Times New Roman" panose="02020603050405020304" pitchFamily="18" charset="0"/>
                        </a:rPr>
                        <a:t>Avg.</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0.613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0.89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0.625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0.665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0.685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0.758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0.773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0.903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5973444"/>
                  </a:ext>
                </a:extLst>
              </a:tr>
              <a:tr h="0">
                <a:tc>
                  <a:txBody>
                    <a:bodyPr/>
                    <a:lstStyle/>
                    <a:p>
                      <a:pPr algn="ctr"/>
                      <a:r>
                        <a:rPr lang="en-US" sz="1100" b="1" dirty="0">
                          <a:latin typeface="Times New Roman" panose="02020603050405020304" pitchFamily="18" charset="0"/>
                          <a:cs typeface="Times New Roman" panose="02020603050405020304" pitchFamily="18" charset="0"/>
                        </a:rPr>
                        <a:t>(± std)</a:t>
                      </a:r>
                      <a:endParaRPr lang="en-US" sz="11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0.08</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3425443"/>
                  </a:ext>
                </a:extLst>
              </a:tr>
            </a:tbl>
          </a:graphicData>
        </a:graphic>
      </p:graphicFrame>
      <p:sp>
        <p:nvSpPr>
          <p:cNvPr id="2" name="직사각형 1">
            <a:extLst>
              <a:ext uri="{FF2B5EF4-FFF2-40B4-BE49-F238E27FC236}">
                <a16:creationId xmlns:a16="http://schemas.microsoft.com/office/drawing/2014/main" id="{4A17C54C-3750-4F82-A00E-D11D33E189E4}"/>
              </a:ext>
            </a:extLst>
          </p:cNvPr>
          <p:cNvSpPr/>
          <p:nvPr/>
        </p:nvSpPr>
        <p:spPr>
          <a:xfrm>
            <a:off x="420414" y="5603171"/>
            <a:ext cx="11435255" cy="523220"/>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A-2</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with standard deviation across four datasets under natural label shifts with respect to different UDA methods (DANN, DIRT,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CoDATS</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HoMM</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DSAN, and SASA). The highest scores are in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bold</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Tree>
    <p:extLst>
      <p:ext uri="{BB962C8B-B14F-4D97-AF65-F5344CB8AC3E}">
        <p14:creationId xmlns:p14="http://schemas.microsoft.com/office/powerpoint/2010/main" val="185723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 in the WISDM dataset</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553957"/>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TA4LS achieves the highest average F1 score in WISDM datasets.</a:t>
            </a:r>
            <a:endParaRPr lang="en-US" altLang="ko-KR" sz="2400" dirty="0">
              <a:latin typeface="Roboto"/>
              <a:ea typeface="Roboto"/>
              <a:cs typeface="Roboto"/>
            </a:endParaRPr>
          </a:p>
        </p:txBody>
      </p:sp>
      <p:graphicFrame>
        <p:nvGraphicFramePr>
          <p:cNvPr id="5" name="표 4">
            <a:extLst>
              <a:ext uri="{FF2B5EF4-FFF2-40B4-BE49-F238E27FC236}">
                <a16:creationId xmlns:a16="http://schemas.microsoft.com/office/drawing/2014/main" id="{3DFECE09-8D17-4F35-982F-445689CE7BA9}"/>
              </a:ext>
            </a:extLst>
          </p:cNvPr>
          <p:cNvGraphicFramePr>
            <a:graphicFrameLocks noGrp="1"/>
          </p:cNvGraphicFramePr>
          <p:nvPr>
            <p:extLst>
              <p:ext uri="{D42A27DB-BD31-4B8C-83A1-F6EECF244321}">
                <p14:modId xmlns:p14="http://schemas.microsoft.com/office/powerpoint/2010/main" val="1475019031"/>
              </p:ext>
            </p:extLst>
          </p:nvPr>
        </p:nvGraphicFramePr>
        <p:xfrm>
          <a:off x="470241" y="2466138"/>
          <a:ext cx="10930218" cy="3002280"/>
        </p:xfrm>
        <a:graphic>
          <a:graphicData uri="http://schemas.openxmlformats.org/drawingml/2006/table">
            <a:tbl>
              <a:tblPr/>
              <a:tblGrid>
                <a:gridCol w="898843">
                  <a:extLst>
                    <a:ext uri="{9D8B030D-6E8A-4147-A177-3AD203B41FA5}">
                      <a16:colId xmlns:a16="http://schemas.microsoft.com/office/drawing/2014/main" val="3803280050"/>
                    </a:ext>
                  </a:extLst>
                </a:gridCol>
                <a:gridCol w="590518">
                  <a:extLst>
                    <a:ext uri="{9D8B030D-6E8A-4147-A177-3AD203B41FA5}">
                      <a16:colId xmlns:a16="http://schemas.microsoft.com/office/drawing/2014/main" val="3760998178"/>
                    </a:ext>
                  </a:extLst>
                </a:gridCol>
                <a:gridCol w="677582">
                  <a:extLst>
                    <a:ext uri="{9D8B030D-6E8A-4147-A177-3AD203B41FA5}">
                      <a16:colId xmlns:a16="http://schemas.microsoft.com/office/drawing/2014/main" val="27739100"/>
                    </a:ext>
                  </a:extLst>
                </a:gridCol>
                <a:gridCol w="590518">
                  <a:extLst>
                    <a:ext uri="{9D8B030D-6E8A-4147-A177-3AD203B41FA5}">
                      <a16:colId xmlns:a16="http://schemas.microsoft.com/office/drawing/2014/main" val="1184404791"/>
                    </a:ext>
                  </a:extLst>
                </a:gridCol>
                <a:gridCol w="590518">
                  <a:extLst>
                    <a:ext uri="{9D8B030D-6E8A-4147-A177-3AD203B41FA5}">
                      <a16:colId xmlns:a16="http://schemas.microsoft.com/office/drawing/2014/main" val="1359921859"/>
                    </a:ext>
                  </a:extLst>
                </a:gridCol>
                <a:gridCol w="590518">
                  <a:extLst>
                    <a:ext uri="{9D8B030D-6E8A-4147-A177-3AD203B41FA5}">
                      <a16:colId xmlns:a16="http://schemas.microsoft.com/office/drawing/2014/main" val="1438531372"/>
                    </a:ext>
                  </a:extLst>
                </a:gridCol>
                <a:gridCol w="812047">
                  <a:extLst>
                    <a:ext uri="{9D8B030D-6E8A-4147-A177-3AD203B41FA5}">
                      <a16:colId xmlns:a16="http://schemas.microsoft.com/office/drawing/2014/main" val="2989297548"/>
                    </a:ext>
                  </a:extLst>
                </a:gridCol>
                <a:gridCol w="590518">
                  <a:extLst>
                    <a:ext uri="{9D8B030D-6E8A-4147-A177-3AD203B41FA5}">
                      <a16:colId xmlns:a16="http://schemas.microsoft.com/office/drawing/2014/main" val="1635068639"/>
                    </a:ext>
                  </a:extLst>
                </a:gridCol>
                <a:gridCol w="590518">
                  <a:extLst>
                    <a:ext uri="{9D8B030D-6E8A-4147-A177-3AD203B41FA5}">
                      <a16:colId xmlns:a16="http://schemas.microsoft.com/office/drawing/2014/main" val="1169484962"/>
                    </a:ext>
                  </a:extLst>
                </a:gridCol>
                <a:gridCol w="590518">
                  <a:extLst>
                    <a:ext uri="{9D8B030D-6E8A-4147-A177-3AD203B41FA5}">
                      <a16:colId xmlns:a16="http://schemas.microsoft.com/office/drawing/2014/main" val="3802331531"/>
                    </a:ext>
                  </a:extLst>
                </a:gridCol>
                <a:gridCol w="590518">
                  <a:extLst>
                    <a:ext uri="{9D8B030D-6E8A-4147-A177-3AD203B41FA5}">
                      <a16:colId xmlns:a16="http://schemas.microsoft.com/office/drawing/2014/main" val="1489967725"/>
                    </a:ext>
                  </a:extLst>
                </a:gridCol>
                <a:gridCol w="590518">
                  <a:extLst>
                    <a:ext uri="{9D8B030D-6E8A-4147-A177-3AD203B41FA5}">
                      <a16:colId xmlns:a16="http://schemas.microsoft.com/office/drawing/2014/main" val="431074337"/>
                    </a:ext>
                  </a:extLst>
                </a:gridCol>
                <a:gridCol w="752123">
                  <a:extLst>
                    <a:ext uri="{9D8B030D-6E8A-4147-A177-3AD203B41FA5}">
                      <a16:colId xmlns:a16="http://schemas.microsoft.com/office/drawing/2014/main" val="3870634523"/>
                    </a:ext>
                  </a:extLst>
                </a:gridCol>
                <a:gridCol w="590518">
                  <a:extLst>
                    <a:ext uri="{9D8B030D-6E8A-4147-A177-3AD203B41FA5}">
                      <a16:colId xmlns:a16="http://schemas.microsoft.com/office/drawing/2014/main" val="1233394593"/>
                    </a:ext>
                  </a:extLst>
                </a:gridCol>
                <a:gridCol w="590518">
                  <a:extLst>
                    <a:ext uri="{9D8B030D-6E8A-4147-A177-3AD203B41FA5}">
                      <a16:colId xmlns:a16="http://schemas.microsoft.com/office/drawing/2014/main" val="3246875406"/>
                    </a:ext>
                  </a:extLst>
                </a:gridCol>
                <a:gridCol w="599362">
                  <a:extLst>
                    <a:ext uri="{9D8B030D-6E8A-4147-A177-3AD203B41FA5}">
                      <a16:colId xmlns:a16="http://schemas.microsoft.com/office/drawing/2014/main" val="1438212010"/>
                    </a:ext>
                  </a:extLst>
                </a:gridCol>
                <a:gridCol w="694563">
                  <a:extLst>
                    <a:ext uri="{9D8B030D-6E8A-4147-A177-3AD203B41FA5}">
                      <a16:colId xmlns:a16="http://schemas.microsoft.com/office/drawing/2014/main" val="488661924"/>
                    </a:ext>
                  </a:extLst>
                </a:gridCol>
              </a:tblGrid>
              <a:tr h="187483">
                <a:tc rowSpan="2">
                  <a:txBody>
                    <a:bodyPr/>
                    <a:lstStyle/>
                    <a:p>
                      <a:pPr algn="ctr"/>
                      <a:r>
                        <a:rPr lang="en-US" sz="1400" dirty="0">
                          <a:latin typeface="Times New Roman" panose="02020603050405020304" pitchFamily="18" charset="0"/>
                          <a:cs typeface="Times New Roman" panose="02020603050405020304" pitchFamily="18" charset="0"/>
                        </a:rPr>
                        <a:t>Datasets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b="1" dirty="0">
                          <a:latin typeface="Times New Roman" panose="02020603050405020304" pitchFamily="18" charset="0"/>
                          <a:cs typeface="Times New Roman" panose="02020603050405020304" pitchFamily="18" charset="0"/>
                        </a:rPr>
                        <a:t>Original UDA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BBSE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PseudoBalance</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RLSbench</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PseudoCal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TeacherModel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Correction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TA4LS(Ours)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extLst>
                  <a:ext uri="{0D108BD9-81ED-4DB2-BD59-A6C34878D82A}">
                    <a16:rowId xmlns:a16="http://schemas.microsoft.com/office/drawing/2014/main" val="1308899729"/>
                  </a:ext>
                </a:extLst>
              </a:tr>
              <a:tr h="0">
                <a:tc v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3052817"/>
                  </a:ext>
                </a:extLst>
              </a:tr>
              <a:tr h="0">
                <a:tc>
                  <a:txBody>
                    <a:bodyPr/>
                    <a:lstStyle/>
                    <a:p>
                      <a:pPr algn="ctr"/>
                      <a:r>
                        <a:rPr lang="en-US" sz="1400" b="1" dirty="0">
                          <a:latin typeface="Times New Roman" panose="02020603050405020304" pitchFamily="18" charset="0"/>
                          <a:cs typeface="Times New Roman" panose="02020603050405020304" pitchFamily="18" charset="0"/>
                        </a:rPr>
                        <a:t>DANN</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0.393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0.375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0.417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0.349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0.478</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810040677"/>
                  </a:ext>
                </a:extLst>
              </a:tr>
              <a:tr h="0">
                <a:tc>
                  <a:txBody>
                    <a:bodyPr/>
                    <a:lstStyle/>
                    <a:p>
                      <a:pPr algn="ctr"/>
                      <a:r>
                        <a:rPr lang="en-US" sz="1400" b="1" dirty="0">
                          <a:latin typeface="Times New Roman" panose="02020603050405020304" pitchFamily="18" charset="0"/>
                          <a:cs typeface="Times New Roman" panose="02020603050405020304" pitchFamily="18" charset="0"/>
                        </a:rPr>
                        <a:t>DIRT</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0.379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0.552</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0.347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0.373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0.419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0.547</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84390117"/>
                  </a:ext>
                </a:extLst>
              </a:tr>
              <a:tr h="0">
                <a:tc>
                  <a:txBody>
                    <a:bodyPr/>
                    <a:lstStyle/>
                    <a:p>
                      <a:pPr algn="ctr"/>
                      <a:r>
                        <a:rPr lang="en-US" sz="1400" b="1" dirty="0" err="1">
                          <a:latin typeface="Times New Roman" panose="02020603050405020304" pitchFamily="18" charset="0"/>
                          <a:cs typeface="Times New Roman" panose="02020603050405020304" pitchFamily="18" charset="0"/>
                        </a:rPr>
                        <a:t>CoDATS</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0.449</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0.376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0.386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0.380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0.514</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45059081"/>
                  </a:ext>
                </a:extLst>
              </a:tr>
              <a:tr h="0">
                <a:tc>
                  <a:txBody>
                    <a:bodyPr/>
                    <a:lstStyle/>
                    <a:p>
                      <a:pPr algn="ctr"/>
                      <a:r>
                        <a:rPr lang="en-US" sz="1400" b="1" dirty="0" err="1">
                          <a:latin typeface="Times New Roman" panose="02020603050405020304" pitchFamily="18" charset="0"/>
                          <a:cs typeface="Times New Roman" panose="02020603050405020304" pitchFamily="18" charset="0"/>
                        </a:rPr>
                        <a:t>HoMM</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0.441</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0.495</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0.411</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0.475</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0.394</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0.403</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0.450</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0.462</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0.254</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0.350</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0.256</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0.362</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0.360</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0.486</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0.470</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0.484</a:t>
                      </a:r>
                    </a:p>
                  </a:txBody>
                  <a:tcPr marL="9525" marR="9525" marT="9525" marB="0" anchor="ctr">
                    <a:lnL>
                      <a:noFill/>
                    </a:lnL>
                    <a:lnR>
                      <a:noFill/>
                    </a:lnR>
                    <a:lnT>
                      <a:noFill/>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2081223"/>
                  </a:ext>
                </a:extLst>
              </a:tr>
              <a:tr h="0">
                <a:tc>
                  <a:txBody>
                    <a:bodyPr/>
                    <a:lstStyle/>
                    <a:p>
                      <a:pPr algn="ctr"/>
                      <a:r>
                        <a:rPr lang="en-US" sz="1400" b="1" dirty="0">
                          <a:latin typeface="Times New Roman" panose="02020603050405020304" pitchFamily="18" charset="0"/>
                          <a:cs typeface="Times New Roman" panose="02020603050405020304" pitchFamily="18" charset="0"/>
                        </a:rPr>
                        <a:t>DSAN</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0.411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0.324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0.384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0.449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0.479</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79255864"/>
                  </a:ext>
                </a:extLst>
              </a:tr>
              <a:tr h="0">
                <a:tc>
                  <a:txBody>
                    <a:bodyPr/>
                    <a:lstStyle/>
                    <a:p>
                      <a:pPr algn="ctr"/>
                      <a:r>
                        <a:rPr lang="en-US" sz="1400" b="1" dirty="0">
                          <a:latin typeface="Times New Roman" panose="02020603050405020304" pitchFamily="18" charset="0"/>
                          <a:cs typeface="Times New Roman" panose="02020603050405020304" pitchFamily="18" charset="0"/>
                        </a:rPr>
                        <a:t>SASA</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0.392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0.333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0.283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0.295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0.266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0.319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0.325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0.359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2657173"/>
                  </a:ext>
                </a:extLst>
              </a:tr>
              <a:tr h="0">
                <a:tc>
                  <a:txBody>
                    <a:bodyPr/>
                    <a:lstStyle/>
                    <a:p>
                      <a:pPr algn="ctr"/>
                      <a:r>
                        <a:rPr lang="en-US" sz="1400" b="1" dirty="0">
                          <a:latin typeface="Times New Roman" panose="02020603050405020304" pitchFamily="18" charset="0"/>
                          <a:cs typeface="Times New Roman" panose="02020603050405020304" pitchFamily="18" charset="0"/>
                        </a:rPr>
                        <a:t>Avg.</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0.394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0.448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0.329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0.359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0.382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5973444"/>
                  </a:ext>
                </a:extLst>
              </a:tr>
              <a:tr h="0">
                <a:tc>
                  <a:txBody>
                    <a:bodyPr/>
                    <a:lstStyle/>
                    <a:p>
                      <a:pPr algn="ctr"/>
                      <a:r>
                        <a:rPr lang="en-US" sz="1100" b="1" dirty="0">
                          <a:latin typeface="Times New Roman" panose="02020603050405020304" pitchFamily="18" charset="0"/>
                          <a:cs typeface="Times New Roman" panose="02020603050405020304" pitchFamily="18" charset="0"/>
                        </a:rPr>
                        <a:t>(± std)</a:t>
                      </a:r>
                      <a:endParaRPr lang="en-US" sz="11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3425443"/>
                  </a:ext>
                </a:extLst>
              </a:tr>
            </a:tbl>
          </a:graphicData>
        </a:graphic>
      </p:graphicFrame>
      <p:sp>
        <p:nvSpPr>
          <p:cNvPr id="2" name="직사각형 1">
            <a:extLst>
              <a:ext uri="{FF2B5EF4-FFF2-40B4-BE49-F238E27FC236}">
                <a16:creationId xmlns:a16="http://schemas.microsoft.com/office/drawing/2014/main" id="{4A17C54C-3750-4F82-A00E-D11D33E189E4}"/>
              </a:ext>
            </a:extLst>
          </p:cNvPr>
          <p:cNvSpPr/>
          <p:nvPr/>
        </p:nvSpPr>
        <p:spPr>
          <a:xfrm>
            <a:off x="420414" y="5603171"/>
            <a:ext cx="11435255" cy="523220"/>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A-3</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with standard deviation across four datasets under natural label shifts with respect to different UDA methods (DANN, DIRT,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CoDATS</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HoMM</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DSAN, and SASA). The highest scores are in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bold</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Tree>
    <p:extLst>
      <p:ext uri="{BB962C8B-B14F-4D97-AF65-F5344CB8AC3E}">
        <p14:creationId xmlns:p14="http://schemas.microsoft.com/office/powerpoint/2010/main" val="367561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 in the EEG dataset</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553957"/>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TA4LS achieves the highest average F1 score in EEG datasets.</a:t>
            </a:r>
            <a:endParaRPr lang="en-US" altLang="ko-KR" sz="2400" dirty="0">
              <a:latin typeface="Roboto"/>
              <a:ea typeface="Roboto"/>
              <a:cs typeface="Roboto"/>
            </a:endParaRPr>
          </a:p>
        </p:txBody>
      </p:sp>
      <p:graphicFrame>
        <p:nvGraphicFramePr>
          <p:cNvPr id="5" name="표 4">
            <a:extLst>
              <a:ext uri="{FF2B5EF4-FFF2-40B4-BE49-F238E27FC236}">
                <a16:creationId xmlns:a16="http://schemas.microsoft.com/office/drawing/2014/main" id="{3DFECE09-8D17-4F35-982F-445689CE7BA9}"/>
              </a:ext>
            </a:extLst>
          </p:cNvPr>
          <p:cNvGraphicFramePr>
            <a:graphicFrameLocks noGrp="1"/>
          </p:cNvGraphicFramePr>
          <p:nvPr>
            <p:extLst>
              <p:ext uri="{D42A27DB-BD31-4B8C-83A1-F6EECF244321}">
                <p14:modId xmlns:p14="http://schemas.microsoft.com/office/powerpoint/2010/main" val="245311394"/>
              </p:ext>
            </p:extLst>
          </p:nvPr>
        </p:nvGraphicFramePr>
        <p:xfrm>
          <a:off x="470241" y="2466138"/>
          <a:ext cx="10930218" cy="3002280"/>
        </p:xfrm>
        <a:graphic>
          <a:graphicData uri="http://schemas.openxmlformats.org/drawingml/2006/table">
            <a:tbl>
              <a:tblPr/>
              <a:tblGrid>
                <a:gridCol w="898843">
                  <a:extLst>
                    <a:ext uri="{9D8B030D-6E8A-4147-A177-3AD203B41FA5}">
                      <a16:colId xmlns:a16="http://schemas.microsoft.com/office/drawing/2014/main" val="3803280050"/>
                    </a:ext>
                  </a:extLst>
                </a:gridCol>
                <a:gridCol w="590518">
                  <a:extLst>
                    <a:ext uri="{9D8B030D-6E8A-4147-A177-3AD203B41FA5}">
                      <a16:colId xmlns:a16="http://schemas.microsoft.com/office/drawing/2014/main" val="3760998178"/>
                    </a:ext>
                  </a:extLst>
                </a:gridCol>
                <a:gridCol w="677582">
                  <a:extLst>
                    <a:ext uri="{9D8B030D-6E8A-4147-A177-3AD203B41FA5}">
                      <a16:colId xmlns:a16="http://schemas.microsoft.com/office/drawing/2014/main" val="27739100"/>
                    </a:ext>
                  </a:extLst>
                </a:gridCol>
                <a:gridCol w="590518">
                  <a:extLst>
                    <a:ext uri="{9D8B030D-6E8A-4147-A177-3AD203B41FA5}">
                      <a16:colId xmlns:a16="http://schemas.microsoft.com/office/drawing/2014/main" val="1184404791"/>
                    </a:ext>
                  </a:extLst>
                </a:gridCol>
                <a:gridCol w="590518">
                  <a:extLst>
                    <a:ext uri="{9D8B030D-6E8A-4147-A177-3AD203B41FA5}">
                      <a16:colId xmlns:a16="http://schemas.microsoft.com/office/drawing/2014/main" val="1359921859"/>
                    </a:ext>
                  </a:extLst>
                </a:gridCol>
                <a:gridCol w="590518">
                  <a:extLst>
                    <a:ext uri="{9D8B030D-6E8A-4147-A177-3AD203B41FA5}">
                      <a16:colId xmlns:a16="http://schemas.microsoft.com/office/drawing/2014/main" val="1438531372"/>
                    </a:ext>
                  </a:extLst>
                </a:gridCol>
                <a:gridCol w="812047">
                  <a:extLst>
                    <a:ext uri="{9D8B030D-6E8A-4147-A177-3AD203B41FA5}">
                      <a16:colId xmlns:a16="http://schemas.microsoft.com/office/drawing/2014/main" val="2989297548"/>
                    </a:ext>
                  </a:extLst>
                </a:gridCol>
                <a:gridCol w="590518">
                  <a:extLst>
                    <a:ext uri="{9D8B030D-6E8A-4147-A177-3AD203B41FA5}">
                      <a16:colId xmlns:a16="http://schemas.microsoft.com/office/drawing/2014/main" val="1635068639"/>
                    </a:ext>
                  </a:extLst>
                </a:gridCol>
                <a:gridCol w="590518">
                  <a:extLst>
                    <a:ext uri="{9D8B030D-6E8A-4147-A177-3AD203B41FA5}">
                      <a16:colId xmlns:a16="http://schemas.microsoft.com/office/drawing/2014/main" val="1169484962"/>
                    </a:ext>
                  </a:extLst>
                </a:gridCol>
                <a:gridCol w="590518">
                  <a:extLst>
                    <a:ext uri="{9D8B030D-6E8A-4147-A177-3AD203B41FA5}">
                      <a16:colId xmlns:a16="http://schemas.microsoft.com/office/drawing/2014/main" val="3802331531"/>
                    </a:ext>
                  </a:extLst>
                </a:gridCol>
                <a:gridCol w="590518">
                  <a:extLst>
                    <a:ext uri="{9D8B030D-6E8A-4147-A177-3AD203B41FA5}">
                      <a16:colId xmlns:a16="http://schemas.microsoft.com/office/drawing/2014/main" val="1489967725"/>
                    </a:ext>
                  </a:extLst>
                </a:gridCol>
                <a:gridCol w="590518">
                  <a:extLst>
                    <a:ext uri="{9D8B030D-6E8A-4147-A177-3AD203B41FA5}">
                      <a16:colId xmlns:a16="http://schemas.microsoft.com/office/drawing/2014/main" val="431074337"/>
                    </a:ext>
                  </a:extLst>
                </a:gridCol>
                <a:gridCol w="752123">
                  <a:extLst>
                    <a:ext uri="{9D8B030D-6E8A-4147-A177-3AD203B41FA5}">
                      <a16:colId xmlns:a16="http://schemas.microsoft.com/office/drawing/2014/main" val="3870634523"/>
                    </a:ext>
                  </a:extLst>
                </a:gridCol>
                <a:gridCol w="590518">
                  <a:extLst>
                    <a:ext uri="{9D8B030D-6E8A-4147-A177-3AD203B41FA5}">
                      <a16:colId xmlns:a16="http://schemas.microsoft.com/office/drawing/2014/main" val="1233394593"/>
                    </a:ext>
                  </a:extLst>
                </a:gridCol>
                <a:gridCol w="590518">
                  <a:extLst>
                    <a:ext uri="{9D8B030D-6E8A-4147-A177-3AD203B41FA5}">
                      <a16:colId xmlns:a16="http://schemas.microsoft.com/office/drawing/2014/main" val="3246875406"/>
                    </a:ext>
                  </a:extLst>
                </a:gridCol>
                <a:gridCol w="599362">
                  <a:extLst>
                    <a:ext uri="{9D8B030D-6E8A-4147-A177-3AD203B41FA5}">
                      <a16:colId xmlns:a16="http://schemas.microsoft.com/office/drawing/2014/main" val="1438212010"/>
                    </a:ext>
                  </a:extLst>
                </a:gridCol>
                <a:gridCol w="694563">
                  <a:extLst>
                    <a:ext uri="{9D8B030D-6E8A-4147-A177-3AD203B41FA5}">
                      <a16:colId xmlns:a16="http://schemas.microsoft.com/office/drawing/2014/main" val="488661924"/>
                    </a:ext>
                  </a:extLst>
                </a:gridCol>
              </a:tblGrid>
              <a:tr h="187483">
                <a:tc rowSpan="2">
                  <a:txBody>
                    <a:bodyPr/>
                    <a:lstStyle/>
                    <a:p>
                      <a:pPr algn="ctr"/>
                      <a:r>
                        <a:rPr lang="en-US" sz="1400" dirty="0">
                          <a:latin typeface="Times New Roman" panose="02020603050405020304" pitchFamily="18" charset="0"/>
                          <a:cs typeface="Times New Roman" panose="02020603050405020304" pitchFamily="18" charset="0"/>
                        </a:rPr>
                        <a:t>Datasets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b="1" dirty="0">
                          <a:latin typeface="Times New Roman" panose="02020603050405020304" pitchFamily="18" charset="0"/>
                          <a:cs typeface="Times New Roman" panose="02020603050405020304" pitchFamily="18" charset="0"/>
                        </a:rPr>
                        <a:t>Original UDA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BBSE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PseudoBalance</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RLSbench</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PseudoCal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err="1">
                          <a:latin typeface="Times New Roman" panose="02020603050405020304" pitchFamily="18" charset="0"/>
                          <a:cs typeface="Times New Roman" panose="02020603050405020304" pitchFamily="18" charset="0"/>
                        </a:rPr>
                        <a:t>TeacherModel</a:t>
                      </a:r>
                      <a:endParaRPr lang="en-US" sz="1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Correction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gridSpan="2">
                  <a:txBody>
                    <a:bodyPr/>
                    <a:lstStyle/>
                    <a:p>
                      <a:pPr algn="ctr"/>
                      <a:r>
                        <a:rPr lang="en-US" sz="1400" b="1" dirty="0">
                          <a:latin typeface="Times New Roman" panose="02020603050405020304" pitchFamily="18" charset="0"/>
                          <a:cs typeface="Times New Roman" panose="02020603050405020304" pitchFamily="18" charset="0"/>
                        </a:rPr>
                        <a:t>TA4LS(Ours)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extLst>
                  <a:ext uri="{0D108BD9-81ED-4DB2-BD59-A6C34878D82A}">
                    <a16:rowId xmlns:a16="http://schemas.microsoft.com/office/drawing/2014/main" val="1308899729"/>
                  </a:ext>
                </a:extLst>
              </a:tr>
              <a:tr h="0">
                <a:tc vMerge="1">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anose="02020603050405020304" pitchFamily="18" charset="0"/>
                          <a:cs typeface="Times New Roman" panose="02020603050405020304" pitchFamily="18" charset="0"/>
                        </a:rPr>
                        <a:t>F1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3052817"/>
                  </a:ext>
                </a:extLst>
              </a:tr>
              <a:tr h="0">
                <a:tc>
                  <a:txBody>
                    <a:bodyPr/>
                    <a:lstStyle/>
                    <a:p>
                      <a:pPr algn="ctr"/>
                      <a:r>
                        <a:rPr lang="en-US" sz="1400" b="1" dirty="0">
                          <a:latin typeface="Times New Roman" panose="02020603050405020304" pitchFamily="18" charset="0"/>
                          <a:cs typeface="Times New Roman" panose="02020603050405020304" pitchFamily="18" charset="0"/>
                        </a:rPr>
                        <a:t>DANN</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0.635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0.659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0.577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0.561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810040677"/>
                  </a:ext>
                </a:extLst>
              </a:tr>
              <a:tr h="0">
                <a:tc>
                  <a:txBody>
                    <a:bodyPr/>
                    <a:lstStyle/>
                    <a:p>
                      <a:pPr algn="ctr"/>
                      <a:r>
                        <a:rPr lang="en-US" sz="1400" b="1" dirty="0">
                          <a:latin typeface="Times New Roman" panose="02020603050405020304" pitchFamily="18" charset="0"/>
                          <a:cs typeface="Times New Roman" panose="02020603050405020304" pitchFamily="18" charset="0"/>
                        </a:rPr>
                        <a:t>DIRT</a:t>
                      </a: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0.376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0.316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0.515</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0.466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0.298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0.272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0.381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0.618</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484390117"/>
                  </a:ext>
                </a:extLst>
              </a:tr>
              <a:tr h="0">
                <a:tc>
                  <a:txBody>
                    <a:bodyPr/>
                    <a:lstStyle/>
                    <a:p>
                      <a:pPr algn="ctr"/>
                      <a:r>
                        <a:rPr lang="en-US" sz="1400" b="1" dirty="0" err="1">
                          <a:latin typeface="Times New Roman" panose="02020603050405020304" pitchFamily="18" charset="0"/>
                          <a:cs typeface="Times New Roman" panose="02020603050405020304" pitchFamily="18" charset="0"/>
                        </a:rPr>
                        <a:t>CoDATS</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0.552</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0.374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0.537</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0.528</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0.593</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0.649</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0.404</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0.546</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0.523</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0.611</a:t>
                      </a:r>
                    </a:p>
                  </a:txBody>
                  <a:tcPr marL="9525" marR="9525" marT="9525"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245059081"/>
                  </a:ext>
                </a:extLst>
              </a:tr>
              <a:tr h="0">
                <a:tc>
                  <a:txBody>
                    <a:bodyPr/>
                    <a:lstStyle/>
                    <a:p>
                      <a:pPr algn="ctr"/>
                      <a:r>
                        <a:rPr lang="en-US" sz="1400" b="1" dirty="0" err="1">
                          <a:latin typeface="Times New Roman" panose="02020603050405020304" pitchFamily="18" charset="0"/>
                          <a:cs typeface="Times New Roman" panose="02020603050405020304" pitchFamily="18" charset="0"/>
                        </a:rPr>
                        <a:t>HoMM</a:t>
                      </a:r>
                      <a:endParaRPr lang="en-US" sz="1400" b="1"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0.489</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0.622</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0.458</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0.624</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0.445</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0.516</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0.508</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0.657</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0.422</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0.558</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0.400</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0.544</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0.475</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0.599</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0.555</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0.646</a:t>
                      </a:r>
                    </a:p>
                  </a:txBody>
                  <a:tcPr marL="9525" marR="9525" marT="9525" marB="0" anchor="ctr">
                    <a:lnL>
                      <a:noFill/>
                    </a:lnL>
                    <a:lnR>
                      <a:noFill/>
                    </a:lnR>
                    <a:lnT>
                      <a:noFill/>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2081223"/>
                  </a:ext>
                </a:extLst>
              </a:tr>
              <a:tr h="0">
                <a:tc>
                  <a:txBody>
                    <a:bodyPr/>
                    <a:lstStyle/>
                    <a:p>
                      <a:pPr algn="ctr"/>
                      <a:r>
                        <a:rPr lang="en-US" sz="1400" b="1" dirty="0">
                          <a:latin typeface="Times New Roman" panose="02020603050405020304" pitchFamily="18" charset="0"/>
                          <a:cs typeface="Times New Roman" panose="02020603050405020304" pitchFamily="18" charset="0"/>
                        </a:rPr>
                        <a:t>DSAN</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0.392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0.372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0.485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0.406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0.602</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79255864"/>
                  </a:ext>
                </a:extLst>
              </a:tr>
              <a:tr h="0">
                <a:tc>
                  <a:txBody>
                    <a:bodyPr/>
                    <a:lstStyle/>
                    <a:p>
                      <a:pPr algn="ctr"/>
                      <a:r>
                        <a:rPr lang="en-US" sz="1400" b="1" dirty="0">
                          <a:latin typeface="Times New Roman" panose="02020603050405020304" pitchFamily="18" charset="0"/>
                          <a:cs typeface="Times New Roman" panose="02020603050405020304" pitchFamily="18" charset="0"/>
                        </a:rPr>
                        <a:t>SASA</a:t>
                      </a: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0.473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0.204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0.313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0.532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0.670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0.337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0.109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0.335</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0.414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0.566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0.644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02657173"/>
                  </a:ext>
                </a:extLst>
              </a:tr>
              <a:tr h="0">
                <a:tc>
                  <a:txBody>
                    <a:bodyPr/>
                    <a:lstStyle/>
                    <a:p>
                      <a:pPr algn="ctr"/>
                      <a:r>
                        <a:rPr lang="en-US" sz="1400" b="1" dirty="0">
                          <a:latin typeface="Times New Roman" panose="02020603050405020304" pitchFamily="18" charset="0"/>
                          <a:cs typeface="Times New Roman" panose="02020603050405020304" pitchFamily="18" charset="0"/>
                        </a:rPr>
                        <a:t>Avg.</a:t>
                      </a:r>
                      <a:endParaRPr lang="en-US" sz="14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0.573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0.397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0.566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0.433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0.518</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0.639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0.356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0.34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0.427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0.552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0.627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5973444"/>
                  </a:ext>
                </a:extLst>
              </a:tr>
              <a:tr h="0">
                <a:tc>
                  <a:txBody>
                    <a:bodyPr/>
                    <a:lstStyle/>
                    <a:p>
                      <a:pPr algn="ctr"/>
                      <a:r>
                        <a:rPr lang="en-US" sz="1100" b="1" dirty="0">
                          <a:latin typeface="Times New Roman" panose="02020603050405020304" pitchFamily="18" charset="0"/>
                          <a:cs typeface="Times New Roman" panose="02020603050405020304" pitchFamily="18" charset="0"/>
                        </a:rPr>
                        <a:t>(± std)</a:t>
                      </a:r>
                      <a:endParaRPr lang="en-US" sz="1100" dirty="0">
                        <a:latin typeface="Times New Roman" panose="02020603050405020304" pitchFamily="18" charset="0"/>
                        <a:cs typeface="Times New Roman" panose="02020603050405020304"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0.16</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100" b="1" dirty="0">
                          <a:latin typeface="Times New Roman" panose="02020603050405020304" pitchFamily="18" charset="0"/>
                          <a:cs typeface="Times New Roman" panose="02020603050405020304" pitchFamily="18" charset="0"/>
                        </a:rPr>
                        <a:t>±</a:t>
                      </a:r>
                      <a:r>
                        <a:rPr lang="en-US" altLang="ko-KR" sz="11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3425443"/>
                  </a:ext>
                </a:extLst>
              </a:tr>
            </a:tbl>
          </a:graphicData>
        </a:graphic>
      </p:graphicFrame>
      <p:sp>
        <p:nvSpPr>
          <p:cNvPr id="2" name="직사각형 1">
            <a:extLst>
              <a:ext uri="{FF2B5EF4-FFF2-40B4-BE49-F238E27FC236}">
                <a16:creationId xmlns:a16="http://schemas.microsoft.com/office/drawing/2014/main" id="{4A17C54C-3750-4F82-A00E-D11D33E189E4}"/>
              </a:ext>
            </a:extLst>
          </p:cNvPr>
          <p:cNvSpPr/>
          <p:nvPr/>
        </p:nvSpPr>
        <p:spPr>
          <a:xfrm>
            <a:off x="420414" y="5603171"/>
            <a:ext cx="11435255" cy="523220"/>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A-4</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with standard deviation across four datasets under natural label shifts with respect to different UDA methods (DANN, DIRT,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CoDATS</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err="1">
                <a:latin typeface="Times New Roman" panose="02020603050405020304" pitchFamily="18" charset="0"/>
                <a:ea typeface="Pretendard Light" panose="02000403000000020004" pitchFamily="2" charset="-127"/>
                <a:cs typeface="Times New Roman" panose="02020603050405020304" pitchFamily="18" charset="0"/>
              </a:rPr>
              <a:t>HoMM</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 DSAN, and SASA). The highest scores are in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bold</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Tree>
    <p:extLst>
      <p:ext uri="{BB962C8B-B14F-4D97-AF65-F5344CB8AC3E}">
        <p14:creationId xmlns:p14="http://schemas.microsoft.com/office/powerpoint/2010/main" val="67936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 </a:t>
            </a:r>
            <a:r>
              <a:rPr lang="en-US" sz="3400" b="1" i="1" dirty="0" err="1">
                <a:solidFill>
                  <a:srgbClr val="4B2E5E"/>
                </a:solidFill>
                <a:latin typeface="Roboto"/>
                <a:ea typeface="Roboto"/>
                <a:cs typeface="Roboto"/>
              </a:rPr>
              <a:t>w.r.t.</a:t>
            </a:r>
            <a:r>
              <a:rPr lang="en-US" sz="3400" b="1" i="1" dirty="0">
                <a:solidFill>
                  <a:srgbClr val="4B2E5E"/>
                </a:solidFill>
                <a:latin typeface="Roboto"/>
                <a:ea typeface="Roboto"/>
                <a:cs typeface="Roboto"/>
              </a:rPr>
              <a:t> pairs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1176140" cy="1338788"/>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Table 7 compares the original UDA and TA4LS for each source- target pair under natural label shifts. TA4LS outperforms source-target pairs on the HAR and EEG datasets. On the HHAR and WISDM datasets, the performance improvements are marginal.</a:t>
            </a:r>
            <a:endParaRPr lang="en-US" altLang="ko-KR" sz="1800" dirty="0">
              <a:latin typeface="Roboto"/>
              <a:ea typeface="Roboto"/>
              <a:cs typeface="Roboto"/>
            </a:endParaRPr>
          </a:p>
        </p:txBody>
      </p:sp>
      <p:sp>
        <p:nvSpPr>
          <p:cNvPr id="2" name="직사각형 1">
            <a:extLst>
              <a:ext uri="{FF2B5EF4-FFF2-40B4-BE49-F238E27FC236}">
                <a16:creationId xmlns:a16="http://schemas.microsoft.com/office/drawing/2014/main" id="{4A17C54C-3750-4F82-A00E-D11D33E189E4}"/>
              </a:ext>
            </a:extLst>
          </p:cNvPr>
          <p:cNvSpPr/>
          <p:nvPr/>
        </p:nvSpPr>
        <p:spPr>
          <a:xfrm>
            <a:off x="515510" y="5822624"/>
            <a:ext cx="11435255" cy="307777"/>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B</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across source-target pairs on the four datasets. Note that S → T means source S and target T pairs.</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pic>
        <p:nvPicPr>
          <p:cNvPr id="3" name="그림 2">
            <a:extLst>
              <a:ext uri="{FF2B5EF4-FFF2-40B4-BE49-F238E27FC236}">
                <a16:creationId xmlns:a16="http://schemas.microsoft.com/office/drawing/2014/main" id="{16D02842-0C76-4E38-8FD9-7DCA8B23C342}"/>
              </a:ext>
            </a:extLst>
          </p:cNvPr>
          <p:cNvPicPr>
            <a:picLocks noChangeAspect="1"/>
          </p:cNvPicPr>
          <p:nvPr/>
        </p:nvPicPr>
        <p:blipFill rotWithShape="1">
          <a:blip r:embed="rId4"/>
          <a:srcRect l="1363" t="17386" r="1324" b="41867"/>
          <a:stretch/>
        </p:blipFill>
        <p:spPr>
          <a:xfrm>
            <a:off x="380389" y="3196738"/>
            <a:ext cx="5612503" cy="2567637"/>
          </a:xfrm>
          <a:prstGeom prst="rect">
            <a:avLst/>
          </a:prstGeom>
        </p:spPr>
      </p:pic>
      <p:pic>
        <p:nvPicPr>
          <p:cNvPr id="8" name="그림 7">
            <a:extLst>
              <a:ext uri="{FF2B5EF4-FFF2-40B4-BE49-F238E27FC236}">
                <a16:creationId xmlns:a16="http://schemas.microsoft.com/office/drawing/2014/main" id="{5633EBE3-B861-4913-9756-6A37CA9339C1}"/>
              </a:ext>
            </a:extLst>
          </p:cNvPr>
          <p:cNvPicPr>
            <a:picLocks noChangeAspect="1"/>
          </p:cNvPicPr>
          <p:nvPr/>
        </p:nvPicPr>
        <p:blipFill rotWithShape="1">
          <a:blip r:embed="rId4"/>
          <a:srcRect l="1383" t="58258" r="2237" b="1209"/>
          <a:stretch/>
        </p:blipFill>
        <p:spPr>
          <a:xfrm>
            <a:off x="5991149" y="3204266"/>
            <a:ext cx="5566866" cy="2557932"/>
          </a:xfrm>
          <a:prstGeom prst="rect">
            <a:avLst/>
          </a:prstGeom>
        </p:spPr>
      </p:pic>
    </p:spTree>
    <p:extLst>
      <p:ext uri="{BB962C8B-B14F-4D97-AF65-F5344CB8AC3E}">
        <p14:creationId xmlns:p14="http://schemas.microsoft.com/office/powerpoint/2010/main" val="196768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Ablation Studies: Effects of Target Feature driven Clusters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1015622"/>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Table C-1 shows effects of target feature-driven clusters.</a:t>
            </a:r>
          </a:p>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Table C-2 shows that target aggregated clusters are effected.</a:t>
            </a:r>
            <a:endParaRPr lang="en-US" altLang="ko-KR" sz="2400" dirty="0">
              <a:latin typeface="Roboto"/>
              <a:ea typeface="Roboto"/>
              <a:cs typeface="Roboto"/>
            </a:endParaRPr>
          </a:p>
        </p:txBody>
      </p:sp>
      <p:graphicFrame>
        <p:nvGraphicFramePr>
          <p:cNvPr id="5" name="표 4">
            <a:extLst>
              <a:ext uri="{FF2B5EF4-FFF2-40B4-BE49-F238E27FC236}">
                <a16:creationId xmlns:a16="http://schemas.microsoft.com/office/drawing/2014/main" id="{CC11E914-4A9A-4C46-B0E1-C79FAA738C30}"/>
              </a:ext>
            </a:extLst>
          </p:cNvPr>
          <p:cNvGraphicFramePr>
            <a:graphicFrameLocks noGrp="1"/>
          </p:cNvGraphicFramePr>
          <p:nvPr>
            <p:extLst>
              <p:ext uri="{D42A27DB-BD31-4B8C-83A1-F6EECF244321}">
                <p14:modId xmlns:p14="http://schemas.microsoft.com/office/powerpoint/2010/main" val="122241917"/>
              </p:ext>
            </p:extLst>
          </p:nvPr>
        </p:nvGraphicFramePr>
        <p:xfrm>
          <a:off x="1732883" y="2915408"/>
          <a:ext cx="4265582" cy="2438400"/>
        </p:xfrm>
        <a:graphic>
          <a:graphicData uri="http://schemas.openxmlformats.org/drawingml/2006/table">
            <a:tbl>
              <a:tblPr/>
              <a:tblGrid>
                <a:gridCol w="692070">
                  <a:extLst>
                    <a:ext uri="{9D8B030D-6E8A-4147-A177-3AD203B41FA5}">
                      <a16:colId xmlns:a16="http://schemas.microsoft.com/office/drawing/2014/main" val="2304420502"/>
                    </a:ext>
                  </a:extLst>
                </a:gridCol>
                <a:gridCol w="837620">
                  <a:extLst>
                    <a:ext uri="{9D8B030D-6E8A-4147-A177-3AD203B41FA5}">
                      <a16:colId xmlns:a16="http://schemas.microsoft.com/office/drawing/2014/main" val="4067657846"/>
                    </a:ext>
                  </a:extLst>
                </a:gridCol>
                <a:gridCol w="1022297">
                  <a:extLst>
                    <a:ext uri="{9D8B030D-6E8A-4147-A177-3AD203B41FA5}">
                      <a16:colId xmlns:a16="http://schemas.microsoft.com/office/drawing/2014/main" val="2741771299"/>
                    </a:ext>
                  </a:extLst>
                </a:gridCol>
                <a:gridCol w="764062">
                  <a:extLst>
                    <a:ext uri="{9D8B030D-6E8A-4147-A177-3AD203B41FA5}">
                      <a16:colId xmlns:a16="http://schemas.microsoft.com/office/drawing/2014/main" val="3773412683"/>
                    </a:ext>
                  </a:extLst>
                </a:gridCol>
                <a:gridCol w="949533">
                  <a:extLst>
                    <a:ext uri="{9D8B030D-6E8A-4147-A177-3AD203B41FA5}">
                      <a16:colId xmlns:a16="http://schemas.microsoft.com/office/drawing/2014/main" val="1638560025"/>
                    </a:ext>
                  </a:extLst>
                </a:gridCol>
              </a:tblGrid>
              <a:tr h="216693">
                <a:tc>
                  <a:txBody>
                    <a:bodyPr/>
                    <a:lstStyle/>
                    <a:p>
                      <a:pPr algn="ctr"/>
                      <a:r>
                        <a:rPr lang="en-US" sz="1400" b="1" dirty="0">
                          <a:latin typeface="Times New Roman" panose="02020603050405020304" pitchFamily="18" charset="0"/>
                          <a:cs typeface="Times New Roman" panose="02020603050405020304" pitchFamily="18" charset="0"/>
                        </a:rPr>
                        <a:t>Trend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Detrend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Frequency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Avg F1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Times New Roman" panose="02020603050405020304" pitchFamily="18" charset="0"/>
                          <a:cs typeface="Times New Roman" panose="02020603050405020304" pitchFamily="18" charset="0"/>
                        </a:rPr>
                        <a:t>Avg 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043418"/>
                  </a:ext>
                </a:extLst>
              </a:tr>
              <a:tr h="216693">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0.5167</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0.5996</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31340030"/>
                  </a:ext>
                </a:extLst>
              </a:tr>
              <a:tr h="216693">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0.5258</a:t>
                      </a:r>
                    </a:p>
                  </a:txBody>
                  <a:tcPr marL="9525" marR="9525" marT="9525" marB="0"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0.6088</a:t>
                      </a:r>
                    </a:p>
                  </a:txBody>
                  <a:tcPr marL="9525" marR="9525" marT="9525" marB="0" anchor="ctr">
                    <a:lnL>
                      <a:noFill/>
                    </a:lnL>
                    <a:lnR>
                      <a:noFill/>
                    </a:lnR>
                    <a:lnT>
                      <a:noFill/>
                    </a:lnT>
                    <a:lnB>
                      <a:noFill/>
                    </a:lnB>
                  </a:tcPr>
                </a:tc>
                <a:extLst>
                  <a:ext uri="{0D108BD9-81ED-4DB2-BD59-A6C34878D82A}">
                    <a16:rowId xmlns:a16="http://schemas.microsoft.com/office/drawing/2014/main" val="1150529536"/>
                  </a:ext>
                </a:extLst>
              </a:tr>
              <a:tr h="216693">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0.5199</a:t>
                      </a:r>
                    </a:p>
                  </a:txBody>
                  <a:tcPr marL="9525" marR="9525" marT="9525" marB="0"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0.6016</a:t>
                      </a:r>
                    </a:p>
                  </a:txBody>
                  <a:tcPr marL="9525" marR="9525" marT="9525" marB="0" anchor="ctr">
                    <a:lnL>
                      <a:noFill/>
                    </a:lnL>
                    <a:lnR>
                      <a:noFill/>
                    </a:lnR>
                    <a:lnT>
                      <a:noFill/>
                    </a:lnT>
                    <a:lnB>
                      <a:noFill/>
                    </a:lnB>
                  </a:tcPr>
                </a:tc>
                <a:extLst>
                  <a:ext uri="{0D108BD9-81ED-4DB2-BD59-A6C34878D82A}">
                    <a16:rowId xmlns:a16="http://schemas.microsoft.com/office/drawing/2014/main" val="2344611274"/>
                  </a:ext>
                </a:extLst>
              </a:tr>
              <a:tr h="216693">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endParaRPr lang="ko-KR" altLang="en-US" sz="14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0.5253</a:t>
                      </a:r>
                    </a:p>
                  </a:txBody>
                  <a:tcPr marL="9525" marR="9525" marT="9525" marB="0"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0.6084</a:t>
                      </a:r>
                    </a:p>
                  </a:txBody>
                  <a:tcPr marL="9525" marR="9525" marT="9525" marB="0" anchor="ctr">
                    <a:lnL>
                      <a:noFill/>
                    </a:lnL>
                    <a:lnR>
                      <a:noFill/>
                    </a:lnR>
                    <a:lnT>
                      <a:noFill/>
                    </a:lnT>
                    <a:lnB>
                      <a:noFill/>
                    </a:lnB>
                  </a:tcPr>
                </a:tc>
                <a:extLst>
                  <a:ext uri="{0D108BD9-81ED-4DB2-BD59-A6C34878D82A}">
                    <a16:rowId xmlns:a16="http://schemas.microsoft.com/office/drawing/2014/main" val="12566317"/>
                  </a:ext>
                </a:extLst>
              </a:tr>
              <a:tr h="216693">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a:noFill/>
                    </a:lnB>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0.5238</a:t>
                      </a:r>
                    </a:p>
                  </a:txBody>
                  <a:tcPr marL="9525" marR="9525" marT="9525" marB="0" anchor="ctr">
                    <a:lnL>
                      <a:noFill/>
                    </a:lnL>
                    <a:lnR>
                      <a:noFill/>
                    </a:lnR>
                    <a:lnT>
                      <a:noFill/>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0.6068</a:t>
                      </a:r>
                    </a:p>
                  </a:txBody>
                  <a:tcPr marL="9525" marR="9525" marT="9525" marB="0" anchor="ctr">
                    <a:lnL>
                      <a:noFill/>
                    </a:lnL>
                    <a:lnR>
                      <a:noFill/>
                    </a:lnR>
                    <a:lnT>
                      <a:noFill/>
                    </a:lnT>
                    <a:lnB>
                      <a:noFill/>
                    </a:lnB>
                  </a:tcPr>
                </a:tc>
                <a:extLst>
                  <a:ext uri="{0D108BD9-81ED-4DB2-BD59-A6C34878D82A}">
                    <a16:rowId xmlns:a16="http://schemas.microsoft.com/office/drawing/2014/main" val="3367251954"/>
                  </a:ext>
                </a:extLst>
              </a:tr>
              <a:tr h="216693">
                <a:tc>
                  <a:txBody>
                    <a:bodyPr/>
                    <a:lstStyle/>
                    <a:p>
                      <a:pPr algn="ctr"/>
                      <a:endParaRPr lang="ko-KR" altLang="en-US" sz="1400">
                        <a:latin typeface="Times New Roman" panose="02020603050405020304" pitchFamily="18" charset="0"/>
                        <a:cs typeface="Times New Roman" panose="02020603050405020304" pitchFamily="18" charset="0"/>
                      </a:endParaRP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r>
                        <a:rPr lang="en-US" sz="1400">
                          <a:latin typeface="Times New Roman" panose="02020603050405020304" pitchFamily="18" charset="0"/>
                          <a:cs typeface="Times New Roman" panose="02020603050405020304" pitchFamily="18" charset="0"/>
                        </a:rPr>
                        <a:t>O</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0.5240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0.6068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926016"/>
                  </a:ext>
                </a:extLst>
              </a:tr>
              <a:tr h="216693">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dirty="0">
                          <a:latin typeface="Times New Roman" panose="02020603050405020304" pitchFamily="18" charset="0"/>
                          <a:cs typeface="Times New Roman" panose="02020603050405020304" pitchFamily="18" charset="0"/>
                        </a:rPr>
                        <a:t>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0.5437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0.6270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4133885"/>
                  </a:ext>
                </a:extLst>
              </a:tr>
            </a:tbl>
          </a:graphicData>
        </a:graphic>
      </p:graphicFrame>
      <p:sp>
        <p:nvSpPr>
          <p:cNvPr id="7" name="직사각형 6">
            <a:extLst>
              <a:ext uri="{FF2B5EF4-FFF2-40B4-BE49-F238E27FC236}">
                <a16:creationId xmlns:a16="http://schemas.microsoft.com/office/drawing/2014/main" id="{60E1D89D-B4BC-4FBF-B096-E18EC44A4FE5}"/>
              </a:ext>
            </a:extLst>
          </p:cNvPr>
          <p:cNvSpPr/>
          <p:nvPr/>
        </p:nvSpPr>
        <p:spPr>
          <a:xfrm>
            <a:off x="1683976" y="5434857"/>
            <a:ext cx="4607095" cy="523220"/>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C-1</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scores and accuracy for combinations of target feature-driven clusters in the EEG dataset.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graphicFrame>
        <p:nvGraphicFramePr>
          <p:cNvPr id="9" name="표 8">
            <a:extLst>
              <a:ext uri="{FF2B5EF4-FFF2-40B4-BE49-F238E27FC236}">
                <a16:creationId xmlns:a16="http://schemas.microsoft.com/office/drawing/2014/main" id="{592481E5-D7B9-4498-BA3D-364E3CFA155D}"/>
              </a:ext>
            </a:extLst>
          </p:cNvPr>
          <p:cNvGraphicFramePr>
            <a:graphicFrameLocks noGrp="1"/>
          </p:cNvGraphicFramePr>
          <p:nvPr>
            <p:extLst>
              <p:ext uri="{D42A27DB-BD31-4B8C-83A1-F6EECF244321}">
                <p14:modId xmlns:p14="http://schemas.microsoft.com/office/powerpoint/2010/main" val="2202172646"/>
              </p:ext>
            </p:extLst>
          </p:nvPr>
        </p:nvGraphicFramePr>
        <p:xfrm>
          <a:off x="6404135" y="3104069"/>
          <a:ext cx="3367861" cy="1219200"/>
        </p:xfrm>
        <a:graphic>
          <a:graphicData uri="http://schemas.openxmlformats.org/drawingml/2006/table">
            <a:tbl>
              <a:tblPr/>
              <a:tblGrid>
                <a:gridCol w="1708468">
                  <a:extLst>
                    <a:ext uri="{9D8B030D-6E8A-4147-A177-3AD203B41FA5}">
                      <a16:colId xmlns:a16="http://schemas.microsoft.com/office/drawing/2014/main" val="1552773554"/>
                    </a:ext>
                  </a:extLst>
                </a:gridCol>
                <a:gridCol w="779945">
                  <a:extLst>
                    <a:ext uri="{9D8B030D-6E8A-4147-A177-3AD203B41FA5}">
                      <a16:colId xmlns:a16="http://schemas.microsoft.com/office/drawing/2014/main" val="4250336675"/>
                    </a:ext>
                  </a:extLst>
                </a:gridCol>
                <a:gridCol w="879448">
                  <a:extLst>
                    <a:ext uri="{9D8B030D-6E8A-4147-A177-3AD203B41FA5}">
                      <a16:colId xmlns:a16="http://schemas.microsoft.com/office/drawing/2014/main" val="1718590400"/>
                    </a:ext>
                  </a:extLst>
                </a:gridCol>
              </a:tblGrid>
              <a:tr h="129239">
                <a:tc>
                  <a:txBody>
                    <a:bodyPr/>
                    <a:lstStyle/>
                    <a:p>
                      <a:pPr algn="l"/>
                      <a:r>
                        <a:rPr lang="en-US" sz="1400" b="1" dirty="0">
                          <a:latin typeface="Times New Roman" panose="02020603050405020304" pitchFamily="18" charset="0"/>
                          <a:cs typeface="Times New Roman" panose="02020603050405020304" pitchFamily="18" charset="0"/>
                        </a:rPr>
                        <a:t>Training Data</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Times New Roman" panose="02020603050405020304" pitchFamily="18" charset="0"/>
                          <a:cs typeface="Times New Roman" panose="02020603050405020304" pitchFamily="18" charset="0"/>
                        </a:rPr>
                        <a:t>Avg F1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Times New Roman" panose="02020603050405020304" pitchFamily="18" charset="0"/>
                          <a:cs typeface="Times New Roman" panose="02020603050405020304" pitchFamily="18" charset="0"/>
                        </a:rPr>
                        <a:t>Avg Acc</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980359"/>
                  </a:ext>
                </a:extLst>
              </a:tr>
              <a:tr h="129239">
                <a:tc>
                  <a:txBody>
                    <a:bodyPr/>
                    <a:lstStyle/>
                    <a:p>
                      <a:pPr algn="l"/>
                      <a:r>
                        <a:rPr lang="en-US" sz="1400" dirty="0">
                          <a:latin typeface="Times New Roman" panose="02020603050405020304" pitchFamily="18" charset="0"/>
                          <a:cs typeface="Times New Roman" panose="02020603050405020304" pitchFamily="18" charset="0"/>
                        </a:rPr>
                        <a:t>Source Only</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0.4993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0.5835</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58901875"/>
                  </a:ext>
                </a:extLst>
              </a:tr>
              <a:tr h="129239">
                <a:tc>
                  <a:txBody>
                    <a:bodyPr/>
                    <a:lstStyle/>
                    <a:p>
                      <a:pPr algn="l"/>
                      <a:r>
                        <a:rPr lang="en-US" sz="1400" dirty="0">
                          <a:latin typeface="Times New Roman" panose="02020603050405020304" pitchFamily="18" charset="0"/>
                          <a:cs typeface="Times New Roman" panose="02020603050405020304" pitchFamily="18" charset="0"/>
                        </a:rPr>
                        <a:t>Source + Target</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0.5011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altLang="ko-KR" sz="14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0.5840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43183"/>
                  </a:ext>
                </a:extLst>
              </a:tr>
              <a:tr h="129239">
                <a:tc>
                  <a:txBody>
                    <a:bodyPr/>
                    <a:lstStyle/>
                    <a:p>
                      <a:pPr algn="l"/>
                      <a:r>
                        <a:rPr lang="en-US" sz="1400" b="1" dirty="0">
                          <a:latin typeface="Times New Roman" panose="02020603050405020304" pitchFamily="18" charset="0"/>
                          <a:cs typeface="Times New Roman" panose="02020603050405020304" pitchFamily="18" charset="0"/>
                        </a:rPr>
                        <a:t>Target Only (Ours)</a:t>
                      </a:r>
                      <a:endParaRPr lang="en-US" sz="1400" dirty="0">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0.5437</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ko-KR" sz="14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0.6273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2488706"/>
                  </a:ext>
                </a:extLst>
              </a:tr>
            </a:tbl>
          </a:graphicData>
        </a:graphic>
      </p:graphicFrame>
      <p:sp>
        <p:nvSpPr>
          <p:cNvPr id="10" name="직사각형 9">
            <a:extLst>
              <a:ext uri="{FF2B5EF4-FFF2-40B4-BE49-F238E27FC236}">
                <a16:creationId xmlns:a16="http://schemas.microsoft.com/office/drawing/2014/main" id="{7564017C-17C3-4462-B085-9008EDBF1881}"/>
              </a:ext>
            </a:extLst>
          </p:cNvPr>
          <p:cNvSpPr/>
          <p:nvPr/>
        </p:nvSpPr>
        <p:spPr>
          <a:xfrm>
            <a:off x="6380484" y="4424066"/>
            <a:ext cx="3529173" cy="738664"/>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C-2</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depending on training domain data for clustering under TA4LS in the EEG dataset.</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Tree>
    <p:extLst>
      <p:ext uri="{BB962C8B-B14F-4D97-AF65-F5344CB8AC3E}">
        <p14:creationId xmlns:p14="http://schemas.microsoft.com/office/powerpoint/2010/main" val="199494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 in new datasets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7043052" cy="3416279"/>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To find out whether TA4LS can mitigate natural label shifts regardless of data types, we conduct experiments on the EMG and FD datasets. The EMG dataset is an electromyography dataset for gesture recognition, and the FD dataset is a machine fault diagnosis dataset. TA4LS outperforms the original UDA in most cases on both the sampled EMG and FD datasets under natural label shifts. This result shows that TA4LS can also perform well on high-frequency signal datasets.</a:t>
            </a:r>
            <a:endParaRPr lang="en-US" altLang="ko-KR" sz="1800" dirty="0">
              <a:latin typeface="Roboto"/>
              <a:ea typeface="Roboto"/>
              <a:cs typeface="Roboto"/>
            </a:endParaRPr>
          </a:p>
        </p:txBody>
      </p:sp>
      <p:sp>
        <p:nvSpPr>
          <p:cNvPr id="2" name="직사각형 1">
            <a:extLst>
              <a:ext uri="{FF2B5EF4-FFF2-40B4-BE49-F238E27FC236}">
                <a16:creationId xmlns:a16="http://schemas.microsoft.com/office/drawing/2014/main" id="{4A17C54C-3750-4F82-A00E-D11D33E189E4}"/>
              </a:ext>
            </a:extLst>
          </p:cNvPr>
          <p:cNvSpPr/>
          <p:nvPr/>
        </p:nvSpPr>
        <p:spPr>
          <a:xfrm>
            <a:off x="7369853" y="5025267"/>
            <a:ext cx="4561239" cy="307777"/>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D</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in new datasets.</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pic>
        <p:nvPicPr>
          <p:cNvPr id="4" name="그림 3">
            <a:extLst>
              <a:ext uri="{FF2B5EF4-FFF2-40B4-BE49-F238E27FC236}">
                <a16:creationId xmlns:a16="http://schemas.microsoft.com/office/drawing/2014/main" id="{1496A876-B8AF-4D1C-A956-A7D73466BA28}"/>
              </a:ext>
            </a:extLst>
          </p:cNvPr>
          <p:cNvPicPr>
            <a:picLocks noChangeAspect="1"/>
          </p:cNvPicPr>
          <p:nvPr/>
        </p:nvPicPr>
        <p:blipFill>
          <a:blip r:embed="rId4"/>
          <a:stretch>
            <a:fillRect/>
          </a:stretch>
        </p:blipFill>
        <p:spPr>
          <a:xfrm>
            <a:off x="7510695" y="1806854"/>
            <a:ext cx="4166615" cy="3234784"/>
          </a:xfrm>
          <a:prstGeom prst="rect">
            <a:avLst/>
          </a:prstGeom>
        </p:spPr>
      </p:pic>
    </p:spTree>
    <p:extLst>
      <p:ext uri="{BB962C8B-B14F-4D97-AF65-F5344CB8AC3E}">
        <p14:creationId xmlns:p14="http://schemas.microsoft.com/office/powerpoint/2010/main" val="4097367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Experiments: Natural Label Shifts in new UDAs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3" y="1487456"/>
            <a:ext cx="7013791" cy="3000781"/>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1800" dirty="0">
                <a:solidFill>
                  <a:srgbClr val="5B5B5B"/>
                </a:solidFill>
                <a:latin typeface="Roboto"/>
                <a:ea typeface="Roboto"/>
                <a:cs typeface="Roboto"/>
              </a:rPr>
              <a:t>Table F shows the comparison between the original UDA and TA4LS on the four datasets with respect to two new UDA methods: </a:t>
            </a:r>
            <a:r>
              <a:rPr lang="en-US" altLang="ko-KR" sz="1800" dirty="0" err="1">
                <a:solidFill>
                  <a:srgbClr val="5B5B5B"/>
                </a:solidFill>
                <a:latin typeface="Roboto"/>
                <a:ea typeface="Roboto"/>
                <a:cs typeface="Roboto"/>
              </a:rPr>
              <a:t>AdvSKM</a:t>
            </a:r>
            <a:r>
              <a:rPr lang="en-US" altLang="ko-KR" sz="1800" dirty="0">
                <a:solidFill>
                  <a:srgbClr val="5B5B5B"/>
                </a:solidFill>
                <a:latin typeface="Roboto"/>
                <a:ea typeface="Roboto"/>
                <a:cs typeface="Roboto"/>
              </a:rPr>
              <a:t> and </a:t>
            </a:r>
            <a:r>
              <a:rPr lang="en-US" altLang="ko-KR" sz="1800" dirty="0" err="1">
                <a:solidFill>
                  <a:srgbClr val="5B5B5B"/>
                </a:solidFill>
                <a:latin typeface="Roboto"/>
                <a:ea typeface="Roboto"/>
                <a:cs typeface="Roboto"/>
              </a:rPr>
              <a:t>CoTMix</a:t>
            </a:r>
            <a:r>
              <a:rPr lang="en-US" altLang="ko-KR" sz="1800" dirty="0">
                <a:solidFill>
                  <a:srgbClr val="5B5B5B"/>
                </a:solidFill>
                <a:latin typeface="Roboto"/>
                <a:ea typeface="Roboto"/>
                <a:cs typeface="Roboto"/>
              </a:rPr>
              <a:t>. TA4LS outperforms, especially in the HAR and EEG datasets. Although the performance of the original </a:t>
            </a:r>
            <a:r>
              <a:rPr lang="en-US" altLang="ko-KR" sz="1800" dirty="0" err="1">
                <a:solidFill>
                  <a:srgbClr val="5B5B5B"/>
                </a:solidFill>
                <a:latin typeface="Roboto"/>
                <a:ea typeface="Roboto"/>
                <a:cs typeface="Roboto"/>
              </a:rPr>
              <a:t>AdvSKM</a:t>
            </a:r>
            <a:r>
              <a:rPr lang="en-US" altLang="ko-KR" sz="1800" dirty="0">
                <a:solidFill>
                  <a:srgbClr val="5B5B5B"/>
                </a:solidFill>
                <a:latin typeface="Roboto"/>
                <a:ea typeface="Roboto"/>
                <a:cs typeface="Roboto"/>
              </a:rPr>
              <a:t> is better on the HHAR and WISDM datasets, the performance disparity is minimal. However, </a:t>
            </a:r>
            <a:r>
              <a:rPr lang="en-US" altLang="ko-KR" sz="1800" dirty="0" err="1">
                <a:solidFill>
                  <a:srgbClr val="5B5B5B"/>
                </a:solidFill>
                <a:latin typeface="Roboto"/>
                <a:ea typeface="Roboto"/>
                <a:cs typeface="Roboto"/>
              </a:rPr>
              <a:t>AdvSKM</a:t>
            </a:r>
            <a:r>
              <a:rPr lang="en-US" altLang="ko-KR" sz="1800" dirty="0">
                <a:solidFill>
                  <a:srgbClr val="5B5B5B"/>
                </a:solidFill>
                <a:latin typeface="Roboto"/>
                <a:ea typeface="Roboto"/>
                <a:cs typeface="Roboto"/>
              </a:rPr>
              <a:t> with TA4LS significantly surpasses on the HAR and EEG datasets.</a:t>
            </a:r>
            <a:endParaRPr lang="en-US" altLang="ko-KR" sz="1800" dirty="0">
              <a:latin typeface="Roboto"/>
              <a:ea typeface="Roboto"/>
              <a:cs typeface="Roboto"/>
            </a:endParaRPr>
          </a:p>
        </p:txBody>
      </p:sp>
      <p:sp>
        <p:nvSpPr>
          <p:cNvPr id="2" name="직사각형 1">
            <a:extLst>
              <a:ext uri="{FF2B5EF4-FFF2-40B4-BE49-F238E27FC236}">
                <a16:creationId xmlns:a16="http://schemas.microsoft.com/office/drawing/2014/main" id="{4A17C54C-3750-4F82-A00E-D11D33E189E4}"/>
              </a:ext>
            </a:extLst>
          </p:cNvPr>
          <p:cNvSpPr/>
          <p:nvPr/>
        </p:nvSpPr>
        <p:spPr>
          <a:xfrm>
            <a:off x="7501527" y="4783866"/>
            <a:ext cx="4561239" cy="307777"/>
          </a:xfrm>
          <a:prstGeom prst="rect">
            <a:avLst/>
          </a:prstGeom>
        </p:spPr>
        <p:txBody>
          <a:bodyPr wrap="square">
            <a:spAutoFit/>
          </a:bodyPr>
          <a:lstStyle/>
          <a:p>
            <a:r>
              <a:rPr lang="ko-KR" altLang="en-US" b="1" dirty="0" err="1">
                <a:latin typeface="Times New Roman" panose="02020603050405020304" pitchFamily="18" charset="0"/>
                <a:ea typeface="Pretendard Light" panose="02000403000000020004" pitchFamily="2" charset="-127"/>
                <a:cs typeface="Times New Roman" panose="02020603050405020304" pitchFamily="18" charset="0"/>
              </a:rPr>
              <a:t>Table</a:t>
            </a:r>
            <a:r>
              <a:rPr lang="ko-KR" altLang="en-US" b="1"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b="1" dirty="0">
                <a:latin typeface="Times New Roman" panose="02020603050405020304" pitchFamily="18" charset="0"/>
                <a:ea typeface="Pretendard Light" panose="02000403000000020004" pitchFamily="2" charset="-127"/>
                <a:cs typeface="Times New Roman" panose="02020603050405020304" pitchFamily="18" charset="0"/>
              </a:rPr>
              <a:t>F</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t>
            </a:r>
            <a:r>
              <a:rPr lang="ko-KR" altLang="en-US" dirty="0">
                <a:latin typeface="Times New Roman" panose="02020603050405020304" pitchFamily="18" charset="0"/>
                <a:ea typeface="Pretendard Light" panose="02000403000000020004" pitchFamily="2" charset="-127"/>
                <a:cs typeface="Times New Roman" panose="02020603050405020304" pitchFamily="18" charset="0"/>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Average F1 score and accuracy in new datasets.</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pic>
        <p:nvPicPr>
          <p:cNvPr id="3" name="그림 2">
            <a:extLst>
              <a:ext uri="{FF2B5EF4-FFF2-40B4-BE49-F238E27FC236}">
                <a16:creationId xmlns:a16="http://schemas.microsoft.com/office/drawing/2014/main" id="{3DB13754-9926-42D1-B523-AA01016FB185}"/>
              </a:ext>
            </a:extLst>
          </p:cNvPr>
          <p:cNvPicPr>
            <a:picLocks noChangeAspect="1"/>
          </p:cNvPicPr>
          <p:nvPr/>
        </p:nvPicPr>
        <p:blipFill>
          <a:blip r:embed="rId4"/>
          <a:stretch>
            <a:fillRect/>
          </a:stretch>
        </p:blipFill>
        <p:spPr>
          <a:xfrm>
            <a:off x="7627911" y="2099463"/>
            <a:ext cx="4248152" cy="2661159"/>
          </a:xfrm>
          <a:prstGeom prst="rect">
            <a:avLst/>
          </a:prstGeom>
        </p:spPr>
      </p:pic>
    </p:spTree>
    <p:extLst>
      <p:ext uri="{BB962C8B-B14F-4D97-AF65-F5344CB8AC3E}">
        <p14:creationId xmlns:p14="http://schemas.microsoft.com/office/powerpoint/2010/main" val="80889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88ac39394_0_21"/>
          <p:cNvSpPr/>
          <p:nvPr/>
        </p:nvSpPr>
        <p:spPr>
          <a:xfrm>
            <a:off x="0" y="0"/>
            <a:ext cx="2763072" cy="6858000"/>
          </a:xfrm>
          <a:prstGeom prst="rect">
            <a:avLst/>
          </a:prstGeom>
          <a:solidFill>
            <a:srgbClr val="F2E7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g2588ac39394_0_21"/>
          <p:cNvSpPr txBox="1"/>
          <p:nvPr/>
        </p:nvSpPr>
        <p:spPr>
          <a:xfrm>
            <a:off x="0" y="1919550"/>
            <a:ext cx="2865677" cy="1108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3400"/>
              <a:buFont typeface="Arial"/>
              <a:buNone/>
            </a:pPr>
            <a:r>
              <a:rPr lang="en-US" sz="3300" b="1" dirty="0">
                <a:solidFill>
                  <a:srgbClr val="FF4F4B"/>
                </a:solidFill>
                <a:latin typeface="Roboto"/>
                <a:ea typeface="Roboto"/>
                <a:cs typeface="Roboto"/>
                <a:sym typeface="Roboto"/>
              </a:rPr>
              <a:t>RESEARCH</a:t>
            </a:r>
            <a:endParaRPr lang="en-US" sz="3300" b="1" dirty="0">
              <a:solidFill>
                <a:srgbClr val="FF4F4B"/>
              </a:solidFill>
              <a:latin typeface="Roboto"/>
              <a:ea typeface="Roboto"/>
              <a:cs typeface="Roboto"/>
            </a:endParaRPr>
          </a:p>
          <a:p>
            <a:pPr marL="0" lvl="0" indent="0" algn="l" rtl="0">
              <a:spcBef>
                <a:spcPts val="0"/>
              </a:spcBef>
              <a:spcAft>
                <a:spcPts val="0"/>
              </a:spcAft>
              <a:buClr>
                <a:srgbClr val="000000"/>
              </a:buClr>
              <a:buSzPts val="3400"/>
              <a:buFont typeface="Arial"/>
              <a:buNone/>
            </a:pPr>
            <a:r>
              <a:rPr lang="en-US" sz="3300" b="1" dirty="0">
                <a:solidFill>
                  <a:srgbClr val="FF4F4B"/>
                </a:solidFill>
                <a:latin typeface="Roboto"/>
                <a:ea typeface="Roboto"/>
                <a:cs typeface="Roboto"/>
                <a:sym typeface="Roboto"/>
              </a:rPr>
              <a:t>TRACK</a:t>
            </a:r>
            <a:endParaRPr sz="2700" b="1" i="1" dirty="0">
              <a:solidFill>
                <a:srgbClr val="FF4F4B"/>
              </a:solidFill>
              <a:latin typeface="Roboto"/>
              <a:ea typeface="Roboto"/>
              <a:cs typeface="Roboto"/>
            </a:endParaRPr>
          </a:p>
        </p:txBody>
      </p:sp>
      <p:sp>
        <p:nvSpPr>
          <p:cNvPr id="96" name="Google Shape;96;g2588ac39394_0_21"/>
          <p:cNvSpPr txBox="1"/>
          <p:nvPr/>
        </p:nvSpPr>
        <p:spPr>
          <a:xfrm>
            <a:off x="2435700" y="933400"/>
            <a:ext cx="9756300" cy="1569620"/>
          </a:xfrm>
          <a:prstGeom prst="rect">
            <a:avLst/>
          </a:prstGeom>
          <a:noFill/>
          <a:ln>
            <a:noFill/>
          </a:ln>
        </p:spPr>
        <p:txBody>
          <a:bodyPr spcFirstLastPara="1" wrap="square" lIns="91425" tIns="45700" rIns="91425" bIns="45700" anchor="t" anchorCtr="0">
            <a:spAutoFit/>
          </a:bodyPr>
          <a:lstStyle/>
          <a:p>
            <a:pPr lvl="0" algn="ctr">
              <a:buSzPts val="3400"/>
            </a:pPr>
            <a:r>
              <a:rPr lang="en-US" sz="3200" b="1" dirty="0">
                <a:solidFill>
                  <a:srgbClr val="4B2E5E"/>
                </a:solidFill>
                <a:latin typeface="Roboto"/>
                <a:ea typeface="Roboto"/>
                <a:cs typeface="Roboto"/>
                <a:sym typeface="Roboto"/>
              </a:rPr>
              <a:t>Mitigating Source Label Dependency</a:t>
            </a:r>
            <a:br>
              <a:rPr lang="en-US" sz="3200" b="1" dirty="0">
                <a:solidFill>
                  <a:srgbClr val="4B2E5E"/>
                </a:solidFill>
                <a:latin typeface="Roboto"/>
                <a:ea typeface="Roboto"/>
                <a:cs typeface="Roboto"/>
                <a:sym typeface="Roboto"/>
              </a:rPr>
            </a:br>
            <a:r>
              <a:rPr lang="en-US" sz="3200" b="1" dirty="0">
                <a:solidFill>
                  <a:srgbClr val="4B2E5E"/>
                </a:solidFill>
                <a:latin typeface="Roboto"/>
                <a:ea typeface="Roboto"/>
                <a:cs typeface="Roboto"/>
                <a:sym typeface="Roboto"/>
              </a:rPr>
              <a:t>in Time-Series Domain Adaptation </a:t>
            </a:r>
            <a:br>
              <a:rPr lang="en-US" sz="3200" b="1" dirty="0">
                <a:solidFill>
                  <a:srgbClr val="4B2E5E"/>
                </a:solidFill>
                <a:latin typeface="Roboto"/>
                <a:ea typeface="Roboto"/>
                <a:cs typeface="Roboto"/>
                <a:sym typeface="Roboto"/>
              </a:rPr>
            </a:br>
            <a:r>
              <a:rPr lang="en-US" sz="3200" b="1" dirty="0">
                <a:solidFill>
                  <a:srgbClr val="4B2E5E"/>
                </a:solidFill>
                <a:latin typeface="Roboto"/>
                <a:ea typeface="Roboto"/>
                <a:cs typeface="Roboto"/>
                <a:sym typeface="Roboto"/>
              </a:rPr>
              <a:t>under Label Shifts</a:t>
            </a:r>
            <a:endParaRPr lang="en-US" sz="3200" u="none" strike="noStrike" cap="none" dirty="0">
              <a:solidFill>
                <a:srgbClr val="4B2E5E"/>
              </a:solidFill>
              <a:latin typeface="Roboto"/>
              <a:ea typeface="Roboto"/>
              <a:cs typeface="Roboto"/>
            </a:endParaRPr>
          </a:p>
        </p:txBody>
      </p:sp>
      <p:sp>
        <p:nvSpPr>
          <p:cNvPr id="100" name="Google Shape;100;g2588ac39394_0_21"/>
          <p:cNvSpPr txBox="1"/>
          <p:nvPr/>
        </p:nvSpPr>
        <p:spPr>
          <a:xfrm>
            <a:off x="2848987" y="3550950"/>
            <a:ext cx="9304267" cy="1600408"/>
          </a:xfrm>
          <a:prstGeom prst="rect">
            <a:avLst/>
          </a:prstGeom>
          <a:noFill/>
          <a:ln>
            <a:noFill/>
          </a:ln>
        </p:spPr>
        <p:txBody>
          <a:bodyPr spcFirstLastPara="1" wrap="square" lIns="91425" tIns="91425" rIns="91425" bIns="91425" anchor="t" anchorCtr="0">
            <a:spAutoFit/>
          </a:bodyPr>
          <a:lstStyle/>
          <a:p>
            <a:pPr lvl="0" algn="ctr"/>
            <a:r>
              <a:rPr lang="en-US" sz="2300" dirty="0" err="1">
                <a:solidFill>
                  <a:srgbClr val="4B4F58"/>
                </a:solidFill>
                <a:latin typeface="Roboto"/>
                <a:ea typeface="Roboto"/>
                <a:cs typeface="Roboto"/>
                <a:sym typeface="Roboto"/>
              </a:rPr>
              <a:t>Jihye</a:t>
            </a:r>
            <a:r>
              <a:rPr lang="en-US" sz="2300" dirty="0">
                <a:solidFill>
                  <a:srgbClr val="4B4F58"/>
                </a:solidFill>
                <a:latin typeface="Roboto"/>
                <a:ea typeface="Roboto"/>
                <a:cs typeface="Roboto"/>
                <a:sym typeface="Roboto"/>
              </a:rPr>
              <a:t> Na, </a:t>
            </a:r>
            <a:r>
              <a:rPr lang="en-US" sz="2300" dirty="0" err="1">
                <a:solidFill>
                  <a:srgbClr val="4B4F58"/>
                </a:solidFill>
                <a:latin typeface="Roboto"/>
                <a:ea typeface="Roboto"/>
                <a:cs typeface="Roboto"/>
                <a:sym typeface="Roboto"/>
              </a:rPr>
              <a:t>Youngeun</a:t>
            </a:r>
            <a:r>
              <a:rPr lang="en-US" sz="2300" dirty="0">
                <a:solidFill>
                  <a:srgbClr val="4B4F58"/>
                </a:solidFill>
                <a:latin typeface="Roboto"/>
                <a:ea typeface="Roboto"/>
                <a:cs typeface="Roboto"/>
                <a:sym typeface="Roboto"/>
              </a:rPr>
              <a:t> Nam, </a:t>
            </a:r>
            <a:r>
              <a:rPr lang="en-US" sz="2300" dirty="0" err="1">
                <a:solidFill>
                  <a:srgbClr val="4B4F58"/>
                </a:solidFill>
                <a:latin typeface="Roboto"/>
                <a:ea typeface="Roboto"/>
                <a:cs typeface="Roboto"/>
                <a:sym typeface="Roboto"/>
              </a:rPr>
              <a:t>Junhyeok</a:t>
            </a:r>
            <a:r>
              <a:rPr lang="en-US" sz="2300" dirty="0">
                <a:solidFill>
                  <a:srgbClr val="4B4F58"/>
                </a:solidFill>
                <a:latin typeface="Roboto"/>
                <a:ea typeface="Roboto"/>
                <a:cs typeface="Roboto"/>
                <a:sym typeface="Roboto"/>
              </a:rPr>
              <a:t> Kang, Jae-Gil Lee*</a:t>
            </a:r>
          </a:p>
          <a:p>
            <a:pPr lvl="0" algn="ctr"/>
            <a:endParaRPr lang="en-US" altLang="ko-KR" sz="2300" b="1" dirty="0">
              <a:solidFill>
                <a:srgbClr val="4B4F58"/>
              </a:solidFill>
              <a:latin typeface="Roboto"/>
              <a:ea typeface="Roboto"/>
              <a:cs typeface="Roboto"/>
              <a:sym typeface="Roboto"/>
            </a:endParaRPr>
          </a:p>
          <a:p>
            <a:pPr lvl="0" algn="ctr"/>
            <a:endParaRPr lang="en-US" altLang="ko-KR" sz="2300" b="1" dirty="0">
              <a:solidFill>
                <a:srgbClr val="4B4F58"/>
              </a:solidFill>
              <a:latin typeface="Roboto"/>
              <a:ea typeface="Roboto"/>
              <a:cs typeface="Roboto"/>
              <a:sym typeface="Roboto"/>
            </a:endParaRPr>
          </a:p>
          <a:p>
            <a:pPr lvl="0" algn="ctr"/>
            <a:r>
              <a:rPr lang="en-US" sz="2300" b="1" dirty="0">
                <a:solidFill>
                  <a:srgbClr val="4B4F58"/>
                </a:solidFill>
                <a:latin typeface="Roboto"/>
                <a:ea typeface="Roboto"/>
                <a:cs typeface="Roboto"/>
                <a:sym typeface="Roboto"/>
              </a:rPr>
              <a:t>Presenter: </a:t>
            </a:r>
            <a:r>
              <a:rPr lang="en-US" sz="2300" b="1" dirty="0" err="1">
                <a:solidFill>
                  <a:srgbClr val="4B4F58"/>
                </a:solidFill>
                <a:latin typeface="Roboto"/>
                <a:ea typeface="Roboto"/>
                <a:cs typeface="Roboto"/>
                <a:sym typeface="Roboto"/>
              </a:rPr>
              <a:t>Jihye</a:t>
            </a:r>
            <a:r>
              <a:rPr lang="en-US" sz="2300" b="1" dirty="0">
                <a:solidFill>
                  <a:srgbClr val="4B4F58"/>
                </a:solidFill>
                <a:latin typeface="Roboto"/>
                <a:ea typeface="Roboto"/>
                <a:cs typeface="Roboto"/>
                <a:sym typeface="Roboto"/>
              </a:rPr>
              <a:t> Na</a:t>
            </a:r>
            <a:endParaRPr sz="2300" b="1" dirty="0">
              <a:solidFill>
                <a:srgbClr val="4B4F58"/>
              </a:solidFill>
              <a:latin typeface="Roboto"/>
              <a:ea typeface="Roboto"/>
              <a:cs typeface="Roboto"/>
              <a:sym typeface="Roboto"/>
            </a:endParaRPr>
          </a:p>
        </p:txBody>
      </p:sp>
      <p:pic>
        <p:nvPicPr>
          <p:cNvPr id="4" name="Picture 3" descr="A colorful city skyline with text&#10;&#10;AI-generated content may be incorrect.">
            <a:extLst>
              <a:ext uri="{FF2B5EF4-FFF2-40B4-BE49-F238E27FC236}">
                <a16:creationId xmlns:a16="http://schemas.microsoft.com/office/drawing/2014/main" id="{36EDCACD-4814-F5CB-05BB-EEE4C92245E1}"/>
              </a:ext>
            </a:extLst>
          </p:cNvPr>
          <p:cNvPicPr>
            <a:picLocks noChangeAspect="1"/>
          </p:cNvPicPr>
          <p:nvPr/>
        </p:nvPicPr>
        <p:blipFill>
          <a:blip r:embed="rId3"/>
          <a:srcRect l="11935" t="18081" r="13924" b="5904"/>
          <a:stretch/>
        </p:blipFill>
        <p:spPr>
          <a:xfrm>
            <a:off x="-1615" y="5471196"/>
            <a:ext cx="2767595" cy="1389077"/>
          </a:xfrm>
          <a:prstGeom prst="rect">
            <a:avLst/>
          </a:prstGeom>
        </p:spPr>
      </p:pic>
      <p:pic>
        <p:nvPicPr>
          <p:cNvPr id="8" name="그림 7">
            <a:extLst>
              <a:ext uri="{FF2B5EF4-FFF2-40B4-BE49-F238E27FC236}">
                <a16:creationId xmlns:a16="http://schemas.microsoft.com/office/drawing/2014/main" id="{35D44F95-F971-41A5-8136-8F125D53C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374" y="5797565"/>
            <a:ext cx="1658725" cy="473639"/>
          </a:xfrm>
          <a:prstGeom prst="rect">
            <a:avLst/>
          </a:prstGeom>
        </p:spPr>
      </p:pic>
      <p:pic>
        <p:nvPicPr>
          <p:cNvPr id="9" name="그림 8">
            <a:extLst>
              <a:ext uri="{FF2B5EF4-FFF2-40B4-BE49-F238E27FC236}">
                <a16:creationId xmlns:a16="http://schemas.microsoft.com/office/drawing/2014/main" id="{6AC3557C-FE83-4344-A82B-ACD39541D523}"/>
              </a:ext>
            </a:extLst>
          </p:cNvPr>
          <p:cNvPicPr>
            <a:picLocks noChangeAspect="1"/>
          </p:cNvPicPr>
          <p:nvPr/>
        </p:nvPicPr>
        <p:blipFill>
          <a:blip r:embed="rId5"/>
          <a:stretch>
            <a:fillRect/>
          </a:stretch>
        </p:blipFill>
        <p:spPr>
          <a:xfrm>
            <a:off x="7597611" y="5748000"/>
            <a:ext cx="2168758" cy="4224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88ac39394_0_21"/>
          <p:cNvSpPr/>
          <p:nvPr/>
        </p:nvSpPr>
        <p:spPr>
          <a:xfrm>
            <a:off x="0" y="0"/>
            <a:ext cx="2763072" cy="6858000"/>
          </a:xfrm>
          <a:prstGeom prst="rect">
            <a:avLst/>
          </a:prstGeom>
          <a:solidFill>
            <a:srgbClr val="F2E7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g2588ac39394_0_21"/>
          <p:cNvSpPr txBox="1"/>
          <p:nvPr/>
        </p:nvSpPr>
        <p:spPr>
          <a:xfrm>
            <a:off x="0" y="1919550"/>
            <a:ext cx="2865677" cy="60012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3400"/>
              <a:buFont typeface="Arial"/>
              <a:buNone/>
            </a:pPr>
            <a:r>
              <a:rPr lang="en-US" sz="3300" b="1" dirty="0">
                <a:solidFill>
                  <a:srgbClr val="FF4F4B"/>
                </a:solidFill>
                <a:latin typeface="Roboto"/>
                <a:ea typeface="Roboto"/>
                <a:cs typeface="Roboto"/>
                <a:sym typeface="Roboto"/>
              </a:rPr>
              <a:t>OVERVIEW</a:t>
            </a:r>
            <a:endParaRPr sz="2700" b="1" i="1" dirty="0">
              <a:solidFill>
                <a:srgbClr val="FF4F4B"/>
              </a:solidFill>
              <a:latin typeface="Roboto"/>
              <a:ea typeface="Roboto"/>
              <a:cs typeface="Roboto"/>
            </a:endParaRPr>
          </a:p>
        </p:txBody>
      </p:sp>
      <p:pic>
        <p:nvPicPr>
          <p:cNvPr id="4" name="Picture 3" descr="A colorful city skyline with text&#10;&#10;AI-generated content may be incorrect.">
            <a:extLst>
              <a:ext uri="{FF2B5EF4-FFF2-40B4-BE49-F238E27FC236}">
                <a16:creationId xmlns:a16="http://schemas.microsoft.com/office/drawing/2014/main" id="{36EDCACD-4814-F5CB-05BB-EEE4C92245E1}"/>
              </a:ext>
            </a:extLst>
          </p:cNvPr>
          <p:cNvPicPr>
            <a:picLocks noChangeAspect="1"/>
          </p:cNvPicPr>
          <p:nvPr/>
        </p:nvPicPr>
        <p:blipFill>
          <a:blip r:embed="rId3"/>
          <a:srcRect l="11935" t="18081" r="13924" b="5904"/>
          <a:stretch/>
        </p:blipFill>
        <p:spPr>
          <a:xfrm>
            <a:off x="-1615" y="5471196"/>
            <a:ext cx="2767595" cy="1389077"/>
          </a:xfrm>
          <a:prstGeom prst="rect">
            <a:avLst/>
          </a:prstGeom>
        </p:spPr>
      </p:pic>
      <p:sp>
        <p:nvSpPr>
          <p:cNvPr id="9" name="Google Shape;109;p2">
            <a:extLst>
              <a:ext uri="{FF2B5EF4-FFF2-40B4-BE49-F238E27FC236}">
                <a16:creationId xmlns:a16="http://schemas.microsoft.com/office/drawing/2014/main" id="{036DE9B1-B9BD-4B96-946D-E70199A96208}"/>
              </a:ext>
            </a:extLst>
          </p:cNvPr>
          <p:cNvSpPr txBox="1"/>
          <p:nvPr/>
        </p:nvSpPr>
        <p:spPr>
          <a:xfrm>
            <a:off x="3196742" y="685750"/>
            <a:ext cx="8557108" cy="4801274"/>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1. Introduction</a:t>
            </a:r>
          </a:p>
          <a:p>
            <a:pPr marL="514350" lvl="0" indent="-514350">
              <a:buAutoNum type="arabicPeriod"/>
            </a:pPr>
            <a:endParaRPr lang="en-US" sz="3400" b="1" i="1" dirty="0">
              <a:solidFill>
                <a:srgbClr val="4B2E5E"/>
              </a:solidFill>
              <a:latin typeface="Roboto"/>
              <a:ea typeface="Roboto"/>
              <a:cs typeface="Roboto"/>
            </a:endParaRPr>
          </a:p>
          <a:p>
            <a:r>
              <a:rPr lang="en-US" altLang="ko-KR" sz="3400" b="1" i="1" dirty="0">
                <a:solidFill>
                  <a:srgbClr val="4B2E5E"/>
                </a:solidFill>
                <a:latin typeface="Roboto"/>
                <a:ea typeface="Roboto"/>
                <a:cs typeface="Roboto"/>
              </a:rPr>
              <a:t>2. Method</a:t>
            </a:r>
          </a:p>
          <a:p>
            <a:pPr marL="514350" indent="-514350">
              <a:buFont typeface="Arial"/>
              <a:buAutoNum type="arabicPeriod"/>
            </a:pPr>
            <a:endParaRPr lang="en-US" altLang="ko-KR" sz="3400" b="1" i="1" dirty="0">
              <a:solidFill>
                <a:srgbClr val="4B2E5E"/>
              </a:solidFill>
              <a:latin typeface="Roboto"/>
              <a:ea typeface="Roboto"/>
              <a:cs typeface="Roboto"/>
            </a:endParaRPr>
          </a:p>
          <a:p>
            <a:r>
              <a:rPr lang="en-US" altLang="ko-KR" sz="3400" b="1" i="1" dirty="0">
                <a:solidFill>
                  <a:srgbClr val="4B2E5E"/>
                </a:solidFill>
                <a:latin typeface="Roboto"/>
                <a:ea typeface="Roboto"/>
                <a:cs typeface="Roboto"/>
              </a:rPr>
              <a:t>3. Experiments </a:t>
            </a:r>
          </a:p>
          <a:p>
            <a:endParaRPr lang="en-US" altLang="ko-KR" sz="3400" b="1" i="1" dirty="0">
              <a:solidFill>
                <a:srgbClr val="4B2E5E"/>
              </a:solidFill>
              <a:latin typeface="Roboto"/>
              <a:ea typeface="Roboto"/>
              <a:cs typeface="Roboto"/>
            </a:endParaRPr>
          </a:p>
          <a:p>
            <a:r>
              <a:rPr lang="en-US" altLang="ko-KR" sz="3400" b="1" i="1" dirty="0">
                <a:solidFill>
                  <a:srgbClr val="4B2E5E"/>
                </a:solidFill>
                <a:latin typeface="Roboto"/>
                <a:ea typeface="Roboto"/>
                <a:cs typeface="Roboto"/>
              </a:rPr>
              <a:t>4. Case Study</a:t>
            </a:r>
          </a:p>
          <a:p>
            <a:endParaRPr lang="en-US" altLang="ko-KR" sz="3400" b="1" i="1" dirty="0">
              <a:solidFill>
                <a:srgbClr val="4B2E5E"/>
              </a:solidFill>
              <a:latin typeface="Roboto"/>
              <a:ea typeface="Roboto"/>
              <a:cs typeface="Roboto"/>
            </a:endParaRPr>
          </a:p>
          <a:p>
            <a:r>
              <a:rPr lang="en-US" altLang="ko-KR" sz="3400" b="1" i="1" dirty="0">
                <a:solidFill>
                  <a:srgbClr val="4B2E5E"/>
                </a:solidFill>
                <a:latin typeface="Roboto"/>
                <a:ea typeface="Roboto"/>
                <a:cs typeface="Roboto"/>
              </a:rPr>
              <a:t>5. Conclusion</a:t>
            </a:r>
          </a:p>
        </p:txBody>
      </p:sp>
    </p:spTree>
    <p:extLst>
      <p:ext uri="{BB962C8B-B14F-4D97-AF65-F5344CB8AC3E}">
        <p14:creationId xmlns:p14="http://schemas.microsoft.com/office/powerpoint/2010/main" val="316477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476974" y="1487456"/>
            <a:ext cx="11218315" cy="1269538"/>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sz="1700" dirty="0">
                <a:solidFill>
                  <a:srgbClr val="5B5B5B"/>
                </a:solidFill>
                <a:latin typeface="Roboto"/>
                <a:ea typeface="Roboto"/>
                <a:cs typeface="Roboto"/>
              </a:rPr>
              <a:t>Time-series Domain Adaptation (TS-UDA) is a type of transfer learning that leverages labeled data from a source domain to train models on unlabeled data from a target domain in time-series. </a:t>
            </a:r>
          </a:p>
          <a:p>
            <a:pPr marL="285750" lvl="0" indent="-285750">
              <a:lnSpc>
                <a:spcPct val="150000"/>
              </a:lnSpc>
              <a:buFont typeface="Arial" panose="020B0604020202020204" pitchFamily="34" charset="0"/>
              <a:buChar char="•"/>
            </a:pPr>
            <a:r>
              <a:rPr lang="en-US" sz="1700" dirty="0">
                <a:solidFill>
                  <a:srgbClr val="5B5B5B"/>
                </a:solidFill>
                <a:latin typeface="Roboto"/>
                <a:ea typeface="Roboto"/>
                <a:cs typeface="Roboto"/>
              </a:rPr>
              <a:t>In TS-UDA, domain-specific behaviors lead to </a:t>
            </a:r>
            <a:r>
              <a:rPr lang="en-US" sz="1700" b="1" dirty="0">
                <a:solidFill>
                  <a:srgbClr val="5B5B5B"/>
                </a:solidFill>
                <a:latin typeface="Roboto"/>
                <a:ea typeface="Roboto"/>
                <a:cs typeface="Roboto"/>
              </a:rPr>
              <a:t>different label distributions</a:t>
            </a:r>
            <a:r>
              <a:rPr lang="en-US" sz="1700" dirty="0">
                <a:solidFill>
                  <a:srgbClr val="5B5B5B"/>
                </a:solidFill>
                <a:latin typeface="Roboto"/>
                <a:ea typeface="Roboto"/>
                <a:cs typeface="Roboto"/>
              </a:rPr>
              <a:t>.</a:t>
            </a:r>
            <a:endParaRPr sz="2000" dirty="0">
              <a:latin typeface="Roboto"/>
              <a:ea typeface="Roboto"/>
              <a:cs typeface="Roboto"/>
            </a:endParaRPr>
          </a:p>
        </p:txBody>
      </p:sp>
      <p:sp>
        <p:nvSpPr>
          <p:cNvPr id="109" name="Google Shape;109;p2"/>
          <p:cNvSpPr txBox="1"/>
          <p:nvPr/>
        </p:nvSpPr>
        <p:spPr>
          <a:xfrm>
            <a:off x="476974" y="685750"/>
            <a:ext cx="10574847"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Time-series Domain Adaptation under Label Shifts</a:t>
            </a:r>
            <a:endParaRPr lang="en-US" sz="2000" dirty="0">
              <a:solidFill>
                <a:srgbClr val="4B2E5E"/>
              </a:solidFill>
              <a:latin typeface="Roboto"/>
              <a:ea typeface="Roboto"/>
              <a:cs typeface="Roboto"/>
            </a:endParaRPr>
          </a:p>
        </p:txBody>
      </p:sp>
      <p:sp>
        <p:nvSpPr>
          <p:cNvPr id="7" name="직사각형 6">
            <a:extLst>
              <a:ext uri="{FF2B5EF4-FFF2-40B4-BE49-F238E27FC236}">
                <a16:creationId xmlns:a16="http://schemas.microsoft.com/office/drawing/2014/main" id="{D0AA3BAF-BA1F-43D7-9775-78234422D4B2}"/>
              </a:ext>
            </a:extLst>
          </p:cNvPr>
          <p:cNvSpPr/>
          <p:nvPr/>
        </p:nvSpPr>
        <p:spPr>
          <a:xfrm>
            <a:off x="6293767" y="3456528"/>
            <a:ext cx="4022785" cy="2794958"/>
          </a:xfrm>
          <a:prstGeom prst="rect">
            <a:avLst/>
          </a:prstGeom>
          <a:noFill/>
          <a:ln w="19050">
            <a:solidFill>
              <a:srgbClr val="FF838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sp>
        <p:nvSpPr>
          <p:cNvPr id="8" name="직사각형 7">
            <a:extLst>
              <a:ext uri="{FF2B5EF4-FFF2-40B4-BE49-F238E27FC236}">
                <a16:creationId xmlns:a16="http://schemas.microsoft.com/office/drawing/2014/main" id="{A9B2494A-4103-4621-8136-00CF8F256B3B}"/>
              </a:ext>
            </a:extLst>
          </p:cNvPr>
          <p:cNvSpPr/>
          <p:nvPr/>
        </p:nvSpPr>
        <p:spPr>
          <a:xfrm>
            <a:off x="6764220" y="3066740"/>
            <a:ext cx="3163767" cy="5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sp>
        <p:nvSpPr>
          <p:cNvPr id="9" name="직사각형 8">
            <a:extLst>
              <a:ext uri="{FF2B5EF4-FFF2-40B4-BE49-F238E27FC236}">
                <a16:creationId xmlns:a16="http://schemas.microsoft.com/office/drawing/2014/main" id="{E2FE7B58-5981-4817-A419-8ABCF4A3F9DC}"/>
              </a:ext>
            </a:extLst>
          </p:cNvPr>
          <p:cNvSpPr/>
          <p:nvPr/>
        </p:nvSpPr>
        <p:spPr>
          <a:xfrm>
            <a:off x="1836786" y="3465154"/>
            <a:ext cx="3692106" cy="2760453"/>
          </a:xfrm>
          <a:prstGeom prst="rect">
            <a:avLst/>
          </a:prstGeom>
          <a:noFill/>
          <a:ln w="19050">
            <a:solidFill>
              <a:srgbClr val="80AAE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DD08948E-FD9B-47CA-9686-9510EA580E8B}"/>
              </a:ext>
            </a:extLst>
          </p:cNvPr>
          <p:cNvSpPr/>
          <p:nvPr/>
        </p:nvSpPr>
        <p:spPr>
          <a:xfrm>
            <a:off x="2150671" y="3197735"/>
            <a:ext cx="3123589" cy="5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sp>
        <p:nvSpPr>
          <p:cNvPr id="11" name="직사각형 10">
            <a:extLst>
              <a:ext uri="{FF2B5EF4-FFF2-40B4-BE49-F238E27FC236}">
                <a16:creationId xmlns:a16="http://schemas.microsoft.com/office/drawing/2014/main" id="{4F098FEC-D9A0-4524-B9ED-68D71D525B8F}"/>
              </a:ext>
            </a:extLst>
          </p:cNvPr>
          <p:cNvSpPr/>
          <p:nvPr/>
        </p:nvSpPr>
        <p:spPr>
          <a:xfrm>
            <a:off x="3940442" y="5626884"/>
            <a:ext cx="1398667" cy="408949"/>
          </a:xfrm>
          <a:prstGeom prst="rect">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2" name="직사각형 11">
            <a:extLst>
              <a:ext uri="{FF2B5EF4-FFF2-40B4-BE49-F238E27FC236}">
                <a16:creationId xmlns:a16="http://schemas.microsoft.com/office/drawing/2014/main" id="{0777EF25-A91A-4053-8BAD-921E7745D60C}"/>
              </a:ext>
            </a:extLst>
          </p:cNvPr>
          <p:cNvSpPr/>
          <p:nvPr/>
        </p:nvSpPr>
        <p:spPr>
          <a:xfrm>
            <a:off x="2006772" y="3181283"/>
            <a:ext cx="888253" cy="646331"/>
          </a:xfrm>
          <a:prstGeom prst="rect">
            <a:avLst/>
          </a:prstGeom>
        </p:spPr>
        <p:txBody>
          <a:bodyPr wrap="square">
            <a:spAutoFit/>
          </a:bodyPr>
          <a:lstStyle/>
          <a:p>
            <a:r>
              <a:rPr lang="ko-KR" altLang="en-US" sz="3600" dirty="0">
                <a:solidFill>
                  <a:srgbClr val="80AAEF"/>
                </a:solidFill>
                <a:latin typeface="Times New Roman" panose="02020603050405020304" pitchFamily="18" charset="0"/>
                <a:cs typeface="Times New Roman" panose="02020603050405020304" pitchFamily="18" charset="0"/>
              </a:rPr>
              <a:t>🏋️</a:t>
            </a:r>
          </a:p>
        </p:txBody>
      </p:sp>
      <p:sp>
        <p:nvSpPr>
          <p:cNvPr id="13" name="직사각형 12">
            <a:extLst>
              <a:ext uri="{FF2B5EF4-FFF2-40B4-BE49-F238E27FC236}">
                <a16:creationId xmlns:a16="http://schemas.microsoft.com/office/drawing/2014/main" id="{7F353D76-B331-4DA5-835D-FEBA5138B90D}"/>
              </a:ext>
            </a:extLst>
          </p:cNvPr>
          <p:cNvSpPr/>
          <p:nvPr/>
        </p:nvSpPr>
        <p:spPr>
          <a:xfrm>
            <a:off x="6677335" y="3129526"/>
            <a:ext cx="721672" cy="646331"/>
          </a:xfrm>
          <a:prstGeom prst="rect">
            <a:avLst/>
          </a:prstGeom>
        </p:spPr>
        <p:txBody>
          <a:bodyPr wrap="none">
            <a:spAutoFit/>
          </a:bodyPr>
          <a:lstStyle/>
          <a:p>
            <a:r>
              <a:rPr lang="ko-KR" altLang="en-US" sz="3600" dirty="0">
                <a:solidFill>
                  <a:srgbClr val="FF8383"/>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24E846F2-2B10-47E6-867B-E8CD75332673}"/>
              </a:ext>
            </a:extLst>
          </p:cNvPr>
          <p:cNvSpPr txBox="1"/>
          <p:nvPr/>
        </p:nvSpPr>
        <p:spPr>
          <a:xfrm>
            <a:off x="7146659" y="3103450"/>
            <a:ext cx="2871640" cy="615553"/>
          </a:xfrm>
          <a:prstGeom prst="rect">
            <a:avLst/>
          </a:prstGeom>
          <a:noFill/>
        </p:spPr>
        <p:txBody>
          <a:bodyPr wrap="square" lIns="0" tIns="0" rIns="0" bIns="0" rtlCol="0">
            <a:spAutoFit/>
          </a:bodyPr>
          <a:lstStyle/>
          <a:p>
            <a:pPr algn="ctr"/>
            <a:r>
              <a:rPr lang="en-US" altLang="ko-KR" sz="2000" b="1" dirty="0">
                <a:solidFill>
                  <a:srgbClr val="FF8383"/>
                </a:solidFill>
                <a:latin typeface="Times New Roman" panose="02020603050405020304" pitchFamily="18" charset="0"/>
                <a:cs typeface="Times New Roman" panose="02020603050405020304" pitchFamily="18" charset="0"/>
              </a:rPr>
              <a:t>Target domain</a:t>
            </a:r>
            <a:br>
              <a:rPr lang="en-US" altLang="ko-KR" sz="2000" b="1" dirty="0">
                <a:solidFill>
                  <a:srgbClr val="FF8383"/>
                </a:solidFill>
                <a:latin typeface="Times New Roman" panose="02020603050405020304" pitchFamily="18" charset="0"/>
                <a:cs typeface="Times New Roman" panose="02020603050405020304" pitchFamily="18" charset="0"/>
              </a:rPr>
            </a:br>
            <a:r>
              <a:rPr lang="en-US" altLang="ko-KR" sz="2000" b="1" dirty="0">
                <a:solidFill>
                  <a:srgbClr val="FF8383"/>
                </a:solidFill>
                <a:latin typeface="Times New Roman" panose="02020603050405020304" pitchFamily="18" charset="0"/>
                <a:cs typeface="Times New Roman" panose="02020603050405020304" pitchFamily="18" charset="0"/>
              </a:rPr>
              <a:t> </a:t>
            </a:r>
            <a:r>
              <a:rPr lang="en-US" altLang="ko-KR" sz="1800" b="1" dirty="0">
                <a:solidFill>
                  <a:srgbClr val="FF8383"/>
                </a:solidFill>
                <a:latin typeface="Times New Roman" panose="02020603050405020304" pitchFamily="18" charset="0"/>
                <a:cs typeface="Times New Roman" panose="02020603050405020304" pitchFamily="18" charset="0"/>
              </a:rPr>
              <a:t>: sedentary office worker </a:t>
            </a:r>
            <a:endParaRPr lang="ko-KR" altLang="en-US" sz="1800" b="1" dirty="0">
              <a:solidFill>
                <a:srgbClr val="FF8383"/>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7030F2D-8088-40B5-8EA7-CBA35BBE8548}"/>
              </a:ext>
            </a:extLst>
          </p:cNvPr>
          <p:cNvSpPr txBox="1"/>
          <p:nvPr/>
        </p:nvSpPr>
        <p:spPr>
          <a:xfrm>
            <a:off x="2604213" y="3158768"/>
            <a:ext cx="2574950" cy="553998"/>
          </a:xfrm>
          <a:prstGeom prst="rect">
            <a:avLst/>
          </a:prstGeom>
          <a:noFill/>
        </p:spPr>
        <p:txBody>
          <a:bodyPr wrap="square" lIns="0" tIns="0" rIns="0" bIns="0" rtlCol="0">
            <a:spAutoFit/>
          </a:bodyPr>
          <a:lstStyle/>
          <a:p>
            <a:pPr algn="ctr"/>
            <a:r>
              <a:rPr lang="en-US" altLang="ko-KR" sz="2000" b="1" dirty="0">
                <a:solidFill>
                  <a:srgbClr val="80AAEF"/>
                </a:solidFill>
                <a:latin typeface="Times New Roman" panose="02020603050405020304" pitchFamily="18" charset="0"/>
                <a:cs typeface="Times New Roman" panose="02020603050405020304" pitchFamily="18" charset="0"/>
              </a:rPr>
              <a:t>Source domain</a:t>
            </a:r>
            <a:r>
              <a:rPr lang="en-US" altLang="ko-KR" sz="1600" b="1" dirty="0">
                <a:solidFill>
                  <a:srgbClr val="80AAEF"/>
                </a:solidFill>
                <a:latin typeface="Times New Roman" panose="02020603050405020304" pitchFamily="18" charset="0"/>
                <a:cs typeface="Times New Roman" panose="02020603050405020304" pitchFamily="18" charset="0"/>
              </a:rPr>
              <a:t> </a:t>
            </a:r>
            <a:br>
              <a:rPr lang="en-US" altLang="ko-KR" sz="1600" b="1" dirty="0">
                <a:solidFill>
                  <a:srgbClr val="80AAEF"/>
                </a:solidFill>
                <a:latin typeface="Times New Roman" panose="02020603050405020304" pitchFamily="18" charset="0"/>
                <a:cs typeface="Times New Roman" panose="02020603050405020304" pitchFamily="18" charset="0"/>
              </a:rPr>
            </a:br>
            <a:r>
              <a:rPr lang="en-US" altLang="ko-KR" sz="1600" b="1" dirty="0">
                <a:solidFill>
                  <a:srgbClr val="80AAEF"/>
                </a:solidFill>
                <a:latin typeface="Times New Roman" panose="02020603050405020304" pitchFamily="18" charset="0"/>
                <a:cs typeface="Times New Roman" panose="02020603050405020304" pitchFamily="18" charset="0"/>
              </a:rPr>
              <a:t>: physically active employee</a:t>
            </a:r>
            <a:endParaRPr lang="ko-KR" altLang="en-US" sz="1600" b="1" dirty="0">
              <a:solidFill>
                <a:srgbClr val="80AAEF"/>
              </a:solidFill>
              <a:latin typeface="Times New Roman" panose="02020603050405020304" pitchFamily="18" charset="0"/>
              <a:cs typeface="Times New Roman" panose="02020603050405020304" pitchFamily="18" charset="0"/>
            </a:endParaRPr>
          </a:p>
        </p:txBody>
      </p:sp>
      <p:sp>
        <p:nvSpPr>
          <p:cNvPr id="16" name="자유형: 도형 15">
            <a:extLst>
              <a:ext uri="{FF2B5EF4-FFF2-40B4-BE49-F238E27FC236}">
                <a16:creationId xmlns:a16="http://schemas.microsoft.com/office/drawing/2014/main" id="{2EE0107A-2DC1-4038-9024-ADED31667F15}"/>
              </a:ext>
            </a:extLst>
          </p:cNvPr>
          <p:cNvSpPr/>
          <p:nvPr/>
        </p:nvSpPr>
        <p:spPr>
          <a:xfrm>
            <a:off x="7021260" y="5164558"/>
            <a:ext cx="1328469" cy="276046"/>
          </a:xfrm>
          <a:custGeom>
            <a:avLst/>
            <a:gdLst>
              <a:gd name="connsiteX0" fmla="*/ 0 w 1275030"/>
              <a:gd name="connsiteY0" fmla="*/ 414246 h 457392"/>
              <a:gd name="connsiteX1" fmla="*/ 69011 w 1275030"/>
              <a:gd name="connsiteY1" fmla="*/ 178 h 457392"/>
              <a:gd name="connsiteX2" fmla="*/ 241540 w 1275030"/>
              <a:gd name="connsiteY2" fmla="*/ 457378 h 457392"/>
              <a:gd name="connsiteX3" fmla="*/ 362310 w 1275030"/>
              <a:gd name="connsiteY3" fmla="*/ 17431 h 457392"/>
              <a:gd name="connsiteX4" fmla="*/ 560717 w 1275030"/>
              <a:gd name="connsiteY4" fmla="*/ 388366 h 457392"/>
              <a:gd name="connsiteX5" fmla="*/ 655608 w 1275030"/>
              <a:gd name="connsiteY5" fmla="*/ 86442 h 457392"/>
              <a:gd name="connsiteX6" fmla="*/ 741872 w 1275030"/>
              <a:gd name="connsiteY6" fmla="*/ 405619 h 457392"/>
              <a:gd name="connsiteX7" fmla="*/ 871268 w 1275030"/>
              <a:gd name="connsiteY7" fmla="*/ 95068 h 457392"/>
              <a:gd name="connsiteX8" fmla="*/ 1026544 w 1275030"/>
              <a:gd name="connsiteY8" fmla="*/ 353861 h 457392"/>
              <a:gd name="connsiteX9" fmla="*/ 1069676 w 1275030"/>
              <a:gd name="connsiteY9" fmla="*/ 34683 h 457392"/>
              <a:gd name="connsiteX10" fmla="*/ 1250830 w 1275030"/>
              <a:gd name="connsiteY10" fmla="*/ 353861 h 457392"/>
              <a:gd name="connsiteX11" fmla="*/ 1268083 w 1275030"/>
              <a:gd name="connsiteY11" fmla="*/ 120948 h 45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030" h="457392">
                <a:moveTo>
                  <a:pt x="0" y="414246"/>
                </a:moveTo>
                <a:cubicBezTo>
                  <a:pt x="14377" y="203617"/>
                  <a:pt x="28755" y="-7011"/>
                  <a:pt x="69011" y="178"/>
                </a:cubicBezTo>
                <a:cubicBezTo>
                  <a:pt x="109267" y="7367"/>
                  <a:pt x="192657" y="454503"/>
                  <a:pt x="241540" y="457378"/>
                </a:cubicBezTo>
                <a:cubicBezTo>
                  <a:pt x="290423" y="460253"/>
                  <a:pt x="309114" y="28933"/>
                  <a:pt x="362310" y="17431"/>
                </a:cubicBezTo>
                <a:cubicBezTo>
                  <a:pt x="415506" y="5929"/>
                  <a:pt x="511834" y="376864"/>
                  <a:pt x="560717" y="388366"/>
                </a:cubicBezTo>
                <a:cubicBezTo>
                  <a:pt x="609600" y="399868"/>
                  <a:pt x="625416" y="83566"/>
                  <a:pt x="655608" y="86442"/>
                </a:cubicBezTo>
                <a:cubicBezTo>
                  <a:pt x="685801" y="89317"/>
                  <a:pt x="705929" y="404181"/>
                  <a:pt x="741872" y="405619"/>
                </a:cubicBezTo>
                <a:cubicBezTo>
                  <a:pt x="777815" y="407057"/>
                  <a:pt x="823823" y="103694"/>
                  <a:pt x="871268" y="95068"/>
                </a:cubicBezTo>
                <a:cubicBezTo>
                  <a:pt x="918713" y="86442"/>
                  <a:pt x="993476" y="363925"/>
                  <a:pt x="1026544" y="353861"/>
                </a:cubicBezTo>
                <a:cubicBezTo>
                  <a:pt x="1059612" y="343797"/>
                  <a:pt x="1032295" y="34683"/>
                  <a:pt x="1069676" y="34683"/>
                </a:cubicBezTo>
                <a:cubicBezTo>
                  <a:pt x="1107057" y="34683"/>
                  <a:pt x="1217762" y="339484"/>
                  <a:pt x="1250830" y="353861"/>
                </a:cubicBezTo>
                <a:cubicBezTo>
                  <a:pt x="1283898" y="368238"/>
                  <a:pt x="1275990" y="244593"/>
                  <a:pt x="1268083" y="120948"/>
                </a:cubicBezTo>
              </a:path>
            </a:pathLst>
          </a:cu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Times New Roman" panose="02020603050405020304" pitchFamily="18" charset="0"/>
              <a:cs typeface="Times New Roman" panose="02020603050405020304" pitchFamily="18" charset="0"/>
            </a:endParaRPr>
          </a:p>
        </p:txBody>
      </p:sp>
      <p:sp>
        <p:nvSpPr>
          <p:cNvPr id="17" name="직사각형 16">
            <a:extLst>
              <a:ext uri="{FF2B5EF4-FFF2-40B4-BE49-F238E27FC236}">
                <a16:creationId xmlns:a16="http://schemas.microsoft.com/office/drawing/2014/main" id="{38365C4A-8344-41EC-9E16-DA43CF5358C9}"/>
              </a:ext>
            </a:extLst>
          </p:cNvPr>
          <p:cNvSpPr/>
          <p:nvPr/>
        </p:nvSpPr>
        <p:spPr>
          <a:xfrm>
            <a:off x="4266111" y="3980228"/>
            <a:ext cx="238668" cy="500155"/>
          </a:xfrm>
          <a:prstGeom prst="rect">
            <a:avLst/>
          </a:prstGeom>
          <a:solidFill>
            <a:srgbClr val="80AAE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Times New Roman" panose="02020603050405020304" pitchFamily="18" charset="0"/>
              <a:cs typeface="Times New Roman" panose="02020603050405020304" pitchFamily="18" charset="0"/>
            </a:endParaRPr>
          </a:p>
        </p:txBody>
      </p:sp>
      <p:sp>
        <p:nvSpPr>
          <p:cNvPr id="18" name="직사각형 17">
            <a:extLst>
              <a:ext uri="{FF2B5EF4-FFF2-40B4-BE49-F238E27FC236}">
                <a16:creationId xmlns:a16="http://schemas.microsoft.com/office/drawing/2014/main" id="{31701959-ED83-42D3-8A94-1478B197A8E2}"/>
              </a:ext>
            </a:extLst>
          </p:cNvPr>
          <p:cNvSpPr/>
          <p:nvPr/>
        </p:nvSpPr>
        <p:spPr>
          <a:xfrm>
            <a:off x="4637772" y="4258786"/>
            <a:ext cx="251347" cy="213974"/>
          </a:xfrm>
          <a:prstGeom prst="rect">
            <a:avLst/>
          </a:prstGeom>
          <a:solidFill>
            <a:srgbClr val="4A86E8">
              <a:alpha val="7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cxnSp>
        <p:nvCxnSpPr>
          <p:cNvPr id="19" name="직선 화살표 연결선 18">
            <a:extLst>
              <a:ext uri="{FF2B5EF4-FFF2-40B4-BE49-F238E27FC236}">
                <a16:creationId xmlns:a16="http://schemas.microsoft.com/office/drawing/2014/main" id="{E17B261B-9DF1-45A5-AF8C-63E03398ACBA}"/>
              </a:ext>
            </a:extLst>
          </p:cNvPr>
          <p:cNvCxnSpPr>
            <a:cxnSpLocks/>
          </p:cNvCxnSpPr>
          <p:nvPr/>
        </p:nvCxnSpPr>
        <p:spPr>
          <a:xfrm>
            <a:off x="4118497" y="4472763"/>
            <a:ext cx="112236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1944CBCD-AF9A-40B4-A2F4-338A3239DFEE}"/>
              </a:ext>
            </a:extLst>
          </p:cNvPr>
          <p:cNvCxnSpPr>
            <a:cxnSpLocks/>
          </p:cNvCxnSpPr>
          <p:nvPr/>
        </p:nvCxnSpPr>
        <p:spPr>
          <a:xfrm flipV="1">
            <a:off x="4117680" y="3741202"/>
            <a:ext cx="0" cy="7308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직사각형 20">
            <a:extLst>
              <a:ext uri="{FF2B5EF4-FFF2-40B4-BE49-F238E27FC236}">
                <a16:creationId xmlns:a16="http://schemas.microsoft.com/office/drawing/2014/main" id="{3CBC576D-55B4-4685-815D-43D4B504A511}"/>
              </a:ext>
            </a:extLst>
          </p:cNvPr>
          <p:cNvSpPr/>
          <p:nvPr/>
        </p:nvSpPr>
        <p:spPr>
          <a:xfrm>
            <a:off x="6892713" y="4319168"/>
            <a:ext cx="240384" cy="122137"/>
          </a:xfrm>
          <a:prstGeom prst="rect">
            <a:avLst/>
          </a:prstGeom>
          <a:solidFill>
            <a:srgbClr val="FF4F4F">
              <a:alpha val="7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623E97BD-0719-4677-BAC3-AE77C2B6414D}"/>
              </a:ext>
            </a:extLst>
          </p:cNvPr>
          <p:cNvSpPr/>
          <p:nvPr/>
        </p:nvSpPr>
        <p:spPr>
          <a:xfrm>
            <a:off x="7279745" y="3853344"/>
            <a:ext cx="228024" cy="581960"/>
          </a:xfrm>
          <a:prstGeom prst="rect">
            <a:avLst/>
          </a:prstGeom>
          <a:solidFill>
            <a:srgbClr val="FF4F4F">
              <a:alpha val="7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cxnSp>
        <p:nvCxnSpPr>
          <p:cNvPr id="23" name="직선 화살표 연결선 22">
            <a:extLst>
              <a:ext uri="{FF2B5EF4-FFF2-40B4-BE49-F238E27FC236}">
                <a16:creationId xmlns:a16="http://schemas.microsoft.com/office/drawing/2014/main" id="{8DE06716-2AEB-49C1-B389-ECB8E6FA31C6}"/>
              </a:ext>
            </a:extLst>
          </p:cNvPr>
          <p:cNvCxnSpPr>
            <a:cxnSpLocks/>
          </p:cNvCxnSpPr>
          <p:nvPr/>
        </p:nvCxnSpPr>
        <p:spPr>
          <a:xfrm>
            <a:off x="6748445" y="4433685"/>
            <a:ext cx="11009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284AADB4-C46D-48AD-A945-52A761B40F8C}"/>
              </a:ext>
            </a:extLst>
          </p:cNvPr>
          <p:cNvCxnSpPr>
            <a:cxnSpLocks/>
          </p:cNvCxnSpPr>
          <p:nvPr/>
        </p:nvCxnSpPr>
        <p:spPr>
          <a:xfrm flipV="1">
            <a:off x="6747629" y="3672188"/>
            <a:ext cx="0" cy="7607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자유형: 도형 24">
            <a:extLst>
              <a:ext uri="{FF2B5EF4-FFF2-40B4-BE49-F238E27FC236}">
                <a16:creationId xmlns:a16="http://schemas.microsoft.com/office/drawing/2014/main" id="{9011FFDF-3695-4BC9-87CC-AC60C0388B8A}"/>
              </a:ext>
            </a:extLst>
          </p:cNvPr>
          <p:cNvSpPr/>
          <p:nvPr/>
        </p:nvSpPr>
        <p:spPr>
          <a:xfrm rot="21109400">
            <a:off x="3973330" y="5684903"/>
            <a:ext cx="1359050" cy="225203"/>
          </a:xfrm>
          <a:custGeom>
            <a:avLst/>
            <a:gdLst>
              <a:gd name="connsiteX0" fmla="*/ 0 w 1777042"/>
              <a:gd name="connsiteY0" fmla="*/ 431667 h 621683"/>
              <a:gd name="connsiteX1" fmla="*/ 60385 w 1777042"/>
              <a:gd name="connsiteY1" fmla="*/ 77984 h 621683"/>
              <a:gd name="connsiteX2" fmla="*/ 146649 w 1777042"/>
              <a:gd name="connsiteY2" fmla="*/ 621448 h 621683"/>
              <a:gd name="connsiteX3" fmla="*/ 189782 w 1777042"/>
              <a:gd name="connsiteY3" fmla="*/ 346 h 621683"/>
              <a:gd name="connsiteX4" fmla="*/ 224287 w 1777042"/>
              <a:gd name="connsiteY4" fmla="*/ 526557 h 621683"/>
              <a:gd name="connsiteX5" fmla="*/ 310551 w 1777042"/>
              <a:gd name="connsiteY5" fmla="*/ 69357 h 621683"/>
              <a:gd name="connsiteX6" fmla="*/ 345057 w 1777042"/>
              <a:gd name="connsiteY6" fmla="*/ 431667 h 621683"/>
              <a:gd name="connsiteX7" fmla="*/ 379563 w 1777042"/>
              <a:gd name="connsiteY7" fmla="*/ 52104 h 621683"/>
              <a:gd name="connsiteX8" fmla="*/ 405442 w 1777042"/>
              <a:gd name="connsiteY8" fmla="*/ 440293 h 621683"/>
              <a:gd name="connsiteX9" fmla="*/ 457200 w 1777042"/>
              <a:gd name="connsiteY9" fmla="*/ 146995 h 621683"/>
              <a:gd name="connsiteX10" fmla="*/ 491706 w 1777042"/>
              <a:gd name="connsiteY10" fmla="*/ 362655 h 621683"/>
              <a:gd name="connsiteX11" fmla="*/ 526212 w 1777042"/>
              <a:gd name="connsiteY11" fmla="*/ 138368 h 621683"/>
              <a:gd name="connsiteX12" fmla="*/ 595223 w 1777042"/>
              <a:gd name="connsiteY12" fmla="*/ 457546 h 621683"/>
              <a:gd name="connsiteX13" fmla="*/ 629729 w 1777042"/>
              <a:gd name="connsiteY13" fmla="*/ 129742 h 621683"/>
              <a:gd name="connsiteX14" fmla="*/ 664234 w 1777042"/>
              <a:gd name="connsiteY14" fmla="*/ 423040 h 621683"/>
              <a:gd name="connsiteX15" fmla="*/ 741872 w 1777042"/>
              <a:gd name="connsiteY15" fmla="*/ 121116 h 621683"/>
              <a:gd name="connsiteX16" fmla="*/ 733246 w 1777042"/>
              <a:gd name="connsiteY16" fmla="*/ 431667 h 621683"/>
              <a:gd name="connsiteX17" fmla="*/ 750499 w 1777042"/>
              <a:gd name="connsiteY17" fmla="*/ 181500 h 621683"/>
              <a:gd name="connsiteX18" fmla="*/ 802257 w 1777042"/>
              <a:gd name="connsiteY18" fmla="*/ 440293 h 621683"/>
              <a:gd name="connsiteX19" fmla="*/ 879895 w 1777042"/>
              <a:gd name="connsiteY19" fmla="*/ 233259 h 621683"/>
              <a:gd name="connsiteX20" fmla="*/ 905774 w 1777042"/>
              <a:gd name="connsiteY20" fmla="*/ 362655 h 621683"/>
              <a:gd name="connsiteX21" fmla="*/ 983412 w 1777042"/>
              <a:gd name="connsiteY21" fmla="*/ 138368 h 621683"/>
              <a:gd name="connsiteX22" fmla="*/ 1052423 w 1777042"/>
              <a:gd name="connsiteY22" fmla="*/ 362655 h 621683"/>
              <a:gd name="connsiteX23" fmla="*/ 1043797 w 1777042"/>
              <a:gd name="connsiteY23" fmla="*/ 362655 h 621683"/>
              <a:gd name="connsiteX24" fmla="*/ 1052423 w 1777042"/>
              <a:gd name="connsiteY24" fmla="*/ 440293 h 621683"/>
              <a:gd name="connsiteX25" fmla="*/ 1086929 w 1777042"/>
              <a:gd name="connsiteY25" fmla="*/ 103863 h 621683"/>
              <a:gd name="connsiteX26" fmla="*/ 1086929 w 1777042"/>
              <a:gd name="connsiteY26" fmla="*/ 509304 h 621683"/>
              <a:gd name="connsiteX27" fmla="*/ 1138687 w 1777042"/>
              <a:gd name="connsiteY27" fmla="*/ 172874 h 621683"/>
              <a:gd name="connsiteX28" fmla="*/ 1190446 w 1777042"/>
              <a:gd name="connsiteY28" fmla="*/ 500678 h 621683"/>
              <a:gd name="connsiteX29" fmla="*/ 1224951 w 1777042"/>
              <a:gd name="connsiteY29" fmla="*/ 112489 h 621683"/>
              <a:gd name="connsiteX30" fmla="*/ 1242204 w 1777042"/>
              <a:gd name="connsiteY30" fmla="*/ 535184 h 621683"/>
              <a:gd name="connsiteX31" fmla="*/ 1337095 w 1777042"/>
              <a:gd name="connsiteY31" fmla="*/ 172874 h 621683"/>
              <a:gd name="connsiteX32" fmla="*/ 1406106 w 1777042"/>
              <a:gd name="connsiteY32" fmla="*/ 431667 h 621683"/>
              <a:gd name="connsiteX33" fmla="*/ 1457865 w 1777042"/>
              <a:gd name="connsiteY33" fmla="*/ 190127 h 621683"/>
              <a:gd name="connsiteX34" fmla="*/ 1535502 w 1777042"/>
              <a:gd name="connsiteY34" fmla="*/ 483425 h 621683"/>
              <a:gd name="connsiteX35" fmla="*/ 1604514 w 1777042"/>
              <a:gd name="connsiteY35" fmla="*/ 190127 h 621683"/>
              <a:gd name="connsiteX36" fmla="*/ 1673525 w 1777042"/>
              <a:gd name="connsiteY36" fmla="*/ 561063 h 621683"/>
              <a:gd name="connsiteX37" fmla="*/ 1725283 w 1777042"/>
              <a:gd name="connsiteY37" fmla="*/ 285017 h 621683"/>
              <a:gd name="connsiteX38" fmla="*/ 1742536 w 1777042"/>
              <a:gd name="connsiteY38" fmla="*/ 492051 h 621683"/>
              <a:gd name="connsiteX39" fmla="*/ 1777042 w 1777042"/>
              <a:gd name="connsiteY39" fmla="*/ 181500 h 62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7042" h="621683">
                <a:moveTo>
                  <a:pt x="0" y="431667"/>
                </a:moveTo>
                <a:cubicBezTo>
                  <a:pt x="17972" y="239010"/>
                  <a:pt x="35944" y="46354"/>
                  <a:pt x="60385" y="77984"/>
                </a:cubicBezTo>
                <a:cubicBezTo>
                  <a:pt x="84827" y="109614"/>
                  <a:pt x="125083" y="634388"/>
                  <a:pt x="146649" y="621448"/>
                </a:cubicBezTo>
                <a:cubicBezTo>
                  <a:pt x="168215" y="608508"/>
                  <a:pt x="176842" y="16161"/>
                  <a:pt x="189782" y="346"/>
                </a:cubicBezTo>
                <a:cubicBezTo>
                  <a:pt x="202722" y="-15469"/>
                  <a:pt x="204159" y="515055"/>
                  <a:pt x="224287" y="526557"/>
                </a:cubicBezTo>
                <a:cubicBezTo>
                  <a:pt x="244415" y="538059"/>
                  <a:pt x="290423" y="85172"/>
                  <a:pt x="310551" y="69357"/>
                </a:cubicBezTo>
                <a:cubicBezTo>
                  <a:pt x="330679" y="53542"/>
                  <a:pt x="333555" y="434542"/>
                  <a:pt x="345057" y="431667"/>
                </a:cubicBezTo>
                <a:cubicBezTo>
                  <a:pt x="356559" y="428792"/>
                  <a:pt x="369499" y="50666"/>
                  <a:pt x="379563" y="52104"/>
                </a:cubicBezTo>
                <a:cubicBezTo>
                  <a:pt x="389627" y="53542"/>
                  <a:pt x="392502" y="424478"/>
                  <a:pt x="405442" y="440293"/>
                </a:cubicBezTo>
                <a:cubicBezTo>
                  <a:pt x="418382" y="456108"/>
                  <a:pt x="442823" y="159935"/>
                  <a:pt x="457200" y="146995"/>
                </a:cubicBezTo>
                <a:cubicBezTo>
                  <a:pt x="471577" y="134055"/>
                  <a:pt x="480204" y="364093"/>
                  <a:pt x="491706" y="362655"/>
                </a:cubicBezTo>
                <a:cubicBezTo>
                  <a:pt x="503208" y="361217"/>
                  <a:pt x="508959" y="122553"/>
                  <a:pt x="526212" y="138368"/>
                </a:cubicBezTo>
                <a:cubicBezTo>
                  <a:pt x="543465" y="154183"/>
                  <a:pt x="577970" y="458984"/>
                  <a:pt x="595223" y="457546"/>
                </a:cubicBezTo>
                <a:cubicBezTo>
                  <a:pt x="612476" y="456108"/>
                  <a:pt x="618227" y="135493"/>
                  <a:pt x="629729" y="129742"/>
                </a:cubicBezTo>
                <a:cubicBezTo>
                  <a:pt x="641231" y="123991"/>
                  <a:pt x="645543" y="424478"/>
                  <a:pt x="664234" y="423040"/>
                </a:cubicBezTo>
                <a:cubicBezTo>
                  <a:pt x="682925" y="421602"/>
                  <a:pt x="730370" y="119678"/>
                  <a:pt x="741872" y="121116"/>
                </a:cubicBezTo>
                <a:cubicBezTo>
                  <a:pt x="753374" y="122554"/>
                  <a:pt x="731808" y="421603"/>
                  <a:pt x="733246" y="431667"/>
                </a:cubicBezTo>
                <a:cubicBezTo>
                  <a:pt x="734684" y="441731"/>
                  <a:pt x="738997" y="180062"/>
                  <a:pt x="750499" y="181500"/>
                </a:cubicBezTo>
                <a:cubicBezTo>
                  <a:pt x="762001" y="182938"/>
                  <a:pt x="780691" y="431667"/>
                  <a:pt x="802257" y="440293"/>
                </a:cubicBezTo>
                <a:cubicBezTo>
                  <a:pt x="823823" y="448919"/>
                  <a:pt x="862642" y="246199"/>
                  <a:pt x="879895" y="233259"/>
                </a:cubicBezTo>
                <a:cubicBezTo>
                  <a:pt x="897148" y="220319"/>
                  <a:pt x="888521" y="378470"/>
                  <a:pt x="905774" y="362655"/>
                </a:cubicBezTo>
                <a:cubicBezTo>
                  <a:pt x="923027" y="346840"/>
                  <a:pt x="958971" y="138368"/>
                  <a:pt x="983412" y="138368"/>
                </a:cubicBezTo>
                <a:cubicBezTo>
                  <a:pt x="1007853" y="138368"/>
                  <a:pt x="1042359" y="325274"/>
                  <a:pt x="1052423" y="362655"/>
                </a:cubicBezTo>
                <a:cubicBezTo>
                  <a:pt x="1062487" y="400036"/>
                  <a:pt x="1043797" y="349715"/>
                  <a:pt x="1043797" y="362655"/>
                </a:cubicBezTo>
                <a:cubicBezTo>
                  <a:pt x="1043797" y="375595"/>
                  <a:pt x="1045234" y="483425"/>
                  <a:pt x="1052423" y="440293"/>
                </a:cubicBezTo>
                <a:cubicBezTo>
                  <a:pt x="1059612" y="397161"/>
                  <a:pt x="1081178" y="92361"/>
                  <a:pt x="1086929" y="103863"/>
                </a:cubicBezTo>
                <a:cubicBezTo>
                  <a:pt x="1092680" y="115365"/>
                  <a:pt x="1078303" y="497802"/>
                  <a:pt x="1086929" y="509304"/>
                </a:cubicBezTo>
                <a:cubicBezTo>
                  <a:pt x="1095555" y="520806"/>
                  <a:pt x="1121434" y="174312"/>
                  <a:pt x="1138687" y="172874"/>
                </a:cubicBezTo>
                <a:cubicBezTo>
                  <a:pt x="1155940" y="171436"/>
                  <a:pt x="1176069" y="510742"/>
                  <a:pt x="1190446" y="500678"/>
                </a:cubicBezTo>
                <a:cubicBezTo>
                  <a:pt x="1204823" y="490614"/>
                  <a:pt x="1216325" y="106738"/>
                  <a:pt x="1224951" y="112489"/>
                </a:cubicBezTo>
                <a:cubicBezTo>
                  <a:pt x="1233577" y="118240"/>
                  <a:pt x="1223513" y="525120"/>
                  <a:pt x="1242204" y="535184"/>
                </a:cubicBezTo>
                <a:cubicBezTo>
                  <a:pt x="1260895" y="545248"/>
                  <a:pt x="1309778" y="190127"/>
                  <a:pt x="1337095" y="172874"/>
                </a:cubicBezTo>
                <a:cubicBezTo>
                  <a:pt x="1364412" y="155621"/>
                  <a:pt x="1385978" y="428791"/>
                  <a:pt x="1406106" y="431667"/>
                </a:cubicBezTo>
                <a:cubicBezTo>
                  <a:pt x="1426234" y="434543"/>
                  <a:pt x="1436299" y="181501"/>
                  <a:pt x="1457865" y="190127"/>
                </a:cubicBezTo>
                <a:cubicBezTo>
                  <a:pt x="1479431" y="198753"/>
                  <a:pt x="1511061" y="483425"/>
                  <a:pt x="1535502" y="483425"/>
                </a:cubicBezTo>
                <a:cubicBezTo>
                  <a:pt x="1559943" y="483425"/>
                  <a:pt x="1581510" y="177187"/>
                  <a:pt x="1604514" y="190127"/>
                </a:cubicBezTo>
                <a:cubicBezTo>
                  <a:pt x="1627518" y="203067"/>
                  <a:pt x="1653397" y="545248"/>
                  <a:pt x="1673525" y="561063"/>
                </a:cubicBezTo>
                <a:cubicBezTo>
                  <a:pt x="1693653" y="576878"/>
                  <a:pt x="1713781" y="296519"/>
                  <a:pt x="1725283" y="285017"/>
                </a:cubicBezTo>
                <a:cubicBezTo>
                  <a:pt x="1736785" y="273515"/>
                  <a:pt x="1733910" y="509304"/>
                  <a:pt x="1742536" y="492051"/>
                </a:cubicBezTo>
                <a:cubicBezTo>
                  <a:pt x="1751163" y="474798"/>
                  <a:pt x="1764102" y="328149"/>
                  <a:pt x="1777042" y="181500"/>
                </a:cubicBezTo>
              </a:path>
            </a:pathLst>
          </a:cu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053AFD7F-51EF-43DB-8CBB-37D57E62C8E8}"/>
              </a:ext>
            </a:extLst>
          </p:cNvPr>
          <p:cNvSpPr/>
          <p:nvPr/>
        </p:nvSpPr>
        <p:spPr>
          <a:xfrm>
            <a:off x="4182406" y="4492501"/>
            <a:ext cx="444352" cy="369332"/>
          </a:xfrm>
          <a:prstGeom prst="rect">
            <a:avLst/>
          </a:prstGeom>
        </p:spPr>
        <p:txBody>
          <a:bodyPr wrap="none">
            <a:spAutoFit/>
          </a:bodyPr>
          <a:lstStyle/>
          <a:p>
            <a:r>
              <a:rPr lang="ko-KR" altLang="en-US" sz="1800" b="0" i="0" dirty="0">
                <a:solidFill>
                  <a:srgbClr val="474747"/>
                </a:solidFill>
                <a:effectLst/>
                <a:latin typeface="Times New Roman" panose="02020603050405020304" pitchFamily="18" charset="0"/>
                <a:cs typeface="Times New Roman" panose="02020603050405020304" pitchFamily="18" charset="0"/>
              </a:rPr>
              <a:t>🏃‍♂️</a:t>
            </a:r>
            <a:endParaRPr lang="ko-KR" altLang="en-US" sz="1800" dirty="0">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4CDE03FC-E2AB-4D7D-B2DB-E30FE3D57F0C}"/>
              </a:ext>
            </a:extLst>
          </p:cNvPr>
          <p:cNvSpPr/>
          <p:nvPr/>
        </p:nvSpPr>
        <p:spPr>
          <a:xfrm>
            <a:off x="6836462" y="4455119"/>
            <a:ext cx="502061" cy="369332"/>
          </a:xfrm>
          <a:prstGeom prst="rect">
            <a:avLst/>
          </a:prstGeom>
        </p:spPr>
        <p:txBody>
          <a:bodyPr wrap="none">
            <a:spAutoFit/>
          </a:bodyPr>
          <a:lstStyle/>
          <a:p>
            <a:r>
              <a:rPr lang="ko-KR" altLang="en-US" sz="1800" b="0" i="0" dirty="0">
                <a:solidFill>
                  <a:srgbClr val="474747"/>
                </a:solidFill>
                <a:effectLst/>
                <a:latin typeface="Times New Roman" panose="02020603050405020304" pitchFamily="18" charset="0"/>
                <a:cs typeface="Times New Roman" panose="02020603050405020304" pitchFamily="18" charset="0"/>
              </a:rPr>
              <a:t>🏃‍♂️ </a:t>
            </a:r>
            <a:endParaRPr lang="ko-KR" altLang="en-US" sz="1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4C79A4C-AE8A-4EA5-A874-57BC62D663FB}"/>
              </a:ext>
            </a:extLst>
          </p:cNvPr>
          <p:cNvSpPr txBox="1"/>
          <p:nvPr/>
        </p:nvSpPr>
        <p:spPr>
          <a:xfrm>
            <a:off x="5500096" y="4682386"/>
            <a:ext cx="733492" cy="492443"/>
          </a:xfrm>
          <a:prstGeom prst="rect">
            <a:avLst/>
          </a:prstGeom>
          <a:noFill/>
        </p:spPr>
        <p:txBody>
          <a:bodyPr wrap="square" lIns="0" tIns="0" rIns="0" bIns="0" rtlCol="0">
            <a:spAutoFit/>
          </a:bodyPr>
          <a:lstStyle/>
          <a:p>
            <a:pPr algn="ctr"/>
            <a:r>
              <a:rPr lang="en-US" altLang="ko-KR" sz="3200" b="1" dirty="0">
                <a:latin typeface="Times New Roman" panose="02020603050405020304" pitchFamily="18" charset="0"/>
                <a:cs typeface="Times New Roman" panose="02020603050405020304" pitchFamily="18" charset="0"/>
              </a:rPr>
              <a:t>VS</a:t>
            </a:r>
            <a:endParaRPr lang="ko-KR" altLang="en-US" sz="1600" b="1" dirty="0">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622C18EB-1468-482E-BD65-8B345CAE1A6C}"/>
              </a:ext>
            </a:extLst>
          </p:cNvPr>
          <p:cNvSpPr/>
          <p:nvPr/>
        </p:nvSpPr>
        <p:spPr>
          <a:xfrm>
            <a:off x="3954819" y="5071919"/>
            <a:ext cx="1398667" cy="408949"/>
          </a:xfrm>
          <a:prstGeom prst="rect">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30" name="자유형: 도형 29">
            <a:extLst>
              <a:ext uri="{FF2B5EF4-FFF2-40B4-BE49-F238E27FC236}">
                <a16:creationId xmlns:a16="http://schemas.microsoft.com/office/drawing/2014/main" id="{2313B0B1-A0D3-425A-B416-5F410EBF3C25}"/>
              </a:ext>
            </a:extLst>
          </p:cNvPr>
          <p:cNvSpPr/>
          <p:nvPr/>
        </p:nvSpPr>
        <p:spPr>
          <a:xfrm>
            <a:off x="3999138" y="5135812"/>
            <a:ext cx="1328468" cy="298279"/>
          </a:xfrm>
          <a:custGeom>
            <a:avLst/>
            <a:gdLst>
              <a:gd name="connsiteX0" fmla="*/ 0 w 1328468"/>
              <a:gd name="connsiteY0" fmla="*/ 431320 h 474452"/>
              <a:gd name="connsiteX1" fmla="*/ 86265 w 1328468"/>
              <a:gd name="connsiteY1" fmla="*/ 8626 h 474452"/>
              <a:gd name="connsiteX2" fmla="*/ 224287 w 1328468"/>
              <a:gd name="connsiteY2" fmla="*/ 474452 h 474452"/>
              <a:gd name="connsiteX3" fmla="*/ 414068 w 1328468"/>
              <a:gd name="connsiteY3" fmla="*/ 8626 h 474452"/>
              <a:gd name="connsiteX4" fmla="*/ 526212 w 1328468"/>
              <a:gd name="connsiteY4" fmla="*/ 439947 h 474452"/>
              <a:gd name="connsiteX5" fmla="*/ 724619 w 1328468"/>
              <a:gd name="connsiteY5" fmla="*/ 0 h 474452"/>
              <a:gd name="connsiteX6" fmla="*/ 888521 w 1328468"/>
              <a:gd name="connsiteY6" fmla="*/ 439947 h 474452"/>
              <a:gd name="connsiteX7" fmla="*/ 931653 w 1328468"/>
              <a:gd name="connsiteY7" fmla="*/ 94890 h 474452"/>
              <a:gd name="connsiteX8" fmla="*/ 1112808 w 1328468"/>
              <a:gd name="connsiteY8" fmla="*/ 345056 h 474452"/>
              <a:gd name="connsiteX9" fmla="*/ 1190446 w 1328468"/>
              <a:gd name="connsiteY9" fmla="*/ 77637 h 474452"/>
              <a:gd name="connsiteX10" fmla="*/ 1224951 w 1328468"/>
              <a:gd name="connsiteY10" fmla="*/ 439947 h 474452"/>
              <a:gd name="connsiteX11" fmla="*/ 1328468 w 1328468"/>
              <a:gd name="connsiteY11" fmla="*/ 17252 h 47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468" h="474452">
                <a:moveTo>
                  <a:pt x="0" y="431320"/>
                </a:moveTo>
                <a:cubicBezTo>
                  <a:pt x="24442" y="216378"/>
                  <a:pt x="48884" y="1437"/>
                  <a:pt x="86265" y="8626"/>
                </a:cubicBezTo>
                <a:cubicBezTo>
                  <a:pt x="123646" y="15815"/>
                  <a:pt x="169653" y="474452"/>
                  <a:pt x="224287" y="474452"/>
                </a:cubicBezTo>
                <a:cubicBezTo>
                  <a:pt x="278921" y="474452"/>
                  <a:pt x="363747" y="14377"/>
                  <a:pt x="414068" y="8626"/>
                </a:cubicBezTo>
                <a:cubicBezTo>
                  <a:pt x="464389" y="2875"/>
                  <a:pt x="474454" y="441385"/>
                  <a:pt x="526212" y="439947"/>
                </a:cubicBezTo>
                <a:cubicBezTo>
                  <a:pt x="577971" y="438509"/>
                  <a:pt x="664234" y="0"/>
                  <a:pt x="724619" y="0"/>
                </a:cubicBezTo>
                <a:cubicBezTo>
                  <a:pt x="785004" y="0"/>
                  <a:pt x="854015" y="424132"/>
                  <a:pt x="888521" y="439947"/>
                </a:cubicBezTo>
                <a:cubicBezTo>
                  <a:pt x="923027" y="455762"/>
                  <a:pt x="894272" y="110705"/>
                  <a:pt x="931653" y="94890"/>
                </a:cubicBezTo>
                <a:cubicBezTo>
                  <a:pt x="969034" y="79075"/>
                  <a:pt x="1069676" y="347931"/>
                  <a:pt x="1112808" y="345056"/>
                </a:cubicBezTo>
                <a:cubicBezTo>
                  <a:pt x="1155940" y="342180"/>
                  <a:pt x="1171756" y="61822"/>
                  <a:pt x="1190446" y="77637"/>
                </a:cubicBezTo>
                <a:cubicBezTo>
                  <a:pt x="1209136" y="93452"/>
                  <a:pt x="1201947" y="450011"/>
                  <a:pt x="1224951" y="439947"/>
                </a:cubicBezTo>
                <a:cubicBezTo>
                  <a:pt x="1247955" y="429883"/>
                  <a:pt x="1288211" y="223567"/>
                  <a:pt x="1328468" y="17252"/>
                </a:cubicBezTo>
              </a:path>
            </a:pathLst>
          </a:cu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Times New Roman" panose="02020603050405020304" pitchFamily="18" charset="0"/>
              <a:cs typeface="Times New Roman" panose="02020603050405020304" pitchFamily="18" charset="0"/>
            </a:endParaRPr>
          </a:p>
        </p:txBody>
      </p:sp>
      <p:sp>
        <p:nvSpPr>
          <p:cNvPr id="31" name="직사각형 30">
            <a:extLst>
              <a:ext uri="{FF2B5EF4-FFF2-40B4-BE49-F238E27FC236}">
                <a16:creationId xmlns:a16="http://schemas.microsoft.com/office/drawing/2014/main" id="{6677DE5B-75BA-46BE-995A-C429E63778A5}"/>
              </a:ext>
            </a:extLst>
          </p:cNvPr>
          <p:cNvSpPr/>
          <p:nvPr/>
        </p:nvSpPr>
        <p:spPr>
          <a:xfrm>
            <a:off x="3529673" y="5081980"/>
            <a:ext cx="444352" cy="369332"/>
          </a:xfrm>
          <a:prstGeom prst="rect">
            <a:avLst/>
          </a:prstGeom>
        </p:spPr>
        <p:txBody>
          <a:bodyPr wrap="none">
            <a:spAutoFit/>
          </a:bodyPr>
          <a:lstStyle/>
          <a:p>
            <a:r>
              <a:rPr lang="ko-KR" altLang="en-US" sz="1800" b="0" i="0" dirty="0">
                <a:solidFill>
                  <a:srgbClr val="474747"/>
                </a:solidFill>
                <a:effectLst/>
                <a:latin typeface="Times New Roman" panose="02020603050405020304" pitchFamily="18" charset="0"/>
                <a:cs typeface="Times New Roman" panose="02020603050405020304" pitchFamily="18" charset="0"/>
              </a:rPr>
              <a:t>🏃‍♂️</a:t>
            </a:r>
            <a:endParaRPr lang="ko-KR" altLang="en-US" sz="1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18617910-EBC8-437A-A377-77B15F1B95C2}"/>
              </a:ext>
            </a:extLst>
          </p:cNvPr>
          <p:cNvSpPr txBox="1"/>
          <p:nvPr/>
        </p:nvSpPr>
        <p:spPr>
          <a:xfrm>
            <a:off x="2190223" y="4010049"/>
            <a:ext cx="1550127" cy="492443"/>
          </a:xfrm>
          <a:prstGeom prst="rect">
            <a:avLst/>
          </a:prstGeom>
          <a:noFill/>
        </p:spPr>
        <p:txBody>
          <a:bodyPr wrap="square" lIns="0" tIns="0" rIns="0" bIns="0" rtlCol="0">
            <a:spAutoFit/>
          </a:bodyPr>
          <a:lstStyle/>
          <a:p>
            <a:pPr algn="ctr"/>
            <a:r>
              <a:rPr lang="en-US" altLang="ko-KR" sz="1600" b="1" dirty="0">
                <a:solidFill>
                  <a:srgbClr val="80AAEF"/>
                </a:solidFill>
                <a:latin typeface="Times New Roman" panose="02020603050405020304" pitchFamily="18" charset="0"/>
                <a:cs typeface="Times New Roman" panose="02020603050405020304" pitchFamily="18" charset="0"/>
              </a:rPr>
              <a:t>Label </a:t>
            </a:r>
            <a:br>
              <a:rPr lang="en-US" altLang="ko-KR" sz="1600" b="1" dirty="0">
                <a:solidFill>
                  <a:srgbClr val="80AAEF"/>
                </a:solidFill>
                <a:latin typeface="Times New Roman" panose="02020603050405020304" pitchFamily="18" charset="0"/>
                <a:cs typeface="Times New Roman" panose="02020603050405020304" pitchFamily="18" charset="0"/>
              </a:rPr>
            </a:br>
            <a:r>
              <a:rPr lang="en-US" altLang="ko-KR" sz="1600" b="1" dirty="0">
                <a:solidFill>
                  <a:srgbClr val="80AAEF"/>
                </a:solidFill>
                <a:latin typeface="Times New Roman" panose="02020603050405020304" pitchFamily="18" charset="0"/>
                <a:cs typeface="Times New Roman" panose="02020603050405020304" pitchFamily="18" charset="0"/>
              </a:rPr>
              <a:t>Distribution</a:t>
            </a:r>
            <a:endParaRPr lang="ko-KR" altLang="en-US" sz="1200" b="1" dirty="0">
              <a:solidFill>
                <a:srgbClr val="80AAEF"/>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03EA7E4-7551-4A89-88EF-F5268893F03E}"/>
              </a:ext>
            </a:extLst>
          </p:cNvPr>
          <p:cNvSpPr txBox="1"/>
          <p:nvPr/>
        </p:nvSpPr>
        <p:spPr>
          <a:xfrm>
            <a:off x="2075205" y="5318397"/>
            <a:ext cx="1550127" cy="492443"/>
          </a:xfrm>
          <a:prstGeom prst="rect">
            <a:avLst/>
          </a:prstGeom>
          <a:noFill/>
        </p:spPr>
        <p:txBody>
          <a:bodyPr wrap="square" lIns="0" tIns="0" rIns="0" bIns="0" rtlCol="0">
            <a:spAutoFit/>
          </a:bodyPr>
          <a:lstStyle/>
          <a:p>
            <a:pPr algn="ctr"/>
            <a:r>
              <a:rPr lang="en-US" altLang="ko-KR" sz="1600" b="1" dirty="0">
                <a:solidFill>
                  <a:srgbClr val="80AAEF"/>
                </a:solidFill>
                <a:latin typeface="Times New Roman" panose="02020603050405020304" pitchFamily="18" charset="0"/>
                <a:cs typeface="Times New Roman" panose="02020603050405020304" pitchFamily="18" charset="0"/>
              </a:rPr>
              <a:t>Source </a:t>
            </a:r>
            <a:br>
              <a:rPr lang="en-US" altLang="ko-KR" sz="1600" b="1" dirty="0">
                <a:solidFill>
                  <a:srgbClr val="80AAEF"/>
                </a:solidFill>
                <a:latin typeface="Times New Roman" panose="02020603050405020304" pitchFamily="18" charset="0"/>
                <a:cs typeface="Times New Roman" panose="02020603050405020304" pitchFamily="18" charset="0"/>
              </a:rPr>
            </a:br>
            <a:r>
              <a:rPr lang="en-US" altLang="ko-KR" sz="1600" b="1" dirty="0">
                <a:solidFill>
                  <a:srgbClr val="80AAEF"/>
                </a:solidFill>
                <a:latin typeface="Times New Roman" panose="02020603050405020304" pitchFamily="18" charset="0"/>
                <a:cs typeface="Times New Roman" panose="02020603050405020304" pitchFamily="18" charset="0"/>
              </a:rPr>
              <a:t>Time-Series</a:t>
            </a:r>
            <a:endParaRPr lang="ko-KR" altLang="en-US" sz="1200" b="1" dirty="0">
              <a:solidFill>
                <a:srgbClr val="80AAEF"/>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A488DD5-B414-40BB-AA2A-863CEED5FBB7}"/>
              </a:ext>
            </a:extLst>
          </p:cNvPr>
          <p:cNvSpPr txBox="1"/>
          <p:nvPr/>
        </p:nvSpPr>
        <p:spPr>
          <a:xfrm>
            <a:off x="8476006" y="3964042"/>
            <a:ext cx="1550127" cy="492443"/>
          </a:xfrm>
          <a:prstGeom prst="rect">
            <a:avLst/>
          </a:prstGeom>
          <a:noFill/>
        </p:spPr>
        <p:txBody>
          <a:bodyPr wrap="square" lIns="0" tIns="0" rIns="0" bIns="0" rtlCol="0">
            <a:spAutoFit/>
          </a:bodyPr>
          <a:lstStyle/>
          <a:p>
            <a:pPr algn="ctr"/>
            <a:r>
              <a:rPr lang="en-US" altLang="ko-KR" sz="1600" b="1" dirty="0">
                <a:solidFill>
                  <a:srgbClr val="FF8383"/>
                </a:solidFill>
                <a:latin typeface="Times New Roman" panose="02020603050405020304" pitchFamily="18" charset="0"/>
                <a:cs typeface="Times New Roman" panose="02020603050405020304" pitchFamily="18" charset="0"/>
              </a:rPr>
              <a:t>Label </a:t>
            </a:r>
            <a:br>
              <a:rPr lang="en-US" altLang="ko-KR" sz="1600" b="1" dirty="0">
                <a:solidFill>
                  <a:srgbClr val="FF8383"/>
                </a:solidFill>
                <a:latin typeface="Times New Roman" panose="02020603050405020304" pitchFamily="18" charset="0"/>
                <a:cs typeface="Times New Roman" panose="02020603050405020304" pitchFamily="18" charset="0"/>
              </a:rPr>
            </a:br>
            <a:r>
              <a:rPr lang="en-US" altLang="ko-KR" sz="1600" b="1" dirty="0">
                <a:solidFill>
                  <a:srgbClr val="FF8383"/>
                </a:solidFill>
                <a:latin typeface="Times New Roman" panose="02020603050405020304" pitchFamily="18" charset="0"/>
                <a:cs typeface="Times New Roman" panose="02020603050405020304" pitchFamily="18" charset="0"/>
              </a:rPr>
              <a:t>Distribution</a:t>
            </a:r>
            <a:endParaRPr lang="ko-KR" altLang="en-US" sz="1200" b="1" dirty="0">
              <a:solidFill>
                <a:srgbClr val="FF8383"/>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728AD8C5-3F04-49B1-9544-B13B889449E1}"/>
              </a:ext>
            </a:extLst>
          </p:cNvPr>
          <p:cNvSpPr txBox="1"/>
          <p:nvPr/>
        </p:nvSpPr>
        <p:spPr>
          <a:xfrm>
            <a:off x="8507638" y="5393151"/>
            <a:ext cx="1550127" cy="492443"/>
          </a:xfrm>
          <a:prstGeom prst="rect">
            <a:avLst/>
          </a:prstGeom>
          <a:noFill/>
        </p:spPr>
        <p:txBody>
          <a:bodyPr wrap="square" lIns="0" tIns="0" rIns="0" bIns="0" rtlCol="0">
            <a:spAutoFit/>
          </a:bodyPr>
          <a:lstStyle/>
          <a:p>
            <a:pPr algn="ctr"/>
            <a:r>
              <a:rPr lang="en-US" altLang="ko-KR" sz="1600" b="1" dirty="0">
                <a:solidFill>
                  <a:srgbClr val="FF8383"/>
                </a:solidFill>
                <a:latin typeface="Times New Roman" panose="02020603050405020304" pitchFamily="18" charset="0"/>
                <a:cs typeface="Times New Roman" panose="02020603050405020304" pitchFamily="18" charset="0"/>
              </a:rPr>
              <a:t>Target </a:t>
            </a:r>
            <a:br>
              <a:rPr lang="en-US" altLang="ko-KR" sz="1600" b="1" dirty="0">
                <a:solidFill>
                  <a:srgbClr val="FF8383"/>
                </a:solidFill>
                <a:latin typeface="Times New Roman" panose="02020603050405020304" pitchFamily="18" charset="0"/>
                <a:cs typeface="Times New Roman" panose="02020603050405020304" pitchFamily="18" charset="0"/>
              </a:rPr>
            </a:br>
            <a:r>
              <a:rPr lang="en-US" altLang="ko-KR" sz="1600" b="1" dirty="0">
                <a:solidFill>
                  <a:srgbClr val="FF8383"/>
                </a:solidFill>
                <a:latin typeface="Times New Roman" panose="02020603050405020304" pitchFamily="18" charset="0"/>
                <a:cs typeface="Times New Roman" panose="02020603050405020304" pitchFamily="18" charset="0"/>
              </a:rPr>
              <a:t>Time-Series</a:t>
            </a:r>
            <a:endParaRPr lang="ko-KR" altLang="en-US" sz="1200" b="1" dirty="0">
              <a:solidFill>
                <a:srgbClr val="FF8383"/>
              </a:solidFill>
              <a:latin typeface="Times New Roman" panose="02020603050405020304" pitchFamily="18" charset="0"/>
              <a:cs typeface="Times New Roman" panose="02020603050405020304" pitchFamily="18" charset="0"/>
            </a:endParaRPr>
          </a:p>
        </p:txBody>
      </p:sp>
      <p:sp>
        <p:nvSpPr>
          <p:cNvPr id="36" name="직사각형 35">
            <a:extLst>
              <a:ext uri="{FF2B5EF4-FFF2-40B4-BE49-F238E27FC236}">
                <a16:creationId xmlns:a16="http://schemas.microsoft.com/office/drawing/2014/main" id="{732B9196-68D1-488E-86E0-037816827458}"/>
              </a:ext>
            </a:extLst>
          </p:cNvPr>
          <p:cNvSpPr/>
          <p:nvPr/>
        </p:nvSpPr>
        <p:spPr>
          <a:xfrm>
            <a:off x="6965438" y="5658503"/>
            <a:ext cx="1398667" cy="408949"/>
          </a:xfrm>
          <a:prstGeom prst="rect">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37" name="직사각형 36">
            <a:extLst>
              <a:ext uri="{FF2B5EF4-FFF2-40B4-BE49-F238E27FC236}">
                <a16:creationId xmlns:a16="http://schemas.microsoft.com/office/drawing/2014/main" id="{BD1512F5-E121-4369-8FEA-B9A568232B07}"/>
              </a:ext>
            </a:extLst>
          </p:cNvPr>
          <p:cNvSpPr/>
          <p:nvPr/>
        </p:nvSpPr>
        <p:spPr>
          <a:xfrm>
            <a:off x="6979815" y="5103538"/>
            <a:ext cx="1398667" cy="408949"/>
          </a:xfrm>
          <a:prstGeom prst="rect">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38" name="직사각형 37">
            <a:extLst>
              <a:ext uri="{FF2B5EF4-FFF2-40B4-BE49-F238E27FC236}">
                <a16:creationId xmlns:a16="http://schemas.microsoft.com/office/drawing/2014/main" id="{96BE4293-66A4-4092-AF8F-9180E5DD8186}"/>
              </a:ext>
            </a:extLst>
          </p:cNvPr>
          <p:cNvSpPr/>
          <p:nvPr/>
        </p:nvSpPr>
        <p:spPr>
          <a:xfrm>
            <a:off x="6554669" y="5113599"/>
            <a:ext cx="444352" cy="369332"/>
          </a:xfrm>
          <a:prstGeom prst="rect">
            <a:avLst/>
          </a:prstGeom>
        </p:spPr>
        <p:txBody>
          <a:bodyPr wrap="none">
            <a:spAutoFit/>
          </a:bodyPr>
          <a:lstStyle/>
          <a:p>
            <a:r>
              <a:rPr lang="ko-KR" altLang="en-US" sz="1800" b="0" i="0" dirty="0">
                <a:solidFill>
                  <a:srgbClr val="474747"/>
                </a:solidFill>
                <a:effectLst/>
                <a:latin typeface="Times New Roman" panose="02020603050405020304" pitchFamily="18" charset="0"/>
                <a:cs typeface="Times New Roman" panose="02020603050405020304" pitchFamily="18" charset="0"/>
              </a:rPr>
              <a:t>🏃‍♂️</a:t>
            </a:r>
            <a:endParaRPr lang="ko-KR" altLang="en-US" sz="1800" dirty="0">
              <a:latin typeface="Times New Roman" panose="02020603050405020304" pitchFamily="18" charset="0"/>
              <a:cs typeface="Times New Roman" panose="02020603050405020304" pitchFamily="18" charset="0"/>
            </a:endParaRPr>
          </a:p>
        </p:txBody>
      </p:sp>
      <p:sp>
        <p:nvSpPr>
          <p:cNvPr id="39" name="자유형: 도형 38">
            <a:extLst>
              <a:ext uri="{FF2B5EF4-FFF2-40B4-BE49-F238E27FC236}">
                <a16:creationId xmlns:a16="http://schemas.microsoft.com/office/drawing/2014/main" id="{62863EDF-58E7-400A-83B8-BB36FFB28F09}"/>
              </a:ext>
            </a:extLst>
          </p:cNvPr>
          <p:cNvSpPr/>
          <p:nvPr/>
        </p:nvSpPr>
        <p:spPr>
          <a:xfrm>
            <a:off x="7022876" y="5707967"/>
            <a:ext cx="1300976" cy="319232"/>
          </a:xfrm>
          <a:custGeom>
            <a:avLst/>
            <a:gdLst>
              <a:gd name="connsiteX0" fmla="*/ 7015 w 1861694"/>
              <a:gd name="connsiteY0" fmla="*/ 319233 h 414258"/>
              <a:gd name="connsiteX1" fmla="*/ 15641 w 1861694"/>
              <a:gd name="connsiteY1" fmla="*/ 120825 h 414258"/>
              <a:gd name="connsiteX2" fmla="*/ 145037 w 1861694"/>
              <a:gd name="connsiteY2" fmla="*/ 353738 h 414258"/>
              <a:gd name="connsiteX3" fmla="*/ 188169 w 1861694"/>
              <a:gd name="connsiteY3" fmla="*/ 129452 h 414258"/>
              <a:gd name="connsiteX4" fmla="*/ 239928 w 1861694"/>
              <a:gd name="connsiteY4" fmla="*/ 414123 h 414258"/>
              <a:gd name="connsiteX5" fmla="*/ 283060 w 1861694"/>
              <a:gd name="connsiteY5" fmla="*/ 86319 h 414258"/>
              <a:gd name="connsiteX6" fmla="*/ 308939 w 1861694"/>
              <a:gd name="connsiteY6" fmla="*/ 379618 h 414258"/>
              <a:gd name="connsiteX7" fmla="*/ 377950 w 1861694"/>
              <a:gd name="connsiteY7" fmla="*/ 94946 h 414258"/>
              <a:gd name="connsiteX8" fmla="*/ 386577 w 1861694"/>
              <a:gd name="connsiteY8" fmla="*/ 327859 h 414258"/>
              <a:gd name="connsiteX9" fmla="*/ 455588 w 1861694"/>
              <a:gd name="connsiteY9" fmla="*/ 94946 h 414258"/>
              <a:gd name="connsiteX10" fmla="*/ 515973 w 1861694"/>
              <a:gd name="connsiteY10" fmla="*/ 301980 h 414258"/>
              <a:gd name="connsiteX11" fmla="*/ 671248 w 1861694"/>
              <a:gd name="connsiteY11" fmla="*/ 86319 h 414258"/>
              <a:gd name="connsiteX12" fmla="*/ 697128 w 1861694"/>
              <a:gd name="connsiteY12" fmla="*/ 284727 h 414258"/>
              <a:gd name="connsiteX13" fmla="*/ 731633 w 1861694"/>
              <a:gd name="connsiteY13" fmla="*/ 94946 h 414258"/>
              <a:gd name="connsiteX14" fmla="*/ 835150 w 1861694"/>
              <a:gd name="connsiteY14" fmla="*/ 293353 h 414258"/>
              <a:gd name="connsiteX15" fmla="*/ 886909 w 1861694"/>
              <a:gd name="connsiteY15" fmla="*/ 60440 h 414258"/>
              <a:gd name="connsiteX16" fmla="*/ 999052 w 1861694"/>
              <a:gd name="connsiteY16" fmla="*/ 276101 h 414258"/>
              <a:gd name="connsiteX17" fmla="*/ 1033558 w 1861694"/>
              <a:gd name="connsiteY17" fmla="*/ 94946 h 414258"/>
              <a:gd name="connsiteX18" fmla="*/ 1145701 w 1861694"/>
              <a:gd name="connsiteY18" fmla="*/ 267474 h 414258"/>
              <a:gd name="connsiteX19" fmla="*/ 1275098 w 1861694"/>
              <a:gd name="connsiteY19" fmla="*/ 34561 h 414258"/>
              <a:gd name="connsiteX20" fmla="*/ 1404494 w 1861694"/>
              <a:gd name="connsiteY20" fmla="*/ 310606 h 414258"/>
              <a:gd name="connsiteX21" fmla="*/ 1508011 w 1861694"/>
              <a:gd name="connsiteY21" fmla="*/ 77693 h 414258"/>
              <a:gd name="connsiteX22" fmla="*/ 1559769 w 1861694"/>
              <a:gd name="connsiteY22" fmla="*/ 146704 h 414258"/>
              <a:gd name="connsiteX23" fmla="*/ 1559769 w 1861694"/>
              <a:gd name="connsiteY23" fmla="*/ 17308 h 414258"/>
              <a:gd name="connsiteX24" fmla="*/ 1611528 w 1861694"/>
              <a:gd name="connsiteY24" fmla="*/ 215716 h 414258"/>
              <a:gd name="connsiteX25" fmla="*/ 1628781 w 1861694"/>
              <a:gd name="connsiteY25" fmla="*/ 34561 h 414258"/>
              <a:gd name="connsiteX26" fmla="*/ 1680539 w 1861694"/>
              <a:gd name="connsiteY26" fmla="*/ 155331 h 414258"/>
              <a:gd name="connsiteX27" fmla="*/ 1706418 w 1861694"/>
              <a:gd name="connsiteY27" fmla="*/ 34561 h 414258"/>
              <a:gd name="connsiteX28" fmla="*/ 1784056 w 1861694"/>
              <a:gd name="connsiteY28" fmla="*/ 60440 h 414258"/>
              <a:gd name="connsiteX29" fmla="*/ 1784056 w 1861694"/>
              <a:gd name="connsiteY29" fmla="*/ 55 h 414258"/>
              <a:gd name="connsiteX30" fmla="*/ 1861694 w 1861694"/>
              <a:gd name="connsiteY30" fmla="*/ 51814 h 41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61694" h="414258">
                <a:moveTo>
                  <a:pt x="7015" y="319233"/>
                </a:moveTo>
                <a:cubicBezTo>
                  <a:pt x="-174" y="217153"/>
                  <a:pt x="-7363" y="115074"/>
                  <a:pt x="15641" y="120825"/>
                </a:cubicBezTo>
                <a:cubicBezTo>
                  <a:pt x="38645" y="126576"/>
                  <a:pt x="116283" y="352300"/>
                  <a:pt x="145037" y="353738"/>
                </a:cubicBezTo>
                <a:cubicBezTo>
                  <a:pt x="173791" y="355176"/>
                  <a:pt x="172354" y="119388"/>
                  <a:pt x="188169" y="129452"/>
                </a:cubicBezTo>
                <a:cubicBezTo>
                  <a:pt x="203984" y="139516"/>
                  <a:pt x="224113" y="421312"/>
                  <a:pt x="239928" y="414123"/>
                </a:cubicBezTo>
                <a:cubicBezTo>
                  <a:pt x="255743" y="406934"/>
                  <a:pt x="271558" y="92070"/>
                  <a:pt x="283060" y="86319"/>
                </a:cubicBezTo>
                <a:cubicBezTo>
                  <a:pt x="294562" y="80568"/>
                  <a:pt x="293124" y="378180"/>
                  <a:pt x="308939" y="379618"/>
                </a:cubicBezTo>
                <a:cubicBezTo>
                  <a:pt x="324754" y="381056"/>
                  <a:pt x="365010" y="103572"/>
                  <a:pt x="377950" y="94946"/>
                </a:cubicBezTo>
                <a:cubicBezTo>
                  <a:pt x="390890" y="86320"/>
                  <a:pt x="373637" y="327859"/>
                  <a:pt x="386577" y="327859"/>
                </a:cubicBezTo>
                <a:cubicBezTo>
                  <a:pt x="399517" y="327859"/>
                  <a:pt x="434022" y="99259"/>
                  <a:pt x="455588" y="94946"/>
                </a:cubicBezTo>
                <a:cubicBezTo>
                  <a:pt x="477154" y="90633"/>
                  <a:pt x="480030" y="303418"/>
                  <a:pt x="515973" y="301980"/>
                </a:cubicBezTo>
                <a:cubicBezTo>
                  <a:pt x="551916" y="300542"/>
                  <a:pt x="641056" y="89194"/>
                  <a:pt x="671248" y="86319"/>
                </a:cubicBezTo>
                <a:cubicBezTo>
                  <a:pt x="701441" y="83443"/>
                  <a:pt x="687064" y="283289"/>
                  <a:pt x="697128" y="284727"/>
                </a:cubicBezTo>
                <a:cubicBezTo>
                  <a:pt x="707192" y="286165"/>
                  <a:pt x="708629" y="93508"/>
                  <a:pt x="731633" y="94946"/>
                </a:cubicBezTo>
                <a:cubicBezTo>
                  <a:pt x="754637" y="96384"/>
                  <a:pt x="809271" y="299104"/>
                  <a:pt x="835150" y="293353"/>
                </a:cubicBezTo>
                <a:cubicBezTo>
                  <a:pt x="861029" y="287602"/>
                  <a:pt x="859592" y="63315"/>
                  <a:pt x="886909" y="60440"/>
                </a:cubicBezTo>
                <a:cubicBezTo>
                  <a:pt x="914226" y="57565"/>
                  <a:pt x="974611" y="270350"/>
                  <a:pt x="999052" y="276101"/>
                </a:cubicBezTo>
                <a:cubicBezTo>
                  <a:pt x="1023493" y="281852"/>
                  <a:pt x="1009117" y="96384"/>
                  <a:pt x="1033558" y="94946"/>
                </a:cubicBezTo>
                <a:cubicBezTo>
                  <a:pt x="1058000" y="93508"/>
                  <a:pt x="1105444" y="277538"/>
                  <a:pt x="1145701" y="267474"/>
                </a:cubicBezTo>
                <a:cubicBezTo>
                  <a:pt x="1185958" y="257410"/>
                  <a:pt x="1231966" y="27372"/>
                  <a:pt x="1275098" y="34561"/>
                </a:cubicBezTo>
                <a:cubicBezTo>
                  <a:pt x="1318230" y="41750"/>
                  <a:pt x="1365675" y="303417"/>
                  <a:pt x="1404494" y="310606"/>
                </a:cubicBezTo>
                <a:cubicBezTo>
                  <a:pt x="1443313" y="317795"/>
                  <a:pt x="1482132" y="105010"/>
                  <a:pt x="1508011" y="77693"/>
                </a:cubicBezTo>
                <a:cubicBezTo>
                  <a:pt x="1533890" y="50376"/>
                  <a:pt x="1551143" y="156768"/>
                  <a:pt x="1559769" y="146704"/>
                </a:cubicBezTo>
                <a:cubicBezTo>
                  <a:pt x="1568395" y="136640"/>
                  <a:pt x="1551143" y="5806"/>
                  <a:pt x="1559769" y="17308"/>
                </a:cubicBezTo>
                <a:cubicBezTo>
                  <a:pt x="1568395" y="28810"/>
                  <a:pt x="1600026" y="212841"/>
                  <a:pt x="1611528" y="215716"/>
                </a:cubicBezTo>
                <a:cubicBezTo>
                  <a:pt x="1623030" y="218591"/>
                  <a:pt x="1617279" y="44625"/>
                  <a:pt x="1628781" y="34561"/>
                </a:cubicBezTo>
                <a:cubicBezTo>
                  <a:pt x="1640283" y="24497"/>
                  <a:pt x="1667600" y="155331"/>
                  <a:pt x="1680539" y="155331"/>
                </a:cubicBezTo>
                <a:cubicBezTo>
                  <a:pt x="1693478" y="155331"/>
                  <a:pt x="1689165" y="50376"/>
                  <a:pt x="1706418" y="34561"/>
                </a:cubicBezTo>
                <a:cubicBezTo>
                  <a:pt x="1723671" y="18746"/>
                  <a:pt x="1771116" y="66191"/>
                  <a:pt x="1784056" y="60440"/>
                </a:cubicBezTo>
                <a:cubicBezTo>
                  <a:pt x="1796996" y="54689"/>
                  <a:pt x="1771116" y="1493"/>
                  <a:pt x="1784056" y="55"/>
                </a:cubicBezTo>
                <a:cubicBezTo>
                  <a:pt x="1796996" y="-1383"/>
                  <a:pt x="1829345" y="25215"/>
                  <a:pt x="1861694" y="51814"/>
                </a:cubicBezTo>
              </a:path>
            </a:pathLst>
          </a:cu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Times New Roman" panose="02020603050405020304" pitchFamily="18" charset="0"/>
              <a:cs typeface="Times New Roman" panose="02020603050405020304" pitchFamily="18" charset="0"/>
            </a:endParaRPr>
          </a:p>
        </p:txBody>
      </p:sp>
      <p:pic>
        <p:nvPicPr>
          <p:cNvPr id="40" name="Picture 7" descr="생성된 이미지">
            <a:extLst>
              <a:ext uri="{FF2B5EF4-FFF2-40B4-BE49-F238E27FC236}">
                <a16:creationId xmlns:a16="http://schemas.microsoft.com/office/drawing/2014/main" id="{2FB02ED3-C03D-45CE-B93F-A3AEF08A005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226" b="77568" l="29308" r="72160"/>
                    </a14:imgEffect>
                    <a14:imgEffect>
                      <a14:saturation sat="0"/>
                    </a14:imgEffect>
                  </a14:imgLayer>
                </a14:imgProps>
              </a:ext>
              <a:ext uri="{28A0092B-C50C-407E-A947-70E740481C1C}">
                <a14:useLocalDpi xmlns:a14="http://schemas.microsoft.com/office/drawing/2010/main" val="0"/>
              </a:ext>
            </a:extLst>
          </a:blip>
          <a:srcRect l="23952" t="10808" r="22483" b="15014"/>
          <a:stretch/>
        </p:blipFill>
        <p:spPr bwMode="auto">
          <a:xfrm>
            <a:off x="6659952" y="5657079"/>
            <a:ext cx="254442" cy="35235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생성된 이미지">
            <a:extLst>
              <a:ext uri="{FF2B5EF4-FFF2-40B4-BE49-F238E27FC236}">
                <a16:creationId xmlns:a16="http://schemas.microsoft.com/office/drawing/2014/main" id="{F5B162F8-F97B-4F8A-8650-7836357983C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226" b="77568" l="29308" r="72160"/>
                    </a14:imgEffect>
                    <a14:imgEffect>
                      <a14:saturation sat="0"/>
                    </a14:imgEffect>
                  </a14:imgLayer>
                </a14:imgProps>
              </a:ext>
              <a:ext uri="{28A0092B-C50C-407E-A947-70E740481C1C}">
                <a14:useLocalDpi xmlns:a14="http://schemas.microsoft.com/office/drawing/2010/main" val="0"/>
              </a:ext>
            </a:extLst>
          </a:blip>
          <a:srcRect l="23952" t="10808" r="22483" b="15014"/>
          <a:stretch/>
        </p:blipFill>
        <p:spPr bwMode="auto">
          <a:xfrm>
            <a:off x="3618775" y="5659353"/>
            <a:ext cx="254442" cy="3523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생성된 이미지">
            <a:extLst>
              <a:ext uri="{FF2B5EF4-FFF2-40B4-BE49-F238E27FC236}">
                <a16:creationId xmlns:a16="http://schemas.microsoft.com/office/drawing/2014/main" id="{69674348-0EDD-4FC2-8BA3-936A8DF597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226" b="77568" l="29308" r="72160"/>
                    </a14:imgEffect>
                    <a14:imgEffect>
                      <a14:saturation sat="0"/>
                    </a14:imgEffect>
                  </a14:imgLayer>
                </a14:imgProps>
              </a:ext>
              <a:ext uri="{28A0092B-C50C-407E-A947-70E740481C1C}">
                <a14:useLocalDpi xmlns:a14="http://schemas.microsoft.com/office/drawing/2010/main" val="0"/>
              </a:ext>
            </a:extLst>
          </a:blip>
          <a:srcRect l="23952" t="10808" r="22483" b="15014"/>
          <a:stretch/>
        </p:blipFill>
        <p:spPr bwMode="auto">
          <a:xfrm>
            <a:off x="4644632" y="4528864"/>
            <a:ext cx="215993" cy="2991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생성된 이미지">
            <a:extLst>
              <a:ext uri="{FF2B5EF4-FFF2-40B4-BE49-F238E27FC236}">
                <a16:creationId xmlns:a16="http://schemas.microsoft.com/office/drawing/2014/main" id="{95BE7862-477E-4609-B4B1-63EB997A711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226" b="77568" l="29308" r="72160"/>
                    </a14:imgEffect>
                    <a14:imgEffect>
                      <a14:saturation sat="0"/>
                    </a14:imgEffect>
                  </a14:imgLayer>
                </a14:imgProps>
              </a:ext>
              <a:ext uri="{28A0092B-C50C-407E-A947-70E740481C1C}">
                <a14:useLocalDpi xmlns:a14="http://schemas.microsoft.com/office/drawing/2010/main" val="0"/>
              </a:ext>
            </a:extLst>
          </a:blip>
          <a:srcRect l="23952" t="10808" r="22483" b="15014"/>
          <a:stretch/>
        </p:blipFill>
        <p:spPr bwMode="auto">
          <a:xfrm>
            <a:off x="7312769" y="4471999"/>
            <a:ext cx="215993" cy="2991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A purple and orange text&#10;&#10;AI-generated content may be incorrect.">
            <a:extLst>
              <a:ext uri="{FF2B5EF4-FFF2-40B4-BE49-F238E27FC236}">
                <a16:creationId xmlns:a16="http://schemas.microsoft.com/office/drawing/2014/main" id="{5DF8F07C-1DC2-4D09-9C27-0D57AC546650}"/>
              </a:ext>
            </a:extLst>
          </p:cNvPr>
          <p:cNvPicPr>
            <a:picLocks noChangeAspect="1"/>
          </p:cNvPicPr>
          <p:nvPr/>
        </p:nvPicPr>
        <p:blipFill>
          <a:blip r:embed="rId5"/>
          <a:stretch>
            <a:fillRect/>
          </a:stretch>
        </p:blipFill>
        <p:spPr>
          <a:xfrm>
            <a:off x="101601" y="6425074"/>
            <a:ext cx="1106310" cy="318154"/>
          </a:xfrm>
          <a:prstGeom prst="rect">
            <a:avLst/>
          </a:prstGeom>
        </p:spPr>
      </p:pic>
      <p:sp>
        <p:nvSpPr>
          <p:cNvPr id="2" name="직사각형 1">
            <a:extLst>
              <a:ext uri="{FF2B5EF4-FFF2-40B4-BE49-F238E27FC236}">
                <a16:creationId xmlns:a16="http://schemas.microsoft.com/office/drawing/2014/main" id="{E3C26E8E-2D7E-4E64-862D-E97D10B75127}"/>
              </a:ext>
            </a:extLst>
          </p:cNvPr>
          <p:cNvSpPr/>
          <p:nvPr/>
        </p:nvSpPr>
        <p:spPr>
          <a:xfrm>
            <a:off x="1243894" y="6466637"/>
            <a:ext cx="1026243" cy="276999"/>
          </a:xfrm>
          <a:prstGeom prst="rect">
            <a:avLst/>
          </a:prstGeom>
        </p:spPr>
        <p:txBody>
          <a:bodyPr wrap="none">
            <a:spAutoFit/>
          </a:bodyPr>
          <a:lstStyle/>
          <a:p>
            <a:pPr lvl="0"/>
            <a:r>
              <a:rPr lang="en-US" altLang="ko-KR" sz="1200" b="1" dirty="0">
                <a:solidFill>
                  <a:srgbClr val="4B2E5E"/>
                </a:solidFill>
                <a:latin typeface="Roboto"/>
                <a:ea typeface="Roboto"/>
                <a:cs typeface="Roboto"/>
              </a:rPr>
              <a:t>Introduction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476974" y="1487456"/>
            <a:ext cx="11015115" cy="484708"/>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sz="1700" b="1" dirty="0">
                <a:solidFill>
                  <a:srgbClr val="5B5B5B"/>
                </a:solidFill>
                <a:latin typeface="Roboto"/>
                <a:ea typeface="Roboto"/>
                <a:cs typeface="Roboto"/>
              </a:rPr>
              <a:t>Reliance on source labels </a:t>
            </a:r>
            <a:r>
              <a:rPr lang="en-US" sz="1700" dirty="0">
                <a:solidFill>
                  <a:srgbClr val="5B5B5B"/>
                </a:solidFill>
                <a:latin typeface="Roboto"/>
                <a:ea typeface="Roboto"/>
                <a:cs typeface="Roboto"/>
              </a:rPr>
              <a:t>skews the predicted target label distribution toward the source label distribution. </a:t>
            </a:r>
          </a:p>
        </p:txBody>
      </p:sp>
      <p:sp>
        <p:nvSpPr>
          <p:cNvPr id="109" name="Google Shape;109;p2"/>
          <p:cNvSpPr txBox="1"/>
          <p:nvPr/>
        </p:nvSpPr>
        <p:spPr>
          <a:xfrm>
            <a:off x="476974" y="685750"/>
            <a:ext cx="10574847"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Limitation of Previous Works</a:t>
            </a:r>
            <a:endParaRPr lang="en-US" sz="2000" dirty="0">
              <a:solidFill>
                <a:srgbClr val="4B2E5E"/>
              </a:solidFill>
              <a:latin typeface="Roboto"/>
              <a:ea typeface="Roboto"/>
              <a:cs typeface="Roboto"/>
            </a:endParaRPr>
          </a:p>
        </p:txBody>
      </p:sp>
      <p:pic>
        <p:nvPicPr>
          <p:cNvPr id="44" name="Picture 5" descr="A purple and orange text&#10;&#10;AI-generated content may be incorrect.">
            <a:extLst>
              <a:ext uri="{FF2B5EF4-FFF2-40B4-BE49-F238E27FC236}">
                <a16:creationId xmlns:a16="http://schemas.microsoft.com/office/drawing/2014/main" id="{B9946F05-67C0-4462-A70A-C5D0B6E273F8}"/>
              </a:ext>
            </a:extLst>
          </p:cNvPr>
          <p:cNvPicPr>
            <a:picLocks noChangeAspect="1"/>
          </p:cNvPicPr>
          <p:nvPr/>
        </p:nvPicPr>
        <p:blipFill>
          <a:blip r:embed="rId3"/>
          <a:stretch>
            <a:fillRect/>
          </a:stretch>
        </p:blipFill>
        <p:spPr>
          <a:xfrm>
            <a:off x="101601" y="6425074"/>
            <a:ext cx="1106310" cy="318154"/>
          </a:xfrm>
          <a:prstGeom prst="rect">
            <a:avLst/>
          </a:prstGeom>
        </p:spPr>
      </p:pic>
      <p:sp>
        <p:nvSpPr>
          <p:cNvPr id="46" name="직사각형 45">
            <a:extLst>
              <a:ext uri="{FF2B5EF4-FFF2-40B4-BE49-F238E27FC236}">
                <a16:creationId xmlns:a16="http://schemas.microsoft.com/office/drawing/2014/main" id="{6F2495EE-E302-405B-B913-AB9EB9561806}"/>
              </a:ext>
            </a:extLst>
          </p:cNvPr>
          <p:cNvSpPr/>
          <p:nvPr/>
        </p:nvSpPr>
        <p:spPr>
          <a:xfrm>
            <a:off x="3556632" y="2449920"/>
            <a:ext cx="1930400" cy="32576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TextBox 47">
            <a:extLst>
              <a:ext uri="{FF2B5EF4-FFF2-40B4-BE49-F238E27FC236}">
                <a16:creationId xmlns:a16="http://schemas.microsoft.com/office/drawing/2014/main" id="{7D354C50-0A79-4538-A5BC-1C42F0619C33}"/>
              </a:ext>
            </a:extLst>
          </p:cNvPr>
          <p:cNvSpPr txBox="1"/>
          <p:nvPr/>
        </p:nvSpPr>
        <p:spPr>
          <a:xfrm>
            <a:off x="2838688" y="5967717"/>
            <a:ext cx="1255065" cy="184666"/>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True </a:t>
            </a:r>
            <a:r>
              <a:rPr lang="en-US" altLang="ko-KR" sz="1200" b="1" dirty="0">
                <a:solidFill>
                  <a:srgbClr val="80AAEF"/>
                </a:solidFill>
                <a:latin typeface="Times New Roman" panose="02020603050405020304" pitchFamily="18" charset="0"/>
                <a:cs typeface="Times New Roman" panose="02020603050405020304" pitchFamily="18" charset="0"/>
              </a:rPr>
              <a:t>Source</a:t>
            </a:r>
            <a:endParaRPr lang="ko-KR" altLang="en-US" sz="1200" b="1" dirty="0">
              <a:solidFill>
                <a:srgbClr val="80AAEF"/>
              </a:solidFill>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CC81E9D8-CD2F-4C99-AFA8-8B59280DBF96}"/>
              </a:ext>
            </a:extLst>
          </p:cNvPr>
          <p:cNvSpPr/>
          <p:nvPr/>
        </p:nvSpPr>
        <p:spPr>
          <a:xfrm rot="16200000">
            <a:off x="1256922" y="5212699"/>
            <a:ext cx="1683658" cy="646331"/>
          </a:xfrm>
          <a:prstGeom prst="rect">
            <a:avLst/>
          </a:prstGeom>
        </p:spPr>
        <p:txBody>
          <a:bodyPr wrap="square">
            <a:spAutoFit/>
          </a:bodyPr>
          <a:lstStyle/>
          <a:p>
            <a:pPr algn="ctr"/>
            <a:r>
              <a:rPr lang="en-US" altLang="ko-KR" sz="1800" b="1" dirty="0">
                <a:latin typeface="Times New Roman" panose="02020603050405020304" pitchFamily="18" charset="0"/>
                <a:cs typeface="Times New Roman" panose="02020603050405020304" pitchFamily="18" charset="0"/>
              </a:rPr>
              <a:t>Label</a:t>
            </a:r>
          </a:p>
          <a:p>
            <a:pPr algn="ctr"/>
            <a:r>
              <a:rPr lang="en-US" altLang="ko-KR" sz="1800" b="1" dirty="0">
                <a:latin typeface="Times New Roman" panose="02020603050405020304" pitchFamily="18" charset="0"/>
                <a:cs typeface="Times New Roman" panose="02020603050405020304" pitchFamily="18" charset="0"/>
              </a:rPr>
              <a:t>Distribution</a:t>
            </a:r>
            <a:endParaRPr lang="ko-KR" altLang="en-US" sz="1800" b="1" dirty="0">
              <a:latin typeface="Times New Roman" panose="02020603050405020304" pitchFamily="18" charset="0"/>
              <a:cs typeface="Times New Roman" panose="02020603050405020304" pitchFamily="18" charset="0"/>
            </a:endParaRPr>
          </a:p>
        </p:txBody>
      </p:sp>
      <p:sp>
        <p:nvSpPr>
          <p:cNvPr id="50" name="이등변 삼각형 49">
            <a:extLst>
              <a:ext uri="{FF2B5EF4-FFF2-40B4-BE49-F238E27FC236}">
                <a16:creationId xmlns:a16="http://schemas.microsoft.com/office/drawing/2014/main" id="{78894C52-A902-43A0-88CA-8B8F283DFFDF}"/>
              </a:ext>
            </a:extLst>
          </p:cNvPr>
          <p:cNvSpPr/>
          <p:nvPr/>
        </p:nvSpPr>
        <p:spPr>
          <a:xfrm>
            <a:off x="3208235" y="5760683"/>
            <a:ext cx="149504" cy="12888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1" name="타원 50">
            <a:extLst>
              <a:ext uri="{FF2B5EF4-FFF2-40B4-BE49-F238E27FC236}">
                <a16:creationId xmlns:a16="http://schemas.microsoft.com/office/drawing/2014/main" id="{C1667DDA-41C3-4A25-9583-FABC193F3AB9}"/>
              </a:ext>
            </a:extLst>
          </p:cNvPr>
          <p:cNvSpPr/>
          <p:nvPr/>
        </p:nvSpPr>
        <p:spPr>
          <a:xfrm>
            <a:off x="2896391" y="5770677"/>
            <a:ext cx="138170" cy="138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2" name="직사각형 51">
            <a:extLst>
              <a:ext uri="{FF2B5EF4-FFF2-40B4-BE49-F238E27FC236}">
                <a16:creationId xmlns:a16="http://schemas.microsoft.com/office/drawing/2014/main" id="{C16DF5C2-6889-4131-A3E9-ECA0470E21D5}"/>
              </a:ext>
            </a:extLst>
          </p:cNvPr>
          <p:cNvSpPr/>
          <p:nvPr/>
        </p:nvSpPr>
        <p:spPr>
          <a:xfrm>
            <a:off x="2879514" y="5278638"/>
            <a:ext cx="186634" cy="391113"/>
          </a:xfrm>
          <a:prstGeom prst="rect">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3" name="직사각형 52">
            <a:extLst>
              <a:ext uri="{FF2B5EF4-FFF2-40B4-BE49-F238E27FC236}">
                <a16:creationId xmlns:a16="http://schemas.microsoft.com/office/drawing/2014/main" id="{AC48C7E5-9F7B-4EB6-8B16-6D06377482E3}"/>
              </a:ext>
            </a:extLst>
          </p:cNvPr>
          <p:cNvSpPr/>
          <p:nvPr/>
        </p:nvSpPr>
        <p:spPr>
          <a:xfrm>
            <a:off x="3170146" y="5289231"/>
            <a:ext cx="196549" cy="374558"/>
          </a:xfrm>
          <a:prstGeom prst="rect">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cxnSp>
        <p:nvCxnSpPr>
          <p:cNvPr id="54" name="직선 화살표 연결선 53">
            <a:extLst>
              <a:ext uri="{FF2B5EF4-FFF2-40B4-BE49-F238E27FC236}">
                <a16:creationId xmlns:a16="http://schemas.microsoft.com/office/drawing/2014/main" id="{C21ED039-3E81-462F-8EBB-1203C68159E8}"/>
              </a:ext>
            </a:extLst>
          </p:cNvPr>
          <p:cNvCxnSpPr>
            <a:cxnSpLocks/>
          </p:cNvCxnSpPr>
          <p:nvPr/>
        </p:nvCxnSpPr>
        <p:spPr>
          <a:xfrm>
            <a:off x="2764082" y="5663792"/>
            <a:ext cx="87766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D1E3A879-F6F1-401B-B579-822B7B75DBD0}"/>
              </a:ext>
            </a:extLst>
          </p:cNvPr>
          <p:cNvCxnSpPr>
            <a:cxnSpLocks/>
          </p:cNvCxnSpPr>
          <p:nvPr/>
        </p:nvCxnSpPr>
        <p:spPr>
          <a:xfrm flipV="1">
            <a:off x="2763443" y="4927591"/>
            <a:ext cx="637" cy="735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직사각형 55">
            <a:extLst>
              <a:ext uri="{FF2B5EF4-FFF2-40B4-BE49-F238E27FC236}">
                <a16:creationId xmlns:a16="http://schemas.microsoft.com/office/drawing/2014/main" id="{2BFBDE0E-7440-4D18-BA9E-B55AB81766E9}"/>
              </a:ext>
            </a:extLst>
          </p:cNvPr>
          <p:cNvSpPr/>
          <p:nvPr/>
        </p:nvSpPr>
        <p:spPr>
          <a:xfrm>
            <a:off x="4137482" y="5309465"/>
            <a:ext cx="187976" cy="322983"/>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7" name="직사각형 56">
            <a:extLst>
              <a:ext uri="{FF2B5EF4-FFF2-40B4-BE49-F238E27FC236}">
                <a16:creationId xmlns:a16="http://schemas.microsoft.com/office/drawing/2014/main" id="{C5F0FEFB-B079-49F2-B186-8CF39CED5021}"/>
              </a:ext>
            </a:extLst>
          </p:cNvPr>
          <p:cNvSpPr/>
          <p:nvPr/>
        </p:nvSpPr>
        <p:spPr>
          <a:xfrm>
            <a:off x="4440134" y="5310731"/>
            <a:ext cx="178311" cy="317023"/>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cxnSp>
        <p:nvCxnSpPr>
          <p:cNvPr id="58" name="직선 화살표 연결선 57">
            <a:extLst>
              <a:ext uri="{FF2B5EF4-FFF2-40B4-BE49-F238E27FC236}">
                <a16:creationId xmlns:a16="http://schemas.microsoft.com/office/drawing/2014/main" id="{882444A1-79E1-40F7-8796-3E01F808704D}"/>
              </a:ext>
            </a:extLst>
          </p:cNvPr>
          <p:cNvCxnSpPr>
            <a:cxnSpLocks/>
          </p:cNvCxnSpPr>
          <p:nvPr/>
        </p:nvCxnSpPr>
        <p:spPr>
          <a:xfrm>
            <a:off x="4024667" y="5626489"/>
            <a:ext cx="86092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8909A35E-D54E-41DB-92E4-6B416BA36CA2}"/>
              </a:ext>
            </a:extLst>
          </p:cNvPr>
          <p:cNvCxnSpPr>
            <a:cxnSpLocks/>
          </p:cNvCxnSpPr>
          <p:nvPr/>
        </p:nvCxnSpPr>
        <p:spPr>
          <a:xfrm flipV="1">
            <a:off x="4024029" y="4926681"/>
            <a:ext cx="0" cy="699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이등변 삼각형 59">
            <a:extLst>
              <a:ext uri="{FF2B5EF4-FFF2-40B4-BE49-F238E27FC236}">
                <a16:creationId xmlns:a16="http://schemas.microsoft.com/office/drawing/2014/main" id="{5AF369CE-8D82-4459-82ED-9743914990AD}"/>
              </a:ext>
            </a:extLst>
          </p:cNvPr>
          <p:cNvSpPr/>
          <p:nvPr/>
        </p:nvSpPr>
        <p:spPr>
          <a:xfrm>
            <a:off x="4484551" y="5723863"/>
            <a:ext cx="149504" cy="12888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61" name="타원 60">
            <a:extLst>
              <a:ext uri="{FF2B5EF4-FFF2-40B4-BE49-F238E27FC236}">
                <a16:creationId xmlns:a16="http://schemas.microsoft.com/office/drawing/2014/main" id="{198847EE-53AA-4D53-891B-4A45E6CDE271}"/>
              </a:ext>
            </a:extLst>
          </p:cNvPr>
          <p:cNvSpPr/>
          <p:nvPr/>
        </p:nvSpPr>
        <p:spPr>
          <a:xfrm>
            <a:off x="4142365" y="5723863"/>
            <a:ext cx="138170" cy="138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68" name="직사각형 67">
            <a:extLst>
              <a:ext uri="{FF2B5EF4-FFF2-40B4-BE49-F238E27FC236}">
                <a16:creationId xmlns:a16="http://schemas.microsoft.com/office/drawing/2014/main" id="{C17D08F1-D1D1-4940-879B-489956F27BE1}"/>
              </a:ext>
            </a:extLst>
          </p:cNvPr>
          <p:cNvSpPr/>
          <p:nvPr/>
        </p:nvSpPr>
        <p:spPr>
          <a:xfrm>
            <a:off x="3750560" y="5939694"/>
            <a:ext cx="1303562" cy="276999"/>
          </a:xfrm>
          <a:prstGeom prst="rect">
            <a:avLst/>
          </a:prstGeom>
        </p:spPr>
        <p:txBody>
          <a:bodyPr wrap="none">
            <a:spAutoFit/>
          </a:bodyPr>
          <a:lstStyle/>
          <a:p>
            <a:r>
              <a:rPr lang="en-US" altLang="ko-KR" sz="1200" b="1" dirty="0">
                <a:latin typeface="Times New Roman" panose="02020603050405020304" pitchFamily="18" charset="0"/>
                <a:cs typeface="Times New Roman" panose="02020603050405020304" pitchFamily="18" charset="0"/>
              </a:rPr>
              <a:t>Predicted</a:t>
            </a:r>
            <a:r>
              <a:rPr lang="en-US" altLang="ko-KR" sz="1200" dirty="0">
                <a:latin typeface="Times New Roman" panose="02020603050405020304" pitchFamily="18" charset="0"/>
                <a:cs typeface="Times New Roman" panose="02020603050405020304" pitchFamily="18" charset="0"/>
              </a:rPr>
              <a:t> </a:t>
            </a:r>
            <a:r>
              <a:rPr lang="en-US" altLang="ko-KR" sz="1200" b="1" dirty="0">
                <a:solidFill>
                  <a:srgbClr val="FF4F4B"/>
                </a:solidFill>
                <a:latin typeface="Times New Roman" panose="02020603050405020304" pitchFamily="18" charset="0"/>
                <a:cs typeface="Times New Roman" panose="02020603050405020304" pitchFamily="18" charset="0"/>
              </a:rPr>
              <a:t>Target</a:t>
            </a:r>
            <a:endParaRPr lang="ko-KR" altLang="en-US" sz="1200" b="1" dirty="0">
              <a:solidFill>
                <a:srgbClr val="FF4F4B"/>
              </a:solidFill>
              <a:latin typeface="Times New Roman" panose="02020603050405020304" pitchFamily="18" charset="0"/>
              <a:cs typeface="Times New Roman" panose="02020603050405020304" pitchFamily="18" charset="0"/>
            </a:endParaRPr>
          </a:p>
        </p:txBody>
      </p:sp>
      <p:grpSp>
        <p:nvGrpSpPr>
          <p:cNvPr id="70" name="그룹 69">
            <a:extLst>
              <a:ext uri="{FF2B5EF4-FFF2-40B4-BE49-F238E27FC236}">
                <a16:creationId xmlns:a16="http://schemas.microsoft.com/office/drawing/2014/main" id="{4D69106A-CD3F-4661-886B-32DD8479AB94}"/>
              </a:ext>
            </a:extLst>
          </p:cNvPr>
          <p:cNvGrpSpPr/>
          <p:nvPr/>
        </p:nvGrpSpPr>
        <p:grpSpPr>
          <a:xfrm>
            <a:off x="3362633" y="4861199"/>
            <a:ext cx="511362" cy="929435"/>
            <a:chOff x="6424744" y="2053790"/>
            <a:chExt cx="321470" cy="584292"/>
          </a:xfrm>
        </p:grpSpPr>
        <p:sp>
          <p:nvSpPr>
            <p:cNvPr id="71" name="TextBox 70">
              <a:extLst>
                <a:ext uri="{FF2B5EF4-FFF2-40B4-BE49-F238E27FC236}">
                  <a16:creationId xmlns:a16="http://schemas.microsoft.com/office/drawing/2014/main" id="{4F12F285-01D6-4517-99BB-99E9B93604EC}"/>
                </a:ext>
              </a:extLst>
            </p:cNvPr>
            <p:cNvSpPr txBox="1"/>
            <p:nvPr/>
          </p:nvSpPr>
          <p:spPr>
            <a:xfrm>
              <a:off x="6424744" y="2053790"/>
              <a:ext cx="317638" cy="522409"/>
            </a:xfrm>
            <a:prstGeom prst="rect">
              <a:avLst/>
            </a:prstGeom>
            <a:noFill/>
          </p:spPr>
          <p:txBody>
            <a:bodyPr wrap="none" rtlCol="0">
              <a:spAutoFit/>
            </a:bodyPr>
            <a:lstStyle/>
            <a:p>
              <a:r>
                <a:rPr lang="en-US" altLang="ko-KR" sz="4800" b="1" dirty="0">
                  <a:solidFill>
                    <a:srgbClr val="80AAEF"/>
                  </a:solidFill>
                  <a:latin typeface="Times New Roman" panose="02020603050405020304" pitchFamily="18" charset="0"/>
                  <a:cs typeface="Times New Roman" panose="02020603050405020304" pitchFamily="18" charset="0"/>
                </a:rPr>
                <a:t>~</a:t>
              </a:r>
              <a:endParaRPr lang="ko-KR" altLang="en-US" sz="4800" b="1" dirty="0">
                <a:solidFill>
                  <a:srgbClr val="80AAEF"/>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945F18F9-C41B-4072-B67C-920555C40D79}"/>
                </a:ext>
              </a:extLst>
            </p:cNvPr>
            <p:cNvSpPr txBox="1"/>
            <p:nvPr/>
          </p:nvSpPr>
          <p:spPr>
            <a:xfrm>
              <a:off x="6428575" y="2115673"/>
              <a:ext cx="317639" cy="522409"/>
            </a:xfrm>
            <a:prstGeom prst="rect">
              <a:avLst/>
            </a:prstGeom>
            <a:noFill/>
          </p:spPr>
          <p:txBody>
            <a:bodyPr wrap="none" rtlCol="0">
              <a:spAutoFit/>
            </a:bodyPr>
            <a:lstStyle/>
            <a:p>
              <a:r>
                <a:rPr lang="en-US" altLang="ko-KR" sz="4800" b="1" dirty="0">
                  <a:solidFill>
                    <a:srgbClr val="80AAEF"/>
                  </a:solidFill>
                  <a:latin typeface="Times New Roman" panose="02020603050405020304" pitchFamily="18" charset="0"/>
                  <a:cs typeface="Times New Roman" panose="02020603050405020304" pitchFamily="18" charset="0"/>
                </a:rPr>
                <a:t>~</a:t>
              </a:r>
              <a:endParaRPr lang="ko-KR" altLang="en-US" sz="4800" b="1" dirty="0">
                <a:solidFill>
                  <a:srgbClr val="80AAEF"/>
                </a:solidFill>
                <a:latin typeface="Times New Roman" panose="02020603050405020304" pitchFamily="18" charset="0"/>
                <a:cs typeface="Times New Roman" panose="02020603050405020304" pitchFamily="18" charset="0"/>
              </a:endParaRPr>
            </a:p>
          </p:txBody>
        </p:sp>
      </p:grpSp>
      <p:sp>
        <p:nvSpPr>
          <p:cNvPr id="83" name="직사각형 82">
            <a:extLst>
              <a:ext uri="{FF2B5EF4-FFF2-40B4-BE49-F238E27FC236}">
                <a16:creationId xmlns:a16="http://schemas.microsoft.com/office/drawing/2014/main" id="{00DD7F9C-434B-460C-A428-FF7336B34226}"/>
              </a:ext>
            </a:extLst>
          </p:cNvPr>
          <p:cNvSpPr/>
          <p:nvPr/>
        </p:nvSpPr>
        <p:spPr>
          <a:xfrm rot="16200000">
            <a:off x="1319637" y="3578150"/>
            <a:ext cx="1535121" cy="646331"/>
          </a:xfrm>
          <a:prstGeom prst="rect">
            <a:avLst/>
          </a:prstGeom>
        </p:spPr>
        <p:txBody>
          <a:bodyPr wrap="square">
            <a:spAutoFit/>
          </a:bodyPr>
          <a:lstStyle/>
          <a:p>
            <a:pPr algn="ctr"/>
            <a:r>
              <a:rPr lang="en-US" altLang="ko-KR" sz="1800" b="1" dirty="0">
                <a:latin typeface="Times New Roman" panose="02020603050405020304" pitchFamily="18" charset="0"/>
                <a:cs typeface="Times New Roman" panose="02020603050405020304" pitchFamily="18" charset="0"/>
              </a:rPr>
              <a:t>Feature</a:t>
            </a:r>
          </a:p>
          <a:p>
            <a:pPr algn="ctr"/>
            <a:r>
              <a:rPr lang="en-US" altLang="ko-KR" sz="1800" b="1" dirty="0">
                <a:latin typeface="Times New Roman" panose="02020603050405020304" pitchFamily="18" charset="0"/>
                <a:cs typeface="Times New Roman" panose="02020603050405020304" pitchFamily="18" charset="0"/>
              </a:rPr>
              <a:t>Space</a:t>
            </a:r>
            <a:endParaRPr lang="ko-KR" altLang="en-US" sz="1800" b="1" dirty="0">
              <a:latin typeface="Times New Roman" panose="02020603050405020304" pitchFamily="18" charset="0"/>
              <a:cs typeface="Times New Roman" panose="02020603050405020304" pitchFamily="18" charset="0"/>
            </a:endParaRPr>
          </a:p>
        </p:txBody>
      </p:sp>
      <p:sp>
        <p:nvSpPr>
          <p:cNvPr id="85" name="직사각형 84">
            <a:extLst>
              <a:ext uri="{FF2B5EF4-FFF2-40B4-BE49-F238E27FC236}">
                <a16:creationId xmlns:a16="http://schemas.microsoft.com/office/drawing/2014/main" id="{1DF45C9E-6D16-4620-8F89-A9B3177EF1B8}"/>
              </a:ext>
            </a:extLst>
          </p:cNvPr>
          <p:cNvSpPr/>
          <p:nvPr/>
        </p:nvSpPr>
        <p:spPr>
          <a:xfrm>
            <a:off x="3537618" y="2401177"/>
            <a:ext cx="2793998" cy="646331"/>
          </a:xfrm>
          <a:prstGeom prst="rect">
            <a:avLst/>
          </a:prstGeom>
        </p:spPr>
        <p:txBody>
          <a:bodyPr wrap="square">
            <a:spAutoFit/>
          </a:bodyPr>
          <a:lstStyle/>
          <a:p>
            <a:r>
              <a:rPr lang="en-US" altLang="ko-KR" sz="2000" b="1" dirty="0">
                <a:latin typeface="Times New Roman" panose="02020603050405020304" pitchFamily="18" charset="0"/>
                <a:cs typeface="Times New Roman" panose="02020603050405020304" pitchFamily="18" charset="0"/>
              </a:rPr>
              <a:t>Previous Works</a:t>
            </a:r>
            <a:endParaRPr lang="ko-KR" altLang="en-US" sz="2000" b="1" dirty="0">
              <a:latin typeface="Times New Roman" panose="02020603050405020304" pitchFamily="18" charset="0"/>
              <a:cs typeface="Times New Roman" panose="02020603050405020304" pitchFamily="18" charset="0"/>
            </a:endParaRPr>
          </a:p>
          <a:p>
            <a:r>
              <a:rPr lang="en-US" altLang="ko-KR" sz="1600" b="1" dirty="0">
                <a:latin typeface="Times New Roman" panose="02020603050405020304" pitchFamily="18" charset="0"/>
                <a:cs typeface="Times New Roman" panose="02020603050405020304" pitchFamily="18" charset="0"/>
              </a:rPr>
              <a:t>: Source + Target </a:t>
            </a:r>
            <a:r>
              <a:rPr lang="en-US" altLang="ko-KR" sz="1600" dirty="0">
                <a:latin typeface="Times New Roman" panose="02020603050405020304" pitchFamily="18" charset="0"/>
                <a:cs typeface="Times New Roman" panose="02020603050405020304" pitchFamily="18" charset="0"/>
              </a:rPr>
              <a:t>Refinement</a:t>
            </a:r>
            <a:endParaRPr lang="ko-KR" altLang="en-US" sz="1600" dirty="0">
              <a:latin typeface="Times New Roman" panose="02020603050405020304" pitchFamily="18" charset="0"/>
              <a:cs typeface="Times New Roman" panose="02020603050405020304" pitchFamily="18" charset="0"/>
            </a:endParaRPr>
          </a:p>
        </p:txBody>
      </p:sp>
      <p:grpSp>
        <p:nvGrpSpPr>
          <p:cNvPr id="111" name="그룹 110">
            <a:extLst>
              <a:ext uri="{FF2B5EF4-FFF2-40B4-BE49-F238E27FC236}">
                <a16:creationId xmlns:a16="http://schemas.microsoft.com/office/drawing/2014/main" id="{43DF2CEF-CC37-4855-A8FF-081082CE84E9}"/>
              </a:ext>
            </a:extLst>
          </p:cNvPr>
          <p:cNvGrpSpPr/>
          <p:nvPr/>
        </p:nvGrpSpPr>
        <p:grpSpPr>
          <a:xfrm>
            <a:off x="3541507" y="3145455"/>
            <a:ext cx="1949093" cy="1227636"/>
            <a:chOff x="1715045" y="527961"/>
            <a:chExt cx="1225303" cy="771756"/>
          </a:xfrm>
        </p:grpSpPr>
        <p:sp>
          <p:nvSpPr>
            <p:cNvPr id="112" name="타원 111">
              <a:extLst>
                <a:ext uri="{FF2B5EF4-FFF2-40B4-BE49-F238E27FC236}">
                  <a16:creationId xmlns:a16="http://schemas.microsoft.com/office/drawing/2014/main" id="{CA7FA8CB-9539-42B1-9729-472800BAE4CD}"/>
                </a:ext>
              </a:extLst>
            </p:cNvPr>
            <p:cNvSpPr/>
            <p:nvPr/>
          </p:nvSpPr>
          <p:spPr>
            <a:xfrm rot="2490324">
              <a:off x="1856659" y="527961"/>
              <a:ext cx="418458" cy="515220"/>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3" name="타원 112">
              <a:extLst>
                <a:ext uri="{FF2B5EF4-FFF2-40B4-BE49-F238E27FC236}">
                  <a16:creationId xmlns:a16="http://schemas.microsoft.com/office/drawing/2014/main" id="{61F7CCDC-5D51-4996-9C21-0909FEFFCD71}"/>
                </a:ext>
              </a:extLst>
            </p:cNvPr>
            <p:cNvSpPr/>
            <p:nvPr/>
          </p:nvSpPr>
          <p:spPr>
            <a:xfrm rot="18932016">
              <a:off x="2024416" y="905970"/>
              <a:ext cx="705070" cy="346095"/>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14" name="타원 113">
              <a:extLst>
                <a:ext uri="{FF2B5EF4-FFF2-40B4-BE49-F238E27FC236}">
                  <a16:creationId xmlns:a16="http://schemas.microsoft.com/office/drawing/2014/main" id="{D190D4C7-DF08-4E24-9DF1-4C41C46DE77D}"/>
                </a:ext>
              </a:extLst>
            </p:cNvPr>
            <p:cNvSpPr/>
            <p:nvPr/>
          </p:nvSpPr>
          <p:spPr>
            <a:xfrm>
              <a:off x="2281377" y="1233697"/>
              <a:ext cx="69072" cy="66020"/>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5" name="타원 114">
              <a:extLst>
                <a:ext uri="{FF2B5EF4-FFF2-40B4-BE49-F238E27FC236}">
                  <a16:creationId xmlns:a16="http://schemas.microsoft.com/office/drawing/2014/main" id="{F17A2705-8061-404E-AF33-3B33605B4E4E}"/>
                </a:ext>
              </a:extLst>
            </p:cNvPr>
            <p:cNvSpPr/>
            <p:nvPr/>
          </p:nvSpPr>
          <p:spPr>
            <a:xfrm>
              <a:off x="2434578" y="818437"/>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6" name="타원 115">
              <a:extLst>
                <a:ext uri="{FF2B5EF4-FFF2-40B4-BE49-F238E27FC236}">
                  <a16:creationId xmlns:a16="http://schemas.microsoft.com/office/drawing/2014/main" id="{D3B18770-480A-4864-BD2B-3B3832830F23}"/>
                </a:ext>
              </a:extLst>
            </p:cNvPr>
            <p:cNvSpPr/>
            <p:nvPr/>
          </p:nvSpPr>
          <p:spPr>
            <a:xfrm>
              <a:off x="2474925" y="1106233"/>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7" name="타원 116">
              <a:extLst>
                <a:ext uri="{FF2B5EF4-FFF2-40B4-BE49-F238E27FC236}">
                  <a16:creationId xmlns:a16="http://schemas.microsoft.com/office/drawing/2014/main" id="{1163E84D-360E-4839-905E-30BC3F9ABE91}"/>
                </a:ext>
              </a:extLst>
            </p:cNvPr>
            <p:cNvSpPr/>
            <p:nvPr/>
          </p:nvSpPr>
          <p:spPr>
            <a:xfrm>
              <a:off x="2228261" y="1061507"/>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8" name="타원 117">
              <a:extLst>
                <a:ext uri="{FF2B5EF4-FFF2-40B4-BE49-F238E27FC236}">
                  <a16:creationId xmlns:a16="http://schemas.microsoft.com/office/drawing/2014/main" id="{BD7416EA-1385-4320-A6D8-B0C1E937EF12}"/>
                </a:ext>
              </a:extLst>
            </p:cNvPr>
            <p:cNvSpPr/>
            <p:nvPr/>
          </p:nvSpPr>
          <p:spPr>
            <a:xfrm>
              <a:off x="2450362" y="957971"/>
              <a:ext cx="69072" cy="66020"/>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9" name="타원 118">
              <a:extLst>
                <a:ext uri="{FF2B5EF4-FFF2-40B4-BE49-F238E27FC236}">
                  <a16:creationId xmlns:a16="http://schemas.microsoft.com/office/drawing/2014/main" id="{C92980C6-F9DB-4597-9AF4-C91AD365A4C1}"/>
                </a:ext>
              </a:extLst>
            </p:cNvPr>
            <p:cNvSpPr/>
            <p:nvPr/>
          </p:nvSpPr>
          <p:spPr>
            <a:xfrm>
              <a:off x="2112846" y="1204908"/>
              <a:ext cx="69072" cy="66020"/>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0" name="이등변 삼각형 119">
              <a:extLst>
                <a:ext uri="{FF2B5EF4-FFF2-40B4-BE49-F238E27FC236}">
                  <a16:creationId xmlns:a16="http://schemas.microsoft.com/office/drawing/2014/main" id="{1B178DA1-F95A-4E5E-A84C-191584E70A5C}"/>
                </a:ext>
              </a:extLst>
            </p:cNvPr>
            <p:cNvSpPr/>
            <p:nvPr/>
          </p:nvSpPr>
          <p:spPr>
            <a:xfrm>
              <a:off x="2041062" y="580965"/>
              <a:ext cx="80123" cy="6602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1" name="이등변 삼각형 120">
              <a:extLst>
                <a:ext uri="{FF2B5EF4-FFF2-40B4-BE49-F238E27FC236}">
                  <a16:creationId xmlns:a16="http://schemas.microsoft.com/office/drawing/2014/main" id="{C0DF5152-7106-4CD3-9CE7-EE42DCFAB892}"/>
                </a:ext>
              </a:extLst>
            </p:cNvPr>
            <p:cNvSpPr/>
            <p:nvPr/>
          </p:nvSpPr>
          <p:spPr>
            <a:xfrm>
              <a:off x="1843267" y="749331"/>
              <a:ext cx="80123" cy="6602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2" name="타원 121">
              <a:extLst>
                <a:ext uri="{FF2B5EF4-FFF2-40B4-BE49-F238E27FC236}">
                  <a16:creationId xmlns:a16="http://schemas.microsoft.com/office/drawing/2014/main" id="{B22681EE-344E-45A3-BC93-DFEDD0CBA96F}"/>
                </a:ext>
              </a:extLst>
            </p:cNvPr>
            <p:cNvSpPr/>
            <p:nvPr/>
          </p:nvSpPr>
          <p:spPr>
            <a:xfrm>
              <a:off x="2135964" y="853556"/>
              <a:ext cx="69071" cy="66020"/>
            </a:xfrm>
            <a:prstGeom prst="ellipse">
              <a:avLst/>
            </a:prstGeom>
            <a:solidFill>
              <a:srgbClr val="FF4F4F">
                <a:alpha val="7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cxnSp>
          <p:nvCxnSpPr>
            <p:cNvPr id="123" name="직선 연결선 122">
              <a:extLst>
                <a:ext uri="{FF2B5EF4-FFF2-40B4-BE49-F238E27FC236}">
                  <a16:creationId xmlns:a16="http://schemas.microsoft.com/office/drawing/2014/main" id="{8B851397-CD17-491E-93CE-F2849D2B2F04}"/>
                </a:ext>
              </a:extLst>
            </p:cNvPr>
            <p:cNvCxnSpPr>
              <a:cxnSpLocks/>
            </p:cNvCxnSpPr>
            <p:nvPr/>
          </p:nvCxnSpPr>
          <p:spPr>
            <a:xfrm flipV="1">
              <a:off x="2006620" y="714908"/>
              <a:ext cx="476745" cy="44791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B944C2FB-F746-47D6-8402-C6CF051DBAC0}"/>
                </a:ext>
              </a:extLst>
            </p:cNvPr>
            <p:cNvSpPr txBox="1"/>
            <p:nvPr/>
          </p:nvSpPr>
          <p:spPr>
            <a:xfrm>
              <a:off x="2255089" y="553320"/>
              <a:ext cx="685259" cy="135439"/>
            </a:xfrm>
            <a:prstGeom prst="rect">
              <a:avLst/>
            </a:prstGeom>
            <a:noFill/>
          </p:spPr>
          <p:txBody>
            <a:bodyPr wrap="none" lIns="0" tIns="0" rIns="0" bIns="0" rtlCol="0">
              <a:spAutoFit/>
            </a:bodyPr>
            <a:lstStyle/>
            <a:p>
              <a:pPr algn="ctr"/>
              <a:r>
                <a:rPr lang="en-US" altLang="ko-KR" sz="1050" b="1" dirty="0">
                  <a:latin typeface="Times New Roman" panose="02020603050405020304" pitchFamily="18" charset="0"/>
                  <a:cs typeface="Times New Roman" panose="02020603050405020304" pitchFamily="18" charset="0"/>
                </a:rPr>
                <a:t>   </a:t>
              </a:r>
              <a:r>
                <a:rPr lang="en-US" altLang="ko-KR" sz="1400" b="1" dirty="0">
                  <a:latin typeface="Times New Roman" panose="02020603050405020304" pitchFamily="18" charset="0"/>
                  <a:cs typeface="Times New Roman" panose="02020603050405020304" pitchFamily="18" charset="0"/>
                </a:rPr>
                <a:t>Misclassified</a:t>
              </a:r>
              <a:endParaRPr lang="ko-KR" altLang="en-US" sz="1050" b="1" dirty="0">
                <a:solidFill>
                  <a:schemeClr val="tx1"/>
                </a:solidFill>
                <a:latin typeface="Times New Roman" panose="02020603050405020304" pitchFamily="18" charset="0"/>
                <a:cs typeface="Times New Roman" panose="02020603050405020304" pitchFamily="18" charset="0"/>
              </a:endParaRPr>
            </a:p>
          </p:txBody>
        </p:sp>
        <p:cxnSp>
          <p:nvCxnSpPr>
            <p:cNvPr id="125" name="연결선: 꺾임 124">
              <a:extLst>
                <a:ext uri="{FF2B5EF4-FFF2-40B4-BE49-F238E27FC236}">
                  <a16:creationId xmlns:a16="http://schemas.microsoft.com/office/drawing/2014/main" id="{4177A92F-4792-4258-AF83-B832635C7065}"/>
                </a:ext>
              </a:extLst>
            </p:cNvPr>
            <p:cNvCxnSpPr>
              <a:cxnSpLocks/>
              <a:stCxn id="122" idx="0"/>
              <a:endCxn id="124" idx="1"/>
            </p:cNvCxnSpPr>
            <p:nvPr/>
          </p:nvCxnSpPr>
          <p:spPr>
            <a:xfrm rot="5400000" flipH="1" flipV="1">
              <a:off x="2096536" y="695004"/>
              <a:ext cx="232516" cy="8459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이등변 삼각형 125">
              <a:extLst>
                <a:ext uri="{FF2B5EF4-FFF2-40B4-BE49-F238E27FC236}">
                  <a16:creationId xmlns:a16="http://schemas.microsoft.com/office/drawing/2014/main" id="{86E7B455-9F9E-47DC-BD53-87B7635C4AD2}"/>
                </a:ext>
              </a:extLst>
            </p:cNvPr>
            <p:cNvSpPr/>
            <p:nvPr/>
          </p:nvSpPr>
          <p:spPr>
            <a:xfrm>
              <a:off x="2213825" y="746103"/>
              <a:ext cx="80123" cy="66020"/>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7" name="이등변 삼각형 126">
              <a:extLst>
                <a:ext uri="{FF2B5EF4-FFF2-40B4-BE49-F238E27FC236}">
                  <a16:creationId xmlns:a16="http://schemas.microsoft.com/office/drawing/2014/main" id="{44B32768-578F-4977-AC50-56215084A1E6}"/>
                </a:ext>
              </a:extLst>
            </p:cNvPr>
            <p:cNvSpPr/>
            <p:nvPr/>
          </p:nvSpPr>
          <p:spPr>
            <a:xfrm>
              <a:off x="2016030" y="914469"/>
              <a:ext cx="80123" cy="66020"/>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8" name="이등변 삼각형 127">
              <a:extLst>
                <a:ext uri="{FF2B5EF4-FFF2-40B4-BE49-F238E27FC236}">
                  <a16:creationId xmlns:a16="http://schemas.microsoft.com/office/drawing/2014/main" id="{2A829776-379A-4CCE-8369-335E2F51B40D}"/>
                </a:ext>
              </a:extLst>
            </p:cNvPr>
            <p:cNvSpPr/>
            <p:nvPr/>
          </p:nvSpPr>
          <p:spPr>
            <a:xfrm>
              <a:off x="1998988" y="767960"/>
              <a:ext cx="80123" cy="66020"/>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cxnSp>
          <p:nvCxnSpPr>
            <p:cNvPr id="129" name="직선 연결선 128">
              <a:extLst>
                <a:ext uri="{FF2B5EF4-FFF2-40B4-BE49-F238E27FC236}">
                  <a16:creationId xmlns:a16="http://schemas.microsoft.com/office/drawing/2014/main" id="{F71E9815-63BE-4C40-850E-0C5979AE3975}"/>
                </a:ext>
              </a:extLst>
            </p:cNvPr>
            <p:cNvCxnSpPr>
              <a:cxnSpLocks/>
            </p:cNvCxnSpPr>
            <p:nvPr/>
          </p:nvCxnSpPr>
          <p:spPr>
            <a:xfrm flipV="1">
              <a:off x="2021043" y="704542"/>
              <a:ext cx="476324" cy="447517"/>
            </a:xfrm>
            <a:prstGeom prst="line">
              <a:avLst/>
            </a:prstGeom>
            <a:ln w="28575">
              <a:solidFill>
                <a:srgbClr val="FF8383"/>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96632C91-301B-4A1B-9D3C-51544428D4D2}"/>
                    </a:ext>
                  </a:extLst>
                </p:cNvPr>
                <p:cNvSpPr txBox="1"/>
                <p:nvPr/>
              </p:nvSpPr>
              <p:spPr>
                <a:xfrm>
                  <a:off x="2619498" y="855401"/>
                  <a:ext cx="235857" cy="174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b="0" i="0" smtClean="0">
                                <a:solidFill>
                                  <a:schemeClr val="tx1"/>
                                </a:solidFill>
                                <a:latin typeface="Cambria Math" panose="02040503050406030204" pitchFamily="18" charset="0"/>
                                <a:cs typeface="Times New Roman" panose="02020603050405020304" pitchFamily="18" charset="0"/>
                              </a:rPr>
                              <m:t>c</m:t>
                            </m:r>
                          </m:e>
                          <m:sub>
                            <m:r>
                              <a:rPr lang="en-US" altLang="ko-KR" b="0" i="0" smtClean="0">
                                <a:solidFill>
                                  <a:schemeClr val="tx1"/>
                                </a:solidFill>
                                <a:latin typeface="Cambria Math" panose="02040503050406030204" pitchFamily="18" charset="0"/>
                                <a:cs typeface="Times New Roman" panose="02020603050405020304" pitchFamily="18" charset="0"/>
                              </a:rPr>
                              <m:t>0</m:t>
                            </m:r>
                          </m:sub>
                        </m:sSub>
                      </m:oMath>
                    </m:oMathPara>
                  </a14:m>
                  <a:endParaRPr lang="ko-KR" alt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4" name="TextBox 363">
                  <a:extLst>
                    <a:ext uri="{FF2B5EF4-FFF2-40B4-BE49-F238E27FC236}">
                      <a16:creationId xmlns:a16="http://schemas.microsoft.com/office/drawing/2014/main" id="{023D759F-8634-4BBF-BF63-386EDBFB1128}"/>
                    </a:ext>
                  </a:extLst>
                </p:cNvPr>
                <p:cNvSpPr txBox="1">
                  <a:spLocks noRot="1" noChangeAspect="1" noMove="1" noResize="1" noEditPoints="1" noAdjustHandles="1" noChangeArrowheads="1" noChangeShapeType="1" noTextEdit="1"/>
                </p:cNvSpPr>
                <p:nvPr/>
              </p:nvSpPr>
              <p:spPr>
                <a:xfrm>
                  <a:off x="2619498" y="855401"/>
                  <a:ext cx="235857" cy="174136"/>
                </a:xfrm>
                <a:prstGeom prst="rect">
                  <a:avLst/>
                </a:prstGeom>
                <a:blipFill>
                  <a:blip r:embed="rId6"/>
                  <a:stretch>
                    <a:fillRect b="-1739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AC5D27D4-E744-4A20-BD1D-15A114630F56}"/>
                    </a:ext>
                  </a:extLst>
                </p:cNvPr>
                <p:cNvSpPr txBox="1"/>
                <p:nvPr/>
              </p:nvSpPr>
              <p:spPr>
                <a:xfrm>
                  <a:off x="1715045" y="908461"/>
                  <a:ext cx="235857" cy="174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b="0" i="0" smtClean="0">
                                <a:solidFill>
                                  <a:schemeClr val="tx1"/>
                                </a:solidFill>
                                <a:latin typeface="Cambria Math" panose="02040503050406030204" pitchFamily="18" charset="0"/>
                                <a:cs typeface="Times New Roman" panose="02020603050405020304" pitchFamily="18" charset="0"/>
                              </a:rPr>
                              <m:t>c</m:t>
                            </m:r>
                          </m:e>
                          <m:sub>
                            <m:r>
                              <a:rPr lang="en-US" altLang="ko-KR" b="0" i="0" smtClean="0">
                                <a:solidFill>
                                  <a:schemeClr val="tx1"/>
                                </a:solidFill>
                                <a:latin typeface="Cambria Math" panose="02040503050406030204" pitchFamily="18" charset="0"/>
                                <a:cs typeface="Times New Roman" panose="02020603050405020304" pitchFamily="18" charset="0"/>
                              </a:rPr>
                              <m:t>1</m:t>
                            </m:r>
                          </m:sub>
                        </m:sSub>
                      </m:oMath>
                    </m:oMathPara>
                  </a14:m>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5" name="TextBox 364">
                  <a:extLst>
                    <a:ext uri="{FF2B5EF4-FFF2-40B4-BE49-F238E27FC236}">
                      <a16:creationId xmlns:a16="http://schemas.microsoft.com/office/drawing/2014/main" id="{48E996DD-C345-458C-8289-5B58AF58AFD3}"/>
                    </a:ext>
                  </a:extLst>
                </p:cNvPr>
                <p:cNvSpPr txBox="1">
                  <a:spLocks noRot="1" noChangeAspect="1" noMove="1" noResize="1" noEditPoints="1" noAdjustHandles="1" noChangeArrowheads="1" noChangeShapeType="1" noTextEdit="1"/>
                </p:cNvSpPr>
                <p:nvPr/>
              </p:nvSpPr>
              <p:spPr>
                <a:xfrm>
                  <a:off x="1715045" y="908461"/>
                  <a:ext cx="235857" cy="174136"/>
                </a:xfrm>
                <a:prstGeom prst="rect">
                  <a:avLst/>
                </a:prstGeom>
                <a:blipFill>
                  <a:blip r:embed="rId7"/>
                  <a:stretch>
                    <a:fillRect b="-17391"/>
                  </a:stretch>
                </a:blipFill>
              </p:spPr>
              <p:txBody>
                <a:bodyPr/>
                <a:lstStyle/>
                <a:p>
                  <a:r>
                    <a:rPr lang="ko-KR" altLang="en-US">
                      <a:noFill/>
                    </a:rPr>
                    <a:t> </a:t>
                  </a:r>
                </a:p>
              </p:txBody>
            </p:sp>
          </mc:Fallback>
        </mc:AlternateContent>
      </p:grpSp>
      <p:cxnSp>
        <p:nvCxnSpPr>
          <p:cNvPr id="149" name="직선 연결선 148">
            <a:extLst>
              <a:ext uri="{FF2B5EF4-FFF2-40B4-BE49-F238E27FC236}">
                <a16:creationId xmlns:a16="http://schemas.microsoft.com/office/drawing/2014/main" id="{044E6537-4D4E-4F48-A293-E578AEB03096}"/>
              </a:ext>
            </a:extLst>
          </p:cNvPr>
          <p:cNvCxnSpPr>
            <a:cxnSpLocks/>
          </p:cNvCxnSpPr>
          <p:nvPr/>
        </p:nvCxnSpPr>
        <p:spPr>
          <a:xfrm>
            <a:off x="1760265" y="3080658"/>
            <a:ext cx="505018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2578159C-DA7A-4671-8529-250C6EEE1B1D}"/>
              </a:ext>
            </a:extLst>
          </p:cNvPr>
          <p:cNvCxnSpPr>
            <a:cxnSpLocks/>
          </p:cNvCxnSpPr>
          <p:nvPr/>
        </p:nvCxnSpPr>
        <p:spPr>
          <a:xfrm>
            <a:off x="1774778" y="4657751"/>
            <a:ext cx="502835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1" name="직선 연결선 150">
            <a:extLst>
              <a:ext uri="{FF2B5EF4-FFF2-40B4-BE49-F238E27FC236}">
                <a16:creationId xmlns:a16="http://schemas.microsoft.com/office/drawing/2014/main" id="{B6174129-1FD9-4E82-9294-485E6C525197}"/>
              </a:ext>
            </a:extLst>
          </p:cNvPr>
          <p:cNvCxnSpPr>
            <a:cxnSpLocks/>
          </p:cNvCxnSpPr>
          <p:nvPr/>
        </p:nvCxnSpPr>
        <p:spPr>
          <a:xfrm>
            <a:off x="1760264" y="6370437"/>
            <a:ext cx="501361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3" name="직선 연결선 152">
            <a:extLst>
              <a:ext uri="{FF2B5EF4-FFF2-40B4-BE49-F238E27FC236}">
                <a16:creationId xmlns:a16="http://schemas.microsoft.com/office/drawing/2014/main" id="{A9AB1697-033C-4AA1-84F6-85F06F6C0CA8}"/>
              </a:ext>
            </a:extLst>
          </p:cNvPr>
          <p:cNvCxnSpPr>
            <a:cxnSpLocks/>
          </p:cNvCxnSpPr>
          <p:nvPr/>
        </p:nvCxnSpPr>
        <p:spPr>
          <a:xfrm>
            <a:off x="2391636" y="3097465"/>
            <a:ext cx="0" cy="3265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4" name="직선 연결선 153">
            <a:extLst>
              <a:ext uri="{FF2B5EF4-FFF2-40B4-BE49-F238E27FC236}">
                <a16:creationId xmlns:a16="http://schemas.microsoft.com/office/drawing/2014/main" id="{94537F23-3623-46A0-A3B7-C825A488964A}"/>
              </a:ext>
            </a:extLst>
          </p:cNvPr>
          <p:cNvCxnSpPr>
            <a:cxnSpLocks/>
          </p:cNvCxnSpPr>
          <p:nvPr/>
        </p:nvCxnSpPr>
        <p:spPr>
          <a:xfrm>
            <a:off x="1767522" y="3097464"/>
            <a:ext cx="0" cy="3265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5" name="직선 연결선 154">
            <a:extLst>
              <a:ext uri="{FF2B5EF4-FFF2-40B4-BE49-F238E27FC236}">
                <a16:creationId xmlns:a16="http://schemas.microsoft.com/office/drawing/2014/main" id="{E2261EEE-CB66-43BA-93B8-C2013B7D558F}"/>
              </a:ext>
            </a:extLst>
          </p:cNvPr>
          <p:cNvCxnSpPr>
            <a:cxnSpLocks/>
          </p:cNvCxnSpPr>
          <p:nvPr/>
        </p:nvCxnSpPr>
        <p:spPr>
          <a:xfrm>
            <a:off x="6801538" y="3072385"/>
            <a:ext cx="0" cy="32980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6" name="그룹 155">
            <a:extLst>
              <a:ext uri="{FF2B5EF4-FFF2-40B4-BE49-F238E27FC236}">
                <a16:creationId xmlns:a16="http://schemas.microsoft.com/office/drawing/2014/main" id="{8C30E9CB-6E19-46A3-916E-76251B4E35A6}"/>
              </a:ext>
            </a:extLst>
          </p:cNvPr>
          <p:cNvGrpSpPr/>
          <p:nvPr/>
        </p:nvGrpSpPr>
        <p:grpSpPr>
          <a:xfrm>
            <a:off x="7186252" y="3138220"/>
            <a:ext cx="1515766" cy="1292603"/>
            <a:chOff x="9034881" y="4138704"/>
            <a:chExt cx="1420580" cy="1141411"/>
          </a:xfrm>
        </p:grpSpPr>
        <p:sp>
          <p:nvSpPr>
            <p:cNvPr id="157" name="TextBox 156">
              <a:extLst>
                <a:ext uri="{FF2B5EF4-FFF2-40B4-BE49-F238E27FC236}">
                  <a16:creationId xmlns:a16="http://schemas.microsoft.com/office/drawing/2014/main" id="{472D37D7-C8DA-4B35-8A9E-AD29309ECEC9}"/>
                </a:ext>
              </a:extLst>
            </p:cNvPr>
            <p:cNvSpPr txBox="1"/>
            <p:nvPr/>
          </p:nvSpPr>
          <p:spPr>
            <a:xfrm>
              <a:off x="9459029" y="4138704"/>
              <a:ext cx="902906" cy="163066"/>
            </a:xfrm>
            <a:prstGeom prst="rect">
              <a:avLst/>
            </a:prstGeom>
            <a:noFill/>
          </p:spPr>
          <p:txBody>
            <a:bodyPr wrap="none" lIns="0" tIns="0" rIns="0" bIns="0" rtlCol="0">
              <a:spAutoFit/>
            </a:bodyPr>
            <a:lstStyle/>
            <a:p>
              <a:r>
                <a:rPr lang="en-US" altLang="ko-KR" sz="1200" dirty="0">
                  <a:latin typeface="Times New Roman" panose="02020603050405020304" pitchFamily="18" charset="0"/>
                  <a:cs typeface="Times New Roman" panose="02020603050405020304" pitchFamily="18" charset="0"/>
                </a:rPr>
                <a:t>Source samples</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158" name="TextBox 157">
              <a:extLst>
                <a:ext uri="{FF2B5EF4-FFF2-40B4-BE49-F238E27FC236}">
                  <a16:creationId xmlns:a16="http://schemas.microsoft.com/office/drawing/2014/main" id="{049E21DC-DE10-4B2E-9206-94E68F48709F}"/>
                </a:ext>
              </a:extLst>
            </p:cNvPr>
            <p:cNvSpPr txBox="1"/>
            <p:nvPr/>
          </p:nvSpPr>
          <p:spPr>
            <a:xfrm>
              <a:off x="9445655" y="4309768"/>
              <a:ext cx="882739" cy="163066"/>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Target samples</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159" name="이등변 삼각형 158">
              <a:extLst>
                <a:ext uri="{FF2B5EF4-FFF2-40B4-BE49-F238E27FC236}">
                  <a16:creationId xmlns:a16="http://schemas.microsoft.com/office/drawing/2014/main" id="{5ECBFF1F-05CB-4594-9D3E-4747DBC2727E}"/>
                </a:ext>
              </a:extLst>
            </p:cNvPr>
            <p:cNvSpPr/>
            <p:nvPr/>
          </p:nvSpPr>
          <p:spPr>
            <a:xfrm>
              <a:off x="9189107" y="4174152"/>
              <a:ext cx="112374" cy="99401"/>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160" name="타원 159">
              <a:extLst>
                <a:ext uri="{FF2B5EF4-FFF2-40B4-BE49-F238E27FC236}">
                  <a16:creationId xmlns:a16="http://schemas.microsoft.com/office/drawing/2014/main" id="{E89BB77F-9919-4D58-AAF1-E04331D627D0}"/>
                </a:ext>
              </a:extLst>
            </p:cNvPr>
            <p:cNvSpPr/>
            <p:nvPr/>
          </p:nvSpPr>
          <p:spPr>
            <a:xfrm>
              <a:off x="9046620" y="4181943"/>
              <a:ext cx="96875" cy="99401"/>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161" name="이등변 삼각형 160">
              <a:extLst>
                <a:ext uri="{FF2B5EF4-FFF2-40B4-BE49-F238E27FC236}">
                  <a16:creationId xmlns:a16="http://schemas.microsoft.com/office/drawing/2014/main" id="{6D688002-A091-4C1A-988B-3621909E82B1}"/>
                </a:ext>
              </a:extLst>
            </p:cNvPr>
            <p:cNvSpPr/>
            <p:nvPr/>
          </p:nvSpPr>
          <p:spPr>
            <a:xfrm>
              <a:off x="9186189" y="4355600"/>
              <a:ext cx="112374" cy="99401"/>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162" name="타원 161">
              <a:extLst>
                <a:ext uri="{FF2B5EF4-FFF2-40B4-BE49-F238E27FC236}">
                  <a16:creationId xmlns:a16="http://schemas.microsoft.com/office/drawing/2014/main" id="{3A837122-2CFF-4A23-9640-98F99D18F059}"/>
                </a:ext>
              </a:extLst>
            </p:cNvPr>
            <p:cNvSpPr/>
            <p:nvPr/>
          </p:nvSpPr>
          <p:spPr>
            <a:xfrm>
              <a:off x="9043702" y="4363391"/>
              <a:ext cx="96875" cy="99401"/>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163" name="타원 162">
              <a:extLst>
                <a:ext uri="{FF2B5EF4-FFF2-40B4-BE49-F238E27FC236}">
                  <a16:creationId xmlns:a16="http://schemas.microsoft.com/office/drawing/2014/main" id="{98204C7D-D088-48A0-A735-8C6A25BDC725}"/>
                </a:ext>
              </a:extLst>
            </p:cNvPr>
            <p:cNvSpPr/>
            <p:nvPr/>
          </p:nvSpPr>
          <p:spPr>
            <a:xfrm>
              <a:off x="9049634" y="4987830"/>
              <a:ext cx="215480" cy="122539"/>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89AC22F8-9D4A-4D53-B751-5CA11268B168}"/>
                    </a:ext>
                  </a:extLst>
                </p:cNvPr>
                <p:cNvSpPr txBox="1"/>
                <p:nvPr/>
              </p:nvSpPr>
              <p:spPr>
                <a:xfrm>
                  <a:off x="9452790" y="4948573"/>
                  <a:ext cx="674551" cy="163066"/>
                </a:xfrm>
                <a:prstGeom prst="rect">
                  <a:avLst/>
                </a:prstGeom>
                <a:noFill/>
              </p:spPr>
              <p:txBody>
                <a:bodyPr wrap="none" lIns="0" tIns="0" rIns="0" bIns="0" rtlCol="0">
                  <a:spAutoFit/>
                </a:bodyPr>
                <a:lstStyle/>
                <a:p>
                  <a:r>
                    <a:rPr lang="en-US" altLang="ko-KR" sz="1200" dirty="0">
                      <a:solidFill>
                        <a:schemeClr val="tx1"/>
                      </a:solidFill>
                      <a:latin typeface="Times New Roman" panose="02020603050405020304" pitchFamily="18" charset="0"/>
                      <a:cs typeface="Times New Roman" panose="02020603050405020304" pitchFamily="18" charset="0"/>
                    </a:rPr>
                    <a:t>Cluster </a:t>
                  </a:r>
                  <a14:m>
                    <m:oMath xmlns:m="http://schemas.openxmlformats.org/officeDocument/2006/math">
                      <m:sSub>
                        <m:sSubPr>
                          <m:ctrlPr>
                            <a:rPr lang="en-US" altLang="ko-KR" sz="1200" i="1" dirty="0">
                              <a:latin typeface="Cambria Math" panose="02040503050406030204" pitchFamily="18" charset="0"/>
                              <a:cs typeface="Times New Roman" panose="02020603050405020304" pitchFamily="18" charset="0"/>
                            </a:rPr>
                          </m:ctrlPr>
                        </m:sSubPr>
                        <m:e>
                          <m:r>
                            <m:rPr>
                              <m:sty m:val="p"/>
                            </m:rPr>
                            <a:rPr lang="en-US" altLang="ko-KR" sz="1200" i="1" dirty="0">
                              <a:latin typeface="Cambria Math" panose="02040503050406030204" pitchFamily="18" charset="0"/>
                              <a:cs typeface="Times New Roman" panose="02020603050405020304" pitchFamily="18" charset="0"/>
                            </a:rPr>
                            <m:t>C</m:t>
                          </m:r>
                        </m:e>
                        <m:sub>
                          <m:r>
                            <a:rPr lang="en-US" altLang="ko-KR" sz="1200" dirty="0" smtClean="0">
                              <a:latin typeface="Cambria Math" panose="02040503050406030204" pitchFamily="18" charset="0"/>
                              <a:cs typeface="Times New Roman" panose="02020603050405020304" pitchFamily="18" charset="0"/>
                            </a:rPr>
                            <m:t>0</m:t>
                          </m:r>
                        </m:sub>
                      </m:sSub>
                    </m:oMath>
                  </a14:m>
                  <a:r>
                    <a:rPr lang="en-US" altLang="ko-KR" sz="1200" dirty="0">
                      <a:solidFill>
                        <a:schemeClr val="tx1"/>
                      </a:solidFill>
                      <a:latin typeface="Times New Roman" panose="02020603050405020304" pitchFamily="18" charset="0"/>
                      <a:cs typeface="Times New Roman" panose="02020603050405020304" pitchFamily="18" charset="0"/>
                    </a:rPr>
                    <a:t>  </a:t>
                  </a:r>
                  <a:endParaRPr lang="ko-KR" alt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4" name="TextBox 163">
                  <a:extLst>
                    <a:ext uri="{FF2B5EF4-FFF2-40B4-BE49-F238E27FC236}">
                      <a16:creationId xmlns:a16="http://schemas.microsoft.com/office/drawing/2014/main" id="{89AC22F8-9D4A-4D53-B751-5CA11268B168}"/>
                    </a:ext>
                  </a:extLst>
                </p:cNvPr>
                <p:cNvSpPr txBox="1">
                  <a:spLocks noRot="1" noChangeAspect="1" noMove="1" noResize="1" noEditPoints="1" noAdjustHandles="1" noChangeArrowheads="1" noChangeShapeType="1" noTextEdit="1"/>
                </p:cNvSpPr>
                <p:nvPr/>
              </p:nvSpPr>
              <p:spPr>
                <a:xfrm>
                  <a:off x="9452790" y="4948573"/>
                  <a:ext cx="674551" cy="163066"/>
                </a:xfrm>
                <a:prstGeom prst="rect">
                  <a:avLst/>
                </a:prstGeom>
                <a:blipFill>
                  <a:blip r:embed="rId8"/>
                  <a:stretch>
                    <a:fillRect l="-13559" t="-26667" b="-50000"/>
                  </a:stretch>
                </a:blipFill>
              </p:spPr>
              <p:txBody>
                <a:bodyPr/>
                <a:lstStyle/>
                <a:p>
                  <a:r>
                    <a:rPr lang="ko-KR" altLang="en-US">
                      <a:noFill/>
                    </a:rPr>
                    <a:t> </a:t>
                  </a:r>
                </a:p>
              </p:txBody>
            </p:sp>
          </mc:Fallback>
        </mc:AlternateContent>
        <p:sp>
          <p:nvSpPr>
            <p:cNvPr id="165" name="타원 164">
              <a:extLst>
                <a:ext uri="{FF2B5EF4-FFF2-40B4-BE49-F238E27FC236}">
                  <a16:creationId xmlns:a16="http://schemas.microsoft.com/office/drawing/2014/main" id="{8E5C9C58-FB46-4A55-9225-B08678A55BB3}"/>
                </a:ext>
              </a:extLst>
            </p:cNvPr>
            <p:cNvSpPr/>
            <p:nvPr/>
          </p:nvSpPr>
          <p:spPr>
            <a:xfrm>
              <a:off x="9057330" y="5156306"/>
              <a:ext cx="205086" cy="122539"/>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FD355BB4-2388-41C2-B093-DD422AA088F3}"/>
                    </a:ext>
                  </a:extLst>
                </p:cNvPr>
                <p:cNvSpPr txBox="1"/>
                <p:nvPr/>
              </p:nvSpPr>
              <p:spPr>
                <a:xfrm>
                  <a:off x="9450091" y="5117049"/>
                  <a:ext cx="671185" cy="163066"/>
                </a:xfrm>
                <a:prstGeom prst="rect">
                  <a:avLst/>
                </a:prstGeom>
                <a:noFill/>
              </p:spPr>
              <p:txBody>
                <a:bodyPr wrap="none" lIns="0" tIns="0" rIns="0" bIns="0" rtlCol="0">
                  <a:spAutoFit/>
                </a:bodyPr>
                <a:lstStyle/>
                <a:p>
                  <a:r>
                    <a:rPr lang="en-US" altLang="ko-KR" sz="1200" dirty="0">
                      <a:solidFill>
                        <a:schemeClr val="tx1"/>
                      </a:solidFill>
                      <a:latin typeface="Times New Roman" panose="02020603050405020304" pitchFamily="18" charset="0"/>
                      <a:cs typeface="Times New Roman" panose="02020603050405020304" pitchFamily="18" charset="0"/>
                    </a:rPr>
                    <a:t>Cluster </a:t>
                  </a:r>
                  <a14:m>
                    <m:oMath xmlns:m="http://schemas.openxmlformats.org/officeDocument/2006/math">
                      <m:sSub>
                        <m:sSubPr>
                          <m:ctrlPr>
                            <a:rPr lang="en-US" altLang="ko-KR" sz="1200" i="1" dirty="0">
                              <a:latin typeface="Cambria Math" panose="02040503050406030204" pitchFamily="18" charset="0"/>
                              <a:cs typeface="Times New Roman" panose="02020603050405020304" pitchFamily="18" charset="0"/>
                            </a:rPr>
                          </m:ctrlPr>
                        </m:sSubPr>
                        <m:e>
                          <m:r>
                            <m:rPr>
                              <m:sty m:val="p"/>
                            </m:rPr>
                            <a:rPr lang="en-US" altLang="ko-KR" sz="1200" i="1" dirty="0">
                              <a:latin typeface="Cambria Math" panose="02040503050406030204" pitchFamily="18" charset="0"/>
                              <a:cs typeface="Times New Roman" panose="02020603050405020304" pitchFamily="18" charset="0"/>
                            </a:rPr>
                            <m:t>C</m:t>
                          </m:r>
                        </m:e>
                        <m:sub>
                          <m:r>
                            <a:rPr lang="en-US" altLang="ko-KR" sz="1200" i="1" dirty="0" smtClean="0">
                              <a:latin typeface="Cambria Math" panose="02040503050406030204" pitchFamily="18" charset="0"/>
                              <a:cs typeface="Times New Roman" panose="02020603050405020304" pitchFamily="18" charset="0"/>
                            </a:rPr>
                            <m:t>1</m:t>
                          </m:r>
                        </m:sub>
                      </m:sSub>
                    </m:oMath>
                  </a14:m>
                  <a:r>
                    <a:rPr lang="en-US" altLang="ko-KR" sz="1200" dirty="0">
                      <a:solidFill>
                        <a:schemeClr val="tx1"/>
                      </a:solidFill>
                      <a:latin typeface="Times New Roman" panose="02020603050405020304" pitchFamily="18" charset="0"/>
                      <a:cs typeface="Times New Roman" panose="02020603050405020304" pitchFamily="18" charset="0"/>
                    </a:rPr>
                    <a:t>  </a:t>
                  </a:r>
                  <a:endParaRPr lang="ko-KR" alt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6" name="TextBox 165">
                  <a:extLst>
                    <a:ext uri="{FF2B5EF4-FFF2-40B4-BE49-F238E27FC236}">
                      <a16:creationId xmlns:a16="http://schemas.microsoft.com/office/drawing/2014/main" id="{FD355BB4-2388-41C2-B093-DD422AA088F3}"/>
                    </a:ext>
                  </a:extLst>
                </p:cNvPr>
                <p:cNvSpPr txBox="1">
                  <a:spLocks noRot="1" noChangeAspect="1" noMove="1" noResize="1" noEditPoints="1" noAdjustHandles="1" noChangeArrowheads="1" noChangeShapeType="1" noTextEdit="1"/>
                </p:cNvSpPr>
                <p:nvPr/>
              </p:nvSpPr>
              <p:spPr>
                <a:xfrm>
                  <a:off x="9450091" y="5117049"/>
                  <a:ext cx="671185" cy="163066"/>
                </a:xfrm>
                <a:prstGeom prst="rect">
                  <a:avLst/>
                </a:prstGeom>
                <a:blipFill>
                  <a:blip r:embed="rId9"/>
                  <a:stretch>
                    <a:fillRect l="-13675" t="-26667" b="-53333"/>
                  </a:stretch>
                </a:blipFill>
              </p:spPr>
              <p:txBody>
                <a:bodyPr/>
                <a:lstStyle/>
                <a:p>
                  <a:r>
                    <a:rPr lang="ko-KR" altLang="en-US">
                      <a:noFill/>
                    </a:rPr>
                    <a:t> </a:t>
                  </a:r>
                </a:p>
              </p:txBody>
            </p:sp>
          </mc:Fallback>
        </mc:AlternateContent>
        <p:cxnSp>
          <p:nvCxnSpPr>
            <p:cNvPr id="167" name="직선 연결선 166">
              <a:extLst>
                <a:ext uri="{FF2B5EF4-FFF2-40B4-BE49-F238E27FC236}">
                  <a16:creationId xmlns:a16="http://schemas.microsoft.com/office/drawing/2014/main" id="{4FB36317-EAC9-4FE0-8786-0BD5960406A3}"/>
                </a:ext>
              </a:extLst>
            </p:cNvPr>
            <p:cNvCxnSpPr>
              <a:cxnSpLocks/>
            </p:cNvCxnSpPr>
            <p:nvPr/>
          </p:nvCxnSpPr>
          <p:spPr>
            <a:xfrm flipV="1">
              <a:off x="9039010" y="4808481"/>
              <a:ext cx="235619" cy="1"/>
            </a:xfrm>
            <a:prstGeom prst="line">
              <a:avLst/>
            </a:prstGeom>
            <a:ln w="28575">
              <a:solidFill>
                <a:srgbClr val="FF8383"/>
              </a:solidFill>
              <a:prstDash val="sysDot"/>
            </a:ln>
          </p:spPr>
          <p:style>
            <a:lnRef idx="1">
              <a:schemeClr val="accent1"/>
            </a:lnRef>
            <a:fillRef idx="0">
              <a:schemeClr val="accent1"/>
            </a:fillRef>
            <a:effectRef idx="0">
              <a:schemeClr val="accent1"/>
            </a:effectRef>
            <a:fontRef idx="minor">
              <a:schemeClr val="tx1"/>
            </a:fontRef>
          </p:style>
        </p:cxnSp>
        <p:cxnSp>
          <p:nvCxnSpPr>
            <p:cNvPr id="168" name="직선 연결선 167">
              <a:extLst>
                <a:ext uri="{FF2B5EF4-FFF2-40B4-BE49-F238E27FC236}">
                  <a16:creationId xmlns:a16="http://schemas.microsoft.com/office/drawing/2014/main" id="{4183D6F3-2EA5-4475-BCC8-92EA1475317C}"/>
                </a:ext>
              </a:extLst>
            </p:cNvPr>
            <p:cNvCxnSpPr>
              <a:cxnSpLocks/>
            </p:cNvCxnSpPr>
            <p:nvPr/>
          </p:nvCxnSpPr>
          <p:spPr>
            <a:xfrm>
              <a:off x="9034881" y="4654683"/>
              <a:ext cx="247005"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E8661E35-2C9E-45BC-A354-42CD6E66032B}"/>
                </a:ext>
              </a:extLst>
            </p:cNvPr>
            <p:cNvSpPr txBox="1"/>
            <p:nvPr/>
          </p:nvSpPr>
          <p:spPr>
            <a:xfrm>
              <a:off x="9438544" y="4546118"/>
              <a:ext cx="991544" cy="163066"/>
            </a:xfrm>
            <a:prstGeom prst="rect">
              <a:avLst/>
            </a:prstGeom>
            <a:noFill/>
          </p:spPr>
          <p:txBody>
            <a:bodyPr wrap="none" lIns="0" tIns="0" rIns="0" bIns="0" rtlCol="0">
              <a:spAutoFit/>
            </a:bodyPr>
            <a:lstStyle/>
            <a:p>
              <a:r>
                <a:rPr lang="en-US" altLang="ko-KR" sz="1200" dirty="0">
                  <a:latin typeface="Times New Roman" panose="02020603050405020304" pitchFamily="18" charset="0"/>
                  <a:cs typeface="Times New Roman" panose="02020603050405020304" pitchFamily="18" charset="0"/>
                </a:rPr>
                <a:t>Source Classifier</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170" name="TextBox 169">
              <a:extLst>
                <a:ext uri="{FF2B5EF4-FFF2-40B4-BE49-F238E27FC236}">
                  <a16:creationId xmlns:a16="http://schemas.microsoft.com/office/drawing/2014/main" id="{75E3E574-A29B-4335-9249-6151EF6C25AE}"/>
                </a:ext>
              </a:extLst>
            </p:cNvPr>
            <p:cNvSpPr txBox="1"/>
            <p:nvPr/>
          </p:nvSpPr>
          <p:spPr>
            <a:xfrm>
              <a:off x="9432367" y="4702019"/>
              <a:ext cx="1023094" cy="163066"/>
            </a:xfrm>
            <a:prstGeom prst="rect">
              <a:avLst/>
            </a:prstGeom>
            <a:noFill/>
          </p:spPr>
          <p:txBody>
            <a:bodyPr wrap="none" lIns="0" tIns="0" rIns="0" bIns="0" rtlCol="0">
              <a:spAutoFit/>
            </a:bodyPr>
            <a:lstStyle/>
            <a:p>
              <a:r>
                <a:rPr lang="en-US" altLang="ko-KR" sz="1200" dirty="0">
                  <a:latin typeface="Times New Roman" panose="02020603050405020304" pitchFamily="18" charset="0"/>
                  <a:cs typeface="Times New Roman" panose="02020603050405020304" pitchFamily="18" charset="0"/>
                </a:rPr>
                <a:t>Cluster Boundary</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grpSp>
      <p:sp>
        <p:nvSpPr>
          <p:cNvPr id="73" name="직사각형 72">
            <a:extLst>
              <a:ext uri="{FF2B5EF4-FFF2-40B4-BE49-F238E27FC236}">
                <a16:creationId xmlns:a16="http://schemas.microsoft.com/office/drawing/2014/main" id="{1F04939F-1C93-4CB1-85F0-DAC932CEBD84}"/>
              </a:ext>
            </a:extLst>
          </p:cNvPr>
          <p:cNvSpPr/>
          <p:nvPr/>
        </p:nvSpPr>
        <p:spPr>
          <a:xfrm>
            <a:off x="7146145" y="5036097"/>
            <a:ext cx="3262164" cy="1169551"/>
          </a:xfrm>
          <a:prstGeom prst="rect">
            <a:avLst/>
          </a:prstGeom>
        </p:spPr>
        <p:txBody>
          <a:bodyPr wrap="square">
            <a:spAutoFit/>
          </a:bodyPr>
          <a:lstStyle/>
          <a:p>
            <a:r>
              <a:rPr lang="en-US" altLang="ko-KR" dirty="0">
                <a:latin typeface="Times New Roman" panose="02020603050405020304" pitchFamily="18" charset="0"/>
                <a:ea typeface="Pretendard Light" panose="02000403000000020004" pitchFamily="2" charset="-127"/>
                <a:cs typeface="Times New Roman" panose="02020603050405020304" pitchFamily="18" charset="0"/>
                <a:sym typeface="Wingdings" panose="05000000000000000000" pitchFamily="2" charset="2"/>
              </a:rPr>
              <a:t> </a:t>
            </a:r>
            <a:r>
              <a:rPr lang="en-US" altLang="ko-KR" dirty="0">
                <a:latin typeface="Times New Roman" panose="02020603050405020304" pitchFamily="18" charset="0"/>
                <a:ea typeface="Pretendard Light" panose="02000403000000020004" pitchFamily="2" charset="-127"/>
                <a:cs typeface="Times New Roman" panose="02020603050405020304" pitchFamily="18" charset="0"/>
              </a:rPr>
              <a:t>Despite the circle class having a greater proportion than the triangle class in the target domain, both classes could be erroneously predicted as having equal proportions by those existing studies.</a:t>
            </a:r>
            <a:endParaRPr lang="ko-KR" altLang="en-US" dirty="0">
              <a:latin typeface="Times New Roman" panose="02020603050405020304" pitchFamily="18" charset="0"/>
              <a:ea typeface="Pretendard Light" panose="02000403000000020004" pitchFamily="2" charset="-127"/>
              <a:cs typeface="Times New Roman" panose="02020603050405020304" pitchFamily="18" charset="0"/>
            </a:endParaRPr>
          </a:p>
        </p:txBody>
      </p:sp>
      <p:sp>
        <p:nvSpPr>
          <p:cNvPr id="74" name="직사각형 73">
            <a:extLst>
              <a:ext uri="{FF2B5EF4-FFF2-40B4-BE49-F238E27FC236}">
                <a16:creationId xmlns:a16="http://schemas.microsoft.com/office/drawing/2014/main" id="{EF719A65-1B1C-4248-BF15-1FA4A4E0A22D}"/>
              </a:ext>
            </a:extLst>
          </p:cNvPr>
          <p:cNvSpPr/>
          <p:nvPr/>
        </p:nvSpPr>
        <p:spPr>
          <a:xfrm>
            <a:off x="5799993" y="5170047"/>
            <a:ext cx="207343" cy="465582"/>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75" name="직사각형 74">
            <a:extLst>
              <a:ext uri="{FF2B5EF4-FFF2-40B4-BE49-F238E27FC236}">
                <a16:creationId xmlns:a16="http://schemas.microsoft.com/office/drawing/2014/main" id="{B8D085A2-252C-4E3E-837F-5DF767B6F691}"/>
              </a:ext>
            </a:extLst>
          </p:cNvPr>
          <p:cNvSpPr/>
          <p:nvPr/>
        </p:nvSpPr>
        <p:spPr>
          <a:xfrm>
            <a:off x="6084346" y="5474139"/>
            <a:ext cx="207171" cy="164985"/>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cxnSp>
        <p:nvCxnSpPr>
          <p:cNvPr id="76" name="직선 화살표 연결선 75">
            <a:extLst>
              <a:ext uri="{FF2B5EF4-FFF2-40B4-BE49-F238E27FC236}">
                <a16:creationId xmlns:a16="http://schemas.microsoft.com/office/drawing/2014/main" id="{4BD7AE53-CBCE-43DF-A689-D82C58765AA8}"/>
              </a:ext>
            </a:extLst>
          </p:cNvPr>
          <p:cNvCxnSpPr>
            <a:cxnSpLocks/>
          </p:cNvCxnSpPr>
          <p:nvPr/>
        </p:nvCxnSpPr>
        <p:spPr>
          <a:xfrm>
            <a:off x="5684559" y="5629671"/>
            <a:ext cx="858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0CEEBB18-ABCF-4501-984A-79D6CBF73A5E}"/>
              </a:ext>
            </a:extLst>
          </p:cNvPr>
          <p:cNvCxnSpPr>
            <a:cxnSpLocks/>
          </p:cNvCxnSpPr>
          <p:nvPr/>
        </p:nvCxnSpPr>
        <p:spPr>
          <a:xfrm flipV="1">
            <a:off x="5683923" y="4893472"/>
            <a:ext cx="637" cy="735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이등변 삼각형 77">
            <a:extLst>
              <a:ext uri="{FF2B5EF4-FFF2-40B4-BE49-F238E27FC236}">
                <a16:creationId xmlns:a16="http://schemas.microsoft.com/office/drawing/2014/main" id="{4910C69C-040E-4A52-BDE0-493A846390E1}"/>
              </a:ext>
            </a:extLst>
          </p:cNvPr>
          <p:cNvSpPr/>
          <p:nvPr/>
        </p:nvSpPr>
        <p:spPr>
          <a:xfrm>
            <a:off x="6095583" y="5725419"/>
            <a:ext cx="149504" cy="12888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79" name="타원 78">
            <a:extLst>
              <a:ext uri="{FF2B5EF4-FFF2-40B4-BE49-F238E27FC236}">
                <a16:creationId xmlns:a16="http://schemas.microsoft.com/office/drawing/2014/main" id="{8D9AF29D-500D-436F-9246-F475582751B0}"/>
              </a:ext>
            </a:extLst>
          </p:cNvPr>
          <p:cNvSpPr/>
          <p:nvPr/>
        </p:nvSpPr>
        <p:spPr>
          <a:xfrm>
            <a:off x="5802259" y="5727043"/>
            <a:ext cx="138170" cy="138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80" name="직사각형 79">
            <a:extLst>
              <a:ext uri="{FF2B5EF4-FFF2-40B4-BE49-F238E27FC236}">
                <a16:creationId xmlns:a16="http://schemas.microsoft.com/office/drawing/2014/main" id="{263A6A7F-46BC-4D8A-8864-0FD42FAE9D5F}"/>
              </a:ext>
            </a:extLst>
          </p:cNvPr>
          <p:cNvSpPr/>
          <p:nvPr/>
        </p:nvSpPr>
        <p:spPr>
          <a:xfrm>
            <a:off x="5613233" y="5947664"/>
            <a:ext cx="960519" cy="276999"/>
          </a:xfrm>
          <a:prstGeom prst="rect">
            <a:avLst/>
          </a:prstGeom>
        </p:spPr>
        <p:txBody>
          <a:bodyPr wrap="none">
            <a:spAutoFit/>
          </a:bodyPr>
          <a:lstStyle/>
          <a:p>
            <a:r>
              <a:rPr lang="en-US" altLang="ko-KR" sz="1200" dirty="0">
                <a:latin typeface="Times New Roman" panose="02020603050405020304" pitchFamily="18" charset="0"/>
                <a:cs typeface="Times New Roman" panose="02020603050405020304" pitchFamily="18" charset="0"/>
              </a:rPr>
              <a:t>True </a:t>
            </a:r>
            <a:r>
              <a:rPr lang="en-US" altLang="ko-KR" sz="1200" b="1" dirty="0">
                <a:solidFill>
                  <a:srgbClr val="FF4F4B"/>
                </a:solidFill>
                <a:latin typeface="Times New Roman" panose="02020603050405020304" pitchFamily="18" charset="0"/>
                <a:cs typeface="Times New Roman" panose="02020603050405020304" pitchFamily="18" charset="0"/>
              </a:rPr>
              <a:t>Target</a:t>
            </a:r>
            <a:endParaRPr lang="ko-KR" altLang="en-US" sz="1200" b="1" dirty="0">
              <a:solidFill>
                <a:srgbClr val="FF4F4B"/>
              </a:solidFill>
              <a:latin typeface="Times New Roman" panose="02020603050405020304" pitchFamily="18" charset="0"/>
              <a:cs typeface="Times New Roman" panose="02020603050405020304" pitchFamily="18" charset="0"/>
            </a:endParaRPr>
          </a:p>
        </p:txBody>
      </p:sp>
      <p:sp>
        <p:nvSpPr>
          <p:cNvPr id="2" name="부등호 1">
            <a:extLst>
              <a:ext uri="{FF2B5EF4-FFF2-40B4-BE49-F238E27FC236}">
                <a16:creationId xmlns:a16="http://schemas.microsoft.com/office/drawing/2014/main" id="{4B7240ED-1336-479A-950A-68A79C78405E}"/>
              </a:ext>
            </a:extLst>
          </p:cNvPr>
          <p:cNvSpPr/>
          <p:nvPr/>
        </p:nvSpPr>
        <p:spPr>
          <a:xfrm>
            <a:off x="5010912" y="5230368"/>
            <a:ext cx="519379" cy="285293"/>
          </a:xfrm>
          <a:prstGeom prst="mathNotEqual">
            <a:avLst>
              <a:gd name="adj1" fmla="val 13264"/>
              <a:gd name="adj2" fmla="val 660000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1" name="직사각형 80">
            <a:extLst>
              <a:ext uri="{FF2B5EF4-FFF2-40B4-BE49-F238E27FC236}">
                <a16:creationId xmlns:a16="http://schemas.microsoft.com/office/drawing/2014/main" id="{58641FE3-4073-439B-A9FD-D44BDAC27F16}"/>
              </a:ext>
            </a:extLst>
          </p:cNvPr>
          <p:cNvSpPr/>
          <p:nvPr/>
        </p:nvSpPr>
        <p:spPr>
          <a:xfrm>
            <a:off x="1243894" y="6466637"/>
            <a:ext cx="1026243" cy="276999"/>
          </a:xfrm>
          <a:prstGeom prst="rect">
            <a:avLst/>
          </a:prstGeom>
        </p:spPr>
        <p:txBody>
          <a:bodyPr wrap="none">
            <a:spAutoFit/>
          </a:bodyPr>
          <a:lstStyle/>
          <a:p>
            <a:pPr lvl="0"/>
            <a:r>
              <a:rPr lang="en-US" altLang="ko-KR" sz="1200" b="1" dirty="0">
                <a:solidFill>
                  <a:srgbClr val="4B2E5E"/>
                </a:solidFill>
                <a:latin typeface="Roboto"/>
                <a:ea typeface="Roboto"/>
                <a:cs typeface="Roboto"/>
              </a:rPr>
              <a:t>Introduction</a:t>
            </a:r>
          </a:p>
        </p:txBody>
      </p:sp>
    </p:spTree>
    <p:extLst>
      <p:ext uri="{BB962C8B-B14F-4D97-AF65-F5344CB8AC3E}">
        <p14:creationId xmlns:p14="http://schemas.microsoft.com/office/powerpoint/2010/main" val="89939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476974" y="1487456"/>
            <a:ext cx="11015115" cy="877123"/>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sz="1700" dirty="0">
                <a:solidFill>
                  <a:srgbClr val="5B5B5B"/>
                </a:solidFill>
                <a:latin typeface="Roboto"/>
                <a:ea typeface="Roboto"/>
                <a:cs typeface="Roboto"/>
              </a:rPr>
              <a:t>Alleviating dependency on source labels by leveraging </a:t>
            </a:r>
            <a:r>
              <a:rPr lang="en-US" sz="1700" b="1" dirty="0">
                <a:solidFill>
                  <a:srgbClr val="5B5B5B"/>
                </a:solidFill>
                <a:latin typeface="Roboto"/>
                <a:ea typeface="Roboto"/>
                <a:cs typeface="Roboto"/>
              </a:rPr>
              <a:t>target-only</a:t>
            </a:r>
            <a:r>
              <a:rPr lang="en-US" sz="1700" dirty="0">
                <a:solidFill>
                  <a:srgbClr val="5B5B5B"/>
                </a:solidFill>
                <a:latin typeface="Roboto"/>
                <a:ea typeface="Roboto"/>
                <a:cs typeface="Roboto"/>
              </a:rPr>
              <a:t> information is indeed crucial.</a:t>
            </a:r>
          </a:p>
          <a:p>
            <a:pPr marL="285750" lvl="0" indent="-285750">
              <a:lnSpc>
                <a:spcPct val="150000"/>
              </a:lnSpc>
              <a:buFont typeface="Arial" panose="020B0604020202020204" pitchFamily="34" charset="0"/>
              <a:buChar char="•"/>
            </a:pPr>
            <a:r>
              <a:rPr lang="en-US" sz="1700" dirty="0">
                <a:solidFill>
                  <a:srgbClr val="5B5B5B"/>
                </a:solidFill>
                <a:latin typeface="Roboto"/>
                <a:ea typeface="Roboto"/>
                <a:cs typeface="Roboto"/>
              </a:rPr>
              <a:t>However, in TS-UDA settings, there is </a:t>
            </a:r>
            <a:r>
              <a:rPr lang="en-US" sz="1700" b="1" dirty="0">
                <a:solidFill>
                  <a:srgbClr val="5B5B5B"/>
                </a:solidFill>
                <a:latin typeface="Roboto"/>
                <a:ea typeface="Roboto"/>
                <a:cs typeface="Roboto"/>
              </a:rPr>
              <a:t>no target label</a:t>
            </a:r>
            <a:r>
              <a:rPr lang="en-US" sz="1700" dirty="0">
                <a:solidFill>
                  <a:srgbClr val="5B5B5B"/>
                </a:solidFill>
                <a:latin typeface="Roboto"/>
                <a:ea typeface="Roboto"/>
                <a:cs typeface="Roboto"/>
              </a:rPr>
              <a:t> information to refine initial predicted target labels. </a:t>
            </a:r>
            <a:endParaRPr sz="2000" dirty="0">
              <a:latin typeface="Roboto"/>
              <a:ea typeface="Roboto"/>
              <a:cs typeface="Roboto"/>
            </a:endParaRPr>
          </a:p>
        </p:txBody>
      </p:sp>
      <p:sp>
        <p:nvSpPr>
          <p:cNvPr id="109" name="Google Shape;109;p2"/>
          <p:cNvSpPr txBox="1"/>
          <p:nvPr/>
        </p:nvSpPr>
        <p:spPr>
          <a:xfrm>
            <a:off x="476974" y="685750"/>
            <a:ext cx="10574847"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Key Idea 1. Target-only Information</a:t>
            </a:r>
            <a:endParaRPr lang="en-US" sz="2000" dirty="0">
              <a:solidFill>
                <a:srgbClr val="4B2E5E"/>
              </a:solidFill>
              <a:latin typeface="Roboto"/>
              <a:ea typeface="Roboto"/>
              <a:cs typeface="Roboto"/>
            </a:endParaRPr>
          </a:p>
        </p:txBody>
      </p:sp>
      <p:pic>
        <p:nvPicPr>
          <p:cNvPr id="44" name="Picture 5" descr="A purple and orange text&#10;&#10;AI-generated content may be incorrect.">
            <a:extLst>
              <a:ext uri="{FF2B5EF4-FFF2-40B4-BE49-F238E27FC236}">
                <a16:creationId xmlns:a16="http://schemas.microsoft.com/office/drawing/2014/main" id="{B9946F05-67C0-4462-A70A-C5D0B6E273F8}"/>
              </a:ext>
            </a:extLst>
          </p:cNvPr>
          <p:cNvPicPr>
            <a:picLocks noChangeAspect="1"/>
          </p:cNvPicPr>
          <p:nvPr/>
        </p:nvPicPr>
        <p:blipFill>
          <a:blip r:embed="rId3"/>
          <a:stretch>
            <a:fillRect/>
          </a:stretch>
        </p:blipFill>
        <p:spPr>
          <a:xfrm>
            <a:off x="101601" y="6425074"/>
            <a:ext cx="1106310" cy="318154"/>
          </a:xfrm>
          <a:prstGeom prst="rect">
            <a:avLst/>
          </a:prstGeom>
        </p:spPr>
      </p:pic>
      <p:sp>
        <p:nvSpPr>
          <p:cNvPr id="45" name="직사각형 44">
            <a:extLst>
              <a:ext uri="{FF2B5EF4-FFF2-40B4-BE49-F238E27FC236}">
                <a16:creationId xmlns:a16="http://schemas.microsoft.com/office/drawing/2014/main" id="{64B4814A-AAD6-4A60-B4C3-B645159ADB07}"/>
              </a:ext>
            </a:extLst>
          </p:cNvPr>
          <p:cNvSpPr/>
          <p:nvPr/>
        </p:nvSpPr>
        <p:spPr>
          <a:xfrm>
            <a:off x="6638554" y="3532673"/>
            <a:ext cx="3729487" cy="5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46" name="직사각형 45">
            <a:extLst>
              <a:ext uri="{FF2B5EF4-FFF2-40B4-BE49-F238E27FC236}">
                <a16:creationId xmlns:a16="http://schemas.microsoft.com/office/drawing/2014/main" id="{6F2495EE-E302-405B-B913-AB9EB9561806}"/>
              </a:ext>
            </a:extLst>
          </p:cNvPr>
          <p:cNvSpPr/>
          <p:nvPr/>
        </p:nvSpPr>
        <p:spPr>
          <a:xfrm>
            <a:off x="2664178" y="2515757"/>
            <a:ext cx="1930400" cy="32576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a:extLst>
              <a:ext uri="{FF2B5EF4-FFF2-40B4-BE49-F238E27FC236}">
                <a16:creationId xmlns:a16="http://schemas.microsoft.com/office/drawing/2014/main" id="{D6449526-307E-4736-8062-8D658E4F667C}"/>
              </a:ext>
            </a:extLst>
          </p:cNvPr>
          <p:cNvSpPr/>
          <p:nvPr/>
        </p:nvSpPr>
        <p:spPr>
          <a:xfrm>
            <a:off x="6397574" y="2549622"/>
            <a:ext cx="1798160" cy="3257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TextBox 47">
            <a:extLst>
              <a:ext uri="{FF2B5EF4-FFF2-40B4-BE49-F238E27FC236}">
                <a16:creationId xmlns:a16="http://schemas.microsoft.com/office/drawing/2014/main" id="{7D354C50-0A79-4538-A5BC-1C42F0619C33}"/>
              </a:ext>
            </a:extLst>
          </p:cNvPr>
          <p:cNvSpPr txBox="1"/>
          <p:nvPr/>
        </p:nvSpPr>
        <p:spPr>
          <a:xfrm>
            <a:off x="2838688" y="6011609"/>
            <a:ext cx="1255065" cy="184666"/>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True </a:t>
            </a:r>
            <a:r>
              <a:rPr lang="en-US" altLang="ko-KR" sz="1200" dirty="0">
                <a:solidFill>
                  <a:srgbClr val="80AAEF"/>
                </a:solidFill>
                <a:latin typeface="Times New Roman" panose="02020603050405020304" pitchFamily="18" charset="0"/>
                <a:cs typeface="Times New Roman" panose="02020603050405020304" pitchFamily="18" charset="0"/>
              </a:rPr>
              <a:t>Source</a:t>
            </a:r>
            <a:endParaRPr lang="ko-KR" altLang="en-US" sz="1200" dirty="0">
              <a:solidFill>
                <a:srgbClr val="80AAEF"/>
              </a:solidFill>
              <a:latin typeface="Times New Roman" panose="02020603050405020304" pitchFamily="18" charset="0"/>
              <a:cs typeface="Times New Roman" panose="02020603050405020304" pitchFamily="18" charset="0"/>
            </a:endParaRPr>
          </a:p>
        </p:txBody>
      </p:sp>
      <p:sp>
        <p:nvSpPr>
          <p:cNvPr id="49" name="직사각형 48">
            <a:extLst>
              <a:ext uri="{FF2B5EF4-FFF2-40B4-BE49-F238E27FC236}">
                <a16:creationId xmlns:a16="http://schemas.microsoft.com/office/drawing/2014/main" id="{CC81E9D8-CD2F-4C99-AFA8-8B59280DBF96}"/>
              </a:ext>
            </a:extLst>
          </p:cNvPr>
          <p:cNvSpPr/>
          <p:nvPr/>
        </p:nvSpPr>
        <p:spPr>
          <a:xfrm rot="16200000">
            <a:off x="1256922" y="5256591"/>
            <a:ext cx="1683658" cy="646331"/>
          </a:xfrm>
          <a:prstGeom prst="rect">
            <a:avLst/>
          </a:prstGeom>
        </p:spPr>
        <p:txBody>
          <a:bodyPr wrap="square">
            <a:spAutoFit/>
          </a:bodyPr>
          <a:lstStyle/>
          <a:p>
            <a:pPr algn="ctr"/>
            <a:r>
              <a:rPr lang="en-US" altLang="ko-KR" sz="1800" b="1" dirty="0">
                <a:latin typeface="Times New Roman" panose="02020603050405020304" pitchFamily="18" charset="0"/>
                <a:cs typeface="Times New Roman" panose="02020603050405020304" pitchFamily="18" charset="0"/>
              </a:rPr>
              <a:t>Label</a:t>
            </a:r>
          </a:p>
          <a:p>
            <a:pPr algn="ctr"/>
            <a:r>
              <a:rPr lang="en-US" altLang="ko-KR" sz="1800" b="1" dirty="0">
                <a:latin typeface="Times New Roman" panose="02020603050405020304" pitchFamily="18" charset="0"/>
                <a:cs typeface="Times New Roman" panose="02020603050405020304" pitchFamily="18" charset="0"/>
              </a:rPr>
              <a:t>Distribution</a:t>
            </a:r>
            <a:endParaRPr lang="ko-KR" altLang="en-US" sz="1800" b="1" dirty="0">
              <a:latin typeface="Times New Roman" panose="02020603050405020304" pitchFamily="18" charset="0"/>
              <a:cs typeface="Times New Roman" panose="02020603050405020304" pitchFamily="18" charset="0"/>
            </a:endParaRPr>
          </a:p>
        </p:txBody>
      </p:sp>
      <p:sp>
        <p:nvSpPr>
          <p:cNvPr id="50" name="이등변 삼각형 49">
            <a:extLst>
              <a:ext uri="{FF2B5EF4-FFF2-40B4-BE49-F238E27FC236}">
                <a16:creationId xmlns:a16="http://schemas.microsoft.com/office/drawing/2014/main" id="{78894C52-A902-43A0-88CA-8B8F283DFFDF}"/>
              </a:ext>
            </a:extLst>
          </p:cNvPr>
          <p:cNvSpPr/>
          <p:nvPr/>
        </p:nvSpPr>
        <p:spPr>
          <a:xfrm>
            <a:off x="3208235" y="5804575"/>
            <a:ext cx="149504" cy="12888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1" name="타원 50">
            <a:extLst>
              <a:ext uri="{FF2B5EF4-FFF2-40B4-BE49-F238E27FC236}">
                <a16:creationId xmlns:a16="http://schemas.microsoft.com/office/drawing/2014/main" id="{C1667DDA-41C3-4A25-9583-FABC193F3AB9}"/>
              </a:ext>
            </a:extLst>
          </p:cNvPr>
          <p:cNvSpPr/>
          <p:nvPr/>
        </p:nvSpPr>
        <p:spPr>
          <a:xfrm>
            <a:off x="2896391" y="5814569"/>
            <a:ext cx="138170" cy="138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2" name="직사각형 51">
            <a:extLst>
              <a:ext uri="{FF2B5EF4-FFF2-40B4-BE49-F238E27FC236}">
                <a16:creationId xmlns:a16="http://schemas.microsoft.com/office/drawing/2014/main" id="{C16DF5C2-6889-4131-A3E9-ECA0470E21D5}"/>
              </a:ext>
            </a:extLst>
          </p:cNvPr>
          <p:cNvSpPr/>
          <p:nvPr/>
        </p:nvSpPr>
        <p:spPr>
          <a:xfrm>
            <a:off x="2879514" y="5322530"/>
            <a:ext cx="186634" cy="391113"/>
          </a:xfrm>
          <a:prstGeom prst="rect">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3" name="직사각형 52">
            <a:extLst>
              <a:ext uri="{FF2B5EF4-FFF2-40B4-BE49-F238E27FC236}">
                <a16:creationId xmlns:a16="http://schemas.microsoft.com/office/drawing/2014/main" id="{AC48C7E5-9F7B-4EB6-8B16-6D06377482E3}"/>
              </a:ext>
            </a:extLst>
          </p:cNvPr>
          <p:cNvSpPr/>
          <p:nvPr/>
        </p:nvSpPr>
        <p:spPr>
          <a:xfrm>
            <a:off x="3170146" y="5333123"/>
            <a:ext cx="196549" cy="374558"/>
          </a:xfrm>
          <a:prstGeom prst="rect">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cxnSp>
        <p:nvCxnSpPr>
          <p:cNvPr id="54" name="직선 화살표 연결선 53">
            <a:extLst>
              <a:ext uri="{FF2B5EF4-FFF2-40B4-BE49-F238E27FC236}">
                <a16:creationId xmlns:a16="http://schemas.microsoft.com/office/drawing/2014/main" id="{C21ED039-3E81-462F-8EBB-1203C68159E8}"/>
              </a:ext>
            </a:extLst>
          </p:cNvPr>
          <p:cNvCxnSpPr>
            <a:cxnSpLocks/>
          </p:cNvCxnSpPr>
          <p:nvPr/>
        </p:nvCxnSpPr>
        <p:spPr>
          <a:xfrm>
            <a:off x="2764082" y="5707684"/>
            <a:ext cx="87766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D1E3A879-F6F1-401B-B579-822B7B75DBD0}"/>
              </a:ext>
            </a:extLst>
          </p:cNvPr>
          <p:cNvCxnSpPr>
            <a:cxnSpLocks/>
          </p:cNvCxnSpPr>
          <p:nvPr/>
        </p:nvCxnSpPr>
        <p:spPr>
          <a:xfrm flipV="1">
            <a:off x="2763443" y="4971483"/>
            <a:ext cx="637" cy="735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직사각형 55">
            <a:extLst>
              <a:ext uri="{FF2B5EF4-FFF2-40B4-BE49-F238E27FC236}">
                <a16:creationId xmlns:a16="http://schemas.microsoft.com/office/drawing/2014/main" id="{2BFBDE0E-7440-4D18-BA9E-B55AB81766E9}"/>
              </a:ext>
            </a:extLst>
          </p:cNvPr>
          <p:cNvSpPr/>
          <p:nvPr/>
        </p:nvSpPr>
        <p:spPr>
          <a:xfrm>
            <a:off x="4137482" y="5353357"/>
            <a:ext cx="187976" cy="322983"/>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7" name="직사각형 56">
            <a:extLst>
              <a:ext uri="{FF2B5EF4-FFF2-40B4-BE49-F238E27FC236}">
                <a16:creationId xmlns:a16="http://schemas.microsoft.com/office/drawing/2014/main" id="{C5F0FEFB-B079-49F2-B186-8CF39CED5021}"/>
              </a:ext>
            </a:extLst>
          </p:cNvPr>
          <p:cNvSpPr/>
          <p:nvPr/>
        </p:nvSpPr>
        <p:spPr>
          <a:xfrm>
            <a:off x="4440134" y="5354623"/>
            <a:ext cx="178311" cy="317023"/>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cxnSp>
        <p:nvCxnSpPr>
          <p:cNvPr id="58" name="직선 화살표 연결선 57">
            <a:extLst>
              <a:ext uri="{FF2B5EF4-FFF2-40B4-BE49-F238E27FC236}">
                <a16:creationId xmlns:a16="http://schemas.microsoft.com/office/drawing/2014/main" id="{882444A1-79E1-40F7-8796-3E01F808704D}"/>
              </a:ext>
            </a:extLst>
          </p:cNvPr>
          <p:cNvCxnSpPr>
            <a:cxnSpLocks/>
          </p:cNvCxnSpPr>
          <p:nvPr/>
        </p:nvCxnSpPr>
        <p:spPr>
          <a:xfrm>
            <a:off x="4024667" y="5670381"/>
            <a:ext cx="86092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8909A35E-D54E-41DB-92E4-6B416BA36CA2}"/>
              </a:ext>
            </a:extLst>
          </p:cNvPr>
          <p:cNvCxnSpPr>
            <a:cxnSpLocks/>
          </p:cNvCxnSpPr>
          <p:nvPr/>
        </p:nvCxnSpPr>
        <p:spPr>
          <a:xfrm flipV="1">
            <a:off x="4024029" y="4970573"/>
            <a:ext cx="0" cy="699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이등변 삼각형 59">
            <a:extLst>
              <a:ext uri="{FF2B5EF4-FFF2-40B4-BE49-F238E27FC236}">
                <a16:creationId xmlns:a16="http://schemas.microsoft.com/office/drawing/2014/main" id="{5AF369CE-8D82-4459-82ED-9743914990AD}"/>
              </a:ext>
            </a:extLst>
          </p:cNvPr>
          <p:cNvSpPr/>
          <p:nvPr/>
        </p:nvSpPr>
        <p:spPr>
          <a:xfrm>
            <a:off x="4484551" y="5767755"/>
            <a:ext cx="149504" cy="12888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61" name="타원 60">
            <a:extLst>
              <a:ext uri="{FF2B5EF4-FFF2-40B4-BE49-F238E27FC236}">
                <a16:creationId xmlns:a16="http://schemas.microsoft.com/office/drawing/2014/main" id="{198847EE-53AA-4D53-891B-4A45E6CDE271}"/>
              </a:ext>
            </a:extLst>
          </p:cNvPr>
          <p:cNvSpPr/>
          <p:nvPr/>
        </p:nvSpPr>
        <p:spPr>
          <a:xfrm>
            <a:off x="4142365" y="5767755"/>
            <a:ext cx="138170" cy="138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62" name="직사각형 61">
            <a:extLst>
              <a:ext uri="{FF2B5EF4-FFF2-40B4-BE49-F238E27FC236}">
                <a16:creationId xmlns:a16="http://schemas.microsoft.com/office/drawing/2014/main" id="{5731ED83-62D9-43B4-865C-0391E1CAA4E6}"/>
              </a:ext>
            </a:extLst>
          </p:cNvPr>
          <p:cNvSpPr/>
          <p:nvPr/>
        </p:nvSpPr>
        <p:spPr>
          <a:xfrm>
            <a:off x="6736339" y="5213939"/>
            <a:ext cx="207343" cy="465582"/>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63" name="직사각형 62">
            <a:extLst>
              <a:ext uri="{FF2B5EF4-FFF2-40B4-BE49-F238E27FC236}">
                <a16:creationId xmlns:a16="http://schemas.microsoft.com/office/drawing/2014/main" id="{CCB9724A-A18E-4789-AF27-59E663D131DE}"/>
              </a:ext>
            </a:extLst>
          </p:cNvPr>
          <p:cNvSpPr/>
          <p:nvPr/>
        </p:nvSpPr>
        <p:spPr>
          <a:xfrm>
            <a:off x="7020692" y="5518031"/>
            <a:ext cx="207171" cy="164985"/>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cxnSp>
        <p:nvCxnSpPr>
          <p:cNvPr id="64" name="직선 화살표 연결선 63">
            <a:extLst>
              <a:ext uri="{FF2B5EF4-FFF2-40B4-BE49-F238E27FC236}">
                <a16:creationId xmlns:a16="http://schemas.microsoft.com/office/drawing/2014/main" id="{DAD0CA49-3ABC-4240-9B05-FFFF4FA94099}"/>
              </a:ext>
            </a:extLst>
          </p:cNvPr>
          <p:cNvCxnSpPr>
            <a:cxnSpLocks/>
          </p:cNvCxnSpPr>
          <p:nvPr/>
        </p:nvCxnSpPr>
        <p:spPr>
          <a:xfrm>
            <a:off x="6620905" y="5673563"/>
            <a:ext cx="858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91F948BA-E010-4221-869D-D25513BAC276}"/>
              </a:ext>
            </a:extLst>
          </p:cNvPr>
          <p:cNvCxnSpPr>
            <a:cxnSpLocks/>
          </p:cNvCxnSpPr>
          <p:nvPr/>
        </p:nvCxnSpPr>
        <p:spPr>
          <a:xfrm flipV="1">
            <a:off x="6620269" y="4937364"/>
            <a:ext cx="637" cy="735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이등변 삼각형 65">
            <a:extLst>
              <a:ext uri="{FF2B5EF4-FFF2-40B4-BE49-F238E27FC236}">
                <a16:creationId xmlns:a16="http://schemas.microsoft.com/office/drawing/2014/main" id="{CBF3104A-1E15-4DEF-A7F8-C5A57506341A}"/>
              </a:ext>
            </a:extLst>
          </p:cNvPr>
          <p:cNvSpPr/>
          <p:nvPr/>
        </p:nvSpPr>
        <p:spPr>
          <a:xfrm>
            <a:off x="7031929" y="5769311"/>
            <a:ext cx="149504" cy="12888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67" name="타원 66">
            <a:extLst>
              <a:ext uri="{FF2B5EF4-FFF2-40B4-BE49-F238E27FC236}">
                <a16:creationId xmlns:a16="http://schemas.microsoft.com/office/drawing/2014/main" id="{DCAD01F1-BC26-4370-8198-1FA0A3EDD6C0}"/>
              </a:ext>
            </a:extLst>
          </p:cNvPr>
          <p:cNvSpPr/>
          <p:nvPr/>
        </p:nvSpPr>
        <p:spPr>
          <a:xfrm>
            <a:off x="6738605" y="5770935"/>
            <a:ext cx="138170" cy="138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68" name="직사각형 67">
            <a:extLst>
              <a:ext uri="{FF2B5EF4-FFF2-40B4-BE49-F238E27FC236}">
                <a16:creationId xmlns:a16="http://schemas.microsoft.com/office/drawing/2014/main" id="{C17D08F1-D1D1-4940-879B-489956F27BE1}"/>
              </a:ext>
            </a:extLst>
          </p:cNvPr>
          <p:cNvSpPr/>
          <p:nvPr/>
        </p:nvSpPr>
        <p:spPr>
          <a:xfrm>
            <a:off x="3750560" y="5983586"/>
            <a:ext cx="1261884" cy="276999"/>
          </a:xfrm>
          <a:prstGeom prst="rect">
            <a:avLst/>
          </a:prstGeom>
        </p:spPr>
        <p:txBody>
          <a:bodyPr wrap="none">
            <a:spAutoFit/>
          </a:bodyPr>
          <a:lstStyle/>
          <a:p>
            <a:r>
              <a:rPr lang="en-US" altLang="ko-KR" sz="1200" b="1" dirty="0">
                <a:latin typeface="Times New Roman" panose="02020603050405020304" pitchFamily="18" charset="0"/>
                <a:cs typeface="Times New Roman" panose="02020603050405020304" pitchFamily="18" charset="0"/>
              </a:rPr>
              <a:t>Predicted</a:t>
            </a:r>
            <a:r>
              <a:rPr lang="en-US" altLang="ko-KR" sz="1200" dirty="0">
                <a:latin typeface="Times New Roman" panose="02020603050405020304" pitchFamily="18" charset="0"/>
                <a:cs typeface="Times New Roman" panose="02020603050405020304" pitchFamily="18" charset="0"/>
              </a:rPr>
              <a:t> </a:t>
            </a:r>
            <a:r>
              <a:rPr lang="en-US" altLang="ko-KR" sz="1200" dirty="0">
                <a:solidFill>
                  <a:srgbClr val="FF4F4B"/>
                </a:solidFill>
                <a:latin typeface="Times New Roman" panose="02020603050405020304" pitchFamily="18" charset="0"/>
                <a:cs typeface="Times New Roman" panose="02020603050405020304" pitchFamily="18" charset="0"/>
              </a:rPr>
              <a:t>Target</a:t>
            </a:r>
            <a:endParaRPr lang="ko-KR" altLang="en-US" sz="1200" dirty="0">
              <a:solidFill>
                <a:srgbClr val="FF4F4B"/>
              </a:solidFill>
              <a:latin typeface="Times New Roman" panose="02020603050405020304" pitchFamily="18" charset="0"/>
              <a:cs typeface="Times New Roman" panose="02020603050405020304" pitchFamily="18" charset="0"/>
            </a:endParaRPr>
          </a:p>
        </p:txBody>
      </p:sp>
      <p:sp>
        <p:nvSpPr>
          <p:cNvPr id="69" name="직사각형 68">
            <a:extLst>
              <a:ext uri="{FF2B5EF4-FFF2-40B4-BE49-F238E27FC236}">
                <a16:creationId xmlns:a16="http://schemas.microsoft.com/office/drawing/2014/main" id="{08C9CCCA-80B8-42DA-A487-4B26D7CB1613}"/>
              </a:ext>
            </a:extLst>
          </p:cNvPr>
          <p:cNvSpPr/>
          <p:nvPr/>
        </p:nvSpPr>
        <p:spPr>
          <a:xfrm>
            <a:off x="6549579" y="5991556"/>
            <a:ext cx="918841" cy="276999"/>
          </a:xfrm>
          <a:prstGeom prst="rect">
            <a:avLst/>
          </a:prstGeom>
        </p:spPr>
        <p:txBody>
          <a:bodyPr wrap="none">
            <a:spAutoFit/>
          </a:bodyPr>
          <a:lstStyle/>
          <a:p>
            <a:r>
              <a:rPr lang="en-US" altLang="ko-KR" sz="1200" dirty="0">
                <a:latin typeface="Times New Roman" panose="02020603050405020304" pitchFamily="18" charset="0"/>
                <a:cs typeface="Times New Roman" panose="02020603050405020304" pitchFamily="18" charset="0"/>
              </a:rPr>
              <a:t>True </a:t>
            </a:r>
            <a:r>
              <a:rPr lang="en-US" altLang="ko-KR" sz="1200" dirty="0">
                <a:solidFill>
                  <a:srgbClr val="FF4F4B"/>
                </a:solidFill>
                <a:latin typeface="Times New Roman" panose="02020603050405020304" pitchFamily="18" charset="0"/>
                <a:cs typeface="Times New Roman" panose="02020603050405020304" pitchFamily="18" charset="0"/>
              </a:rPr>
              <a:t>Target</a:t>
            </a:r>
            <a:endParaRPr lang="ko-KR" altLang="en-US" sz="1200" dirty="0">
              <a:solidFill>
                <a:srgbClr val="FF4F4B"/>
              </a:solidFill>
              <a:latin typeface="Times New Roman" panose="02020603050405020304" pitchFamily="18" charset="0"/>
              <a:cs typeface="Times New Roman" panose="02020603050405020304" pitchFamily="18" charset="0"/>
            </a:endParaRPr>
          </a:p>
        </p:txBody>
      </p:sp>
      <p:grpSp>
        <p:nvGrpSpPr>
          <p:cNvPr id="70" name="그룹 69">
            <a:extLst>
              <a:ext uri="{FF2B5EF4-FFF2-40B4-BE49-F238E27FC236}">
                <a16:creationId xmlns:a16="http://schemas.microsoft.com/office/drawing/2014/main" id="{4D69106A-CD3F-4661-886B-32DD8479AB94}"/>
              </a:ext>
            </a:extLst>
          </p:cNvPr>
          <p:cNvGrpSpPr/>
          <p:nvPr/>
        </p:nvGrpSpPr>
        <p:grpSpPr>
          <a:xfrm>
            <a:off x="3362633" y="4905091"/>
            <a:ext cx="511362" cy="929435"/>
            <a:chOff x="6424744" y="2053790"/>
            <a:chExt cx="321470" cy="584292"/>
          </a:xfrm>
        </p:grpSpPr>
        <p:sp>
          <p:nvSpPr>
            <p:cNvPr id="71" name="TextBox 70">
              <a:extLst>
                <a:ext uri="{FF2B5EF4-FFF2-40B4-BE49-F238E27FC236}">
                  <a16:creationId xmlns:a16="http://schemas.microsoft.com/office/drawing/2014/main" id="{4F12F285-01D6-4517-99BB-99E9B93604EC}"/>
                </a:ext>
              </a:extLst>
            </p:cNvPr>
            <p:cNvSpPr txBox="1"/>
            <p:nvPr/>
          </p:nvSpPr>
          <p:spPr>
            <a:xfrm>
              <a:off x="6424744" y="2053790"/>
              <a:ext cx="317638" cy="522409"/>
            </a:xfrm>
            <a:prstGeom prst="rect">
              <a:avLst/>
            </a:prstGeom>
            <a:noFill/>
          </p:spPr>
          <p:txBody>
            <a:bodyPr wrap="none" rtlCol="0">
              <a:spAutoFit/>
            </a:bodyPr>
            <a:lstStyle/>
            <a:p>
              <a:r>
                <a:rPr lang="en-US" altLang="ko-KR" sz="4800" b="1" dirty="0">
                  <a:solidFill>
                    <a:srgbClr val="80AAEF"/>
                  </a:solidFill>
                  <a:latin typeface="Times New Roman" panose="02020603050405020304" pitchFamily="18" charset="0"/>
                  <a:cs typeface="Times New Roman" panose="02020603050405020304" pitchFamily="18" charset="0"/>
                </a:rPr>
                <a:t>~</a:t>
              </a:r>
              <a:endParaRPr lang="ko-KR" altLang="en-US" sz="4800" b="1" dirty="0">
                <a:solidFill>
                  <a:srgbClr val="80AAEF"/>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945F18F9-C41B-4072-B67C-920555C40D79}"/>
                </a:ext>
              </a:extLst>
            </p:cNvPr>
            <p:cNvSpPr txBox="1"/>
            <p:nvPr/>
          </p:nvSpPr>
          <p:spPr>
            <a:xfrm>
              <a:off x="6428575" y="2115673"/>
              <a:ext cx="317639" cy="522409"/>
            </a:xfrm>
            <a:prstGeom prst="rect">
              <a:avLst/>
            </a:prstGeom>
            <a:noFill/>
          </p:spPr>
          <p:txBody>
            <a:bodyPr wrap="none" rtlCol="0">
              <a:spAutoFit/>
            </a:bodyPr>
            <a:lstStyle/>
            <a:p>
              <a:r>
                <a:rPr lang="en-US" altLang="ko-KR" sz="4800" b="1" dirty="0">
                  <a:solidFill>
                    <a:srgbClr val="80AAEF"/>
                  </a:solidFill>
                  <a:latin typeface="Times New Roman" panose="02020603050405020304" pitchFamily="18" charset="0"/>
                  <a:cs typeface="Times New Roman" panose="02020603050405020304" pitchFamily="18" charset="0"/>
                </a:rPr>
                <a:t>~</a:t>
              </a:r>
              <a:endParaRPr lang="ko-KR" altLang="en-US" sz="4800" b="1" dirty="0">
                <a:solidFill>
                  <a:srgbClr val="80AAEF"/>
                </a:solidFill>
                <a:latin typeface="Times New Roman" panose="02020603050405020304" pitchFamily="18" charset="0"/>
                <a:cs typeface="Times New Roman" panose="02020603050405020304" pitchFamily="18" charset="0"/>
              </a:endParaRPr>
            </a:p>
          </p:txBody>
        </p:sp>
      </p:grpSp>
      <p:grpSp>
        <p:nvGrpSpPr>
          <p:cNvPr id="73" name="그룹 72">
            <a:extLst>
              <a:ext uri="{FF2B5EF4-FFF2-40B4-BE49-F238E27FC236}">
                <a16:creationId xmlns:a16="http://schemas.microsoft.com/office/drawing/2014/main" id="{162483DA-0657-4C6A-97CE-ED09F5864CA6}"/>
              </a:ext>
            </a:extLst>
          </p:cNvPr>
          <p:cNvGrpSpPr/>
          <p:nvPr/>
        </p:nvGrpSpPr>
        <p:grpSpPr>
          <a:xfrm>
            <a:off x="7163186" y="4860461"/>
            <a:ext cx="511362" cy="929435"/>
            <a:chOff x="6424744" y="2053790"/>
            <a:chExt cx="321470" cy="584292"/>
          </a:xfrm>
        </p:grpSpPr>
        <p:sp>
          <p:nvSpPr>
            <p:cNvPr id="74" name="TextBox 73">
              <a:extLst>
                <a:ext uri="{FF2B5EF4-FFF2-40B4-BE49-F238E27FC236}">
                  <a16:creationId xmlns:a16="http://schemas.microsoft.com/office/drawing/2014/main" id="{522D3BDD-146A-49DB-8994-0F78BD8A616B}"/>
                </a:ext>
              </a:extLst>
            </p:cNvPr>
            <p:cNvSpPr txBox="1"/>
            <p:nvPr/>
          </p:nvSpPr>
          <p:spPr>
            <a:xfrm>
              <a:off x="6424744" y="2053790"/>
              <a:ext cx="317638" cy="522409"/>
            </a:xfrm>
            <a:prstGeom prst="rect">
              <a:avLst/>
            </a:prstGeom>
            <a:noFill/>
          </p:spPr>
          <p:txBody>
            <a:bodyPr wrap="none" rtlCol="0">
              <a:spAutoFit/>
            </a:bodyPr>
            <a:lstStyle/>
            <a:p>
              <a:r>
                <a:rPr lang="en-US" altLang="ko-KR" sz="4800" b="1" dirty="0">
                  <a:solidFill>
                    <a:srgbClr val="FF8383"/>
                  </a:solidFill>
                  <a:latin typeface="Times New Roman" panose="02020603050405020304" pitchFamily="18" charset="0"/>
                  <a:cs typeface="Times New Roman" panose="02020603050405020304" pitchFamily="18" charset="0"/>
                </a:rPr>
                <a:t>~</a:t>
              </a:r>
              <a:endParaRPr lang="ko-KR" altLang="en-US" sz="4800" b="1" dirty="0">
                <a:solidFill>
                  <a:srgbClr val="FF8383"/>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EB9944D7-43CA-47F2-B82E-FEE1FB338C60}"/>
                </a:ext>
              </a:extLst>
            </p:cNvPr>
            <p:cNvSpPr txBox="1"/>
            <p:nvPr/>
          </p:nvSpPr>
          <p:spPr>
            <a:xfrm>
              <a:off x="6428575" y="2115673"/>
              <a:ext cx="317639" cy="522409"/>
            </a:xfrm>
            <a:prstGeom prst="rect">
              <a:avLst/>
            </a:prstGeom>
            <a:noFill/>
          </p:spPr>
          <p:txBody>
            <a:bodyPr wrap="none" rtlCol="0">
              <a:spAutoFit/>
            </a:bodyPr>
            <a:lstStyle/>
            <a:p>
              <a:r>
                <a:rPr lang="en-US" altLang="ko-KR" sz="4800" b="1" dirty="0">
                  <a:solidFill>
                    <a:srgbClr val="FF8383"/>
                  </a:solidFill>
                  <a:latin typeface="Times New Roman" panose="02020603050405020304" pitchFamily="18" charset="0"/>
                  <a:cs typeface="Times New Roman" panose="02020603050405020304" pitchFamily="18" charset="0"/>
                </a:rPr>
                <a:t>~</a:t>
              </a:r>
              <a:endParaRPr lang="ko-KR" altLang="en-US" sz="4800" b="1" dirty="0">
                <a:solidFill>
                  <a:srgbClr val="FF8383"/>
                </a:solidFill>
                <a:latin typeface="Times New Roman" panose="02020603050405020304" pitchFamily="18" charset="0"/>
                <a:cs typeface="Times New Roman" panose="02020603050405020304" pitchFamily="18" charset="0"/>
              </a:endParaRPr>
            </a:p>
          </p:txBody>
        </p:sp>
      </p:grpSp>
      <p:sp>
        <p:nvSpPr>
          <p:cNvPr id="76" name="직사각형 75">
            <a:extLst>
              <a:ext uri="{FF2B5EF4-FFF2-40B4-BE49-F238E27FC236}">
                <a16:creationId xmlns:a16="http://schemas.microsoft.com/office/drawing/2014/main" id="{52AFEA34-9BF3-4273-884A-528F0AFAA3C2}"/>
              </a:ext>
            </a:extLst>
          </p:cNvPr>
          <p:cNvSpPr/>
          <p:nvPr/>
        </p:nvSpPr>
        <p:spPr>
          <a:xfrm>
            <a:off x="7889514" y="5240254"/>
            <a:ext cx="207343" cy="465582"/>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77" name="직사각형 76">
            <a:extLst>
              <a:ext uri="{FF2B5EF4-FFF2-40B4-BE49-F238E27FC236}">
                <a16:creationId xmlns:a16="http://schemas.microsoft.com/office/drawing/2014/main" id="{40CBF423-DCD5-453D-A661-5C26F59FBBC4}"/>
              </a:ext>
            </a:extLst>
          </p:cNvPr>
          <p:cNvSpPr/>
          <p:nvPr/>
        </p:nvSpPr>
        <p:spPr>
          <a:xfrm>
            <a:off x="8173866" y="5518031"/>
            <a:ext cx="207171" cy="174717"/>
          </a:xfrm>
          <a:prstGeom prst="rect">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cxnSp>
        <p:nvCxnSpPr>
          <p:cNvPr id="78" name="직선 화살표 연결선 77">
            <a:extLst>
              <a:ext uri="{FF2B5EF4-FFF2-40B4-BE49-F238E27FC236}">
                <a16:creationId xmlns:a16="http://schemas.microsoft.com/office/drawing/2014/main" id="{C9392847-4BD0-4E64-9449-9EE7CAF054F2}"/>
              </a:ext>
            </a:extLst>
          </p:cNvPr>
          <p:cNvCxnSpPr>
            <a:cxnSpLocks/>
          </p:cNvCxnSpPr>
          <p:nvPr/>
        </p:nvCxnSpPr>
        <p:spPr>
          <a:xfrm>
            <a:off x="7773445" y="5694186"/>
            <a:ext cx="858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6D4AAE4E-D99C-42CC-A989-E3CD211356B9}"/>
              </a:ext>
            </a:extLst>
          </p:cNvPr>
          <p:cNvCxnSpPr>
            <a:cxnSpLocks/>
          </p:cNvCxnSpPr>
          <p:nvPr/>
        </p:nvCxnSpPr>
        <p:spPr>
          <a:xfrm flipV="1">
            <a:off x="7773445" y="4963679"/>
            <a:ext cx="637" cy="735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이등변 삼각형 79">
            <a:extLst>
              <a:ext uri="{FF2B5EF4-FFF2-40B4-BE49-F238E27FC236}">
                <a16:creationId xmlns:a16="http://schemas.microsoft.com/office/drawing/2014/main" id="{5A2ED9E6-85C4-479E-A819-262EFAFCC420}"/>
              </a:ext>
            </a:extLst>
          </p:cNvPr>
          <p:cNvSpPr/>
          <p:nvPr/>
        </p:nvSpPr>
        <p:spPr>
          <a:xfrm>
            <a:off x="8185105" y="5795627"/>
            <a:ext cx="149504" cy="12888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81" name="타원 80">
            <a:extLst>
              <a:ext uri="{FF2B5EF4-FFF2-40B4-BE49-F238E27FC236}">
                <a16:creationId xmlns:a16="http://schemas.microsoft.com/office/drawing/2014/main" id="{D565A149-22CF-4E73-997B-231DA872A0EB}"/>
              </a:ext>
            </a:extLst>
          </p:cNvPr>
          <p:cNvSpPr/>
          <p:nvPr/>
        </p:nvSpPr>
        <p:spPr>
          <a:xfrm>
            <a:off x="7891780" y="5797251"/>
            <a:ext cx="138170" cy="138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82" name="직사각형 81">
            <a:extLst>
              <a:ext uri="{FF2B5EF4-FFF2-40B4-BE49-F238E27FC236}">
                <a16:creationId xmlns:a16="http://schemas.microsoft.com/office/drawing/2014/main" id="{4BD89062-314D-4F39-8991-657F8AEBD525}"/>
              </a:ext>
            </a:extLst>
          </p:cNvPr>
          <p:cNvSpPr/>
          <p:nvPr/>
        </p:nvSpPr>
        <p:spPr>
          <a:xfrm>
            <a:off x="7565975" y="6001910"/>
            <a:ext cx="1261884" cy="276999"/>
          </a:xfrm>
          <a:prstGeom prst="rect">
            <a:avLst/>
          </a:prstGeom>
        </p:spPr>
        <p:txBody>
          <a:bodyPr wrap="none">
            <a:spAutoFit/>
          </a:bodyPr>
          <a:lstStyle/>
          <a:p>
            <a:r>
              <a:rPr lang="en-US" altLang="ko-KR" sz="1200" b="1" dirty="0">
                <a:latin typeface="Times New Roman" panose="02020603050405020304" pitchFamily="18" charset="0"/>
                <a:cs typeface="Times New Roman" panose="02020603050405020304" pitchFamily="18" charset="0"/>
              </a:rPr>
              <a:t>Predicted</a:t>
            </a:r>
            <a:r>
              <a:rPr lang="en-US" altLang="ko-KR" sz="1200" dirty="0">
                <a:latin typeface="Times New Roman" panose="02020603050405020304" pitchFamily="18" charset="0"/>
                <a:cs typeface="Times New Roman" panose="02020603050405020304" pitchFamily="18" charset="0"/>
              </a:rPr>
              <a:t> </a:t>
            </a:r>
            <a:r>
              <a:rPr lang="en-US" altLang="ko-KR" sz="1200" dirty="0">
                <a:solidFill>
                  <a:srgbClr val="FF4F4B"/>
                </a:solidFill>
                <a:latin typeface="Times New Roman" panose="02020603050405020304" pitchFamily="18" charset="0"/>
                <a:cs typeface="Times New Roman" panose="02020603050405020304" pitchFamily="18" charset="0"/>
              </a:rPr>
              <a:t>Target</a:t>
            </a:r>
            <a:endParaRPr lang="ko-KR" altLang="en-US" sz="1200" dirty="0">
              <a:solidFill>
                <a:srgbClr val="FF4F4B"/>
              </a:solidFill>
              <a:latin typeface="Times New Roman" panose="02020603050405020304" pitchFamily="18" charset="0"/>
              <a:cs typeface="Times New Roman" panose="02020603050405020304" pitchFamily="18" charset="0"/>
            </a:endParaRPr>
          </a:p>
        </p:txBody>
      </p:sp>
      <p:sp>
        <p:nvSpPr>
          <p:cNvPr id="83" name="직사각형 82">
            <a:extLst>
              <a:ext uri="{FF2B5EF4-FFF2-40B4-BE49-F238E27FC236}">
                <a16:creationId xmlns:a16="http://schemas.microsoft.com/office/drawing/2014/main" id="{00DD7F9C-434B-460C-A428-FF7336B34226}"/>
              </a:ext>
            </a:extLst>
          </p:cNvPr>
          <p:cNvSpPr/>
          <p:nvPr/>
        </p:nvSpPr>
        <p:spPr>
          <a:xfrm rot="16200000">
            <a:off x="1319637" y="3622042"/>
            <a:ext cx="1535121" cy="646331"/>
          </a:xfrm>
          <a:prstGeom prst="rect">
            <a:avLst/>
          </a:prstGeom>
        </p:spPr>
        <p:txBody>
          <a:bodyPr wrap="square">
            <a:spAutoFit/>
          </a:bodyPr>
          <a:lstStyle/>
          <a:p>
            <a:pPr algn="ctr"/>
            <a:r>
              <a:rPr lang="en-US" altLang="ko-KR" sz="1800" b="1" dirty="0">
                <a:latin typeface="Times New Roman" panose="02020603050405020304" pitchFamily="18" charset="0"/>
                <a:cs typeface="Times New Roman" panose="02020603050405020304" pitchFamily="18" charset="0"/>
              </a:rPr>
              <a:t>Feature</a:t>
            </a:r>
          </a:p>
          <a:p>
            <a:pPr algn="ctr"/>
            <a:r>
              <a:rPr lang="en-US" altLang="ko-KR" sz="1800" b="1" dirty="0">
                <a:latin typeface="Times New Roman" panose="02020603050405020304" pitchFamily="18" charset="0"/>
                <a:cs typeface="Times New Roman" panose="02020603050405020304" pitchFamily="18" charset="0"/>
              </a:rPr>
              <a:t>Space</a:t>
            </a:r>
            <a:endParaRPr lang="ko-KR" altLang="en-US" sz="1800" b="1" dirty="0">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EA87D47E-6723-4ACB-9C62-E9EFBAC9CBA0}"/>
              </a:ext>
            </a:extLst>
          </p:cNvPr>
          <p:cNvSpPr txBox="1"/>
          <p:nvPr/>
        </p:nvSpPr>
        <p:spPr>
          <a:xfrm>
            <a:off x="7882917" y="4753591"/>
            <a:ext cx="886461" cy="430887"/>
          </a:xfrm>
          <a:prstGeom prst="rect">
            <a:avLst/>
          </a:prstGeom>
          <a:noFill/>
        </p:spPr>
        <p:txBody>
          <a:bodyPr wrap="none" lIns="0" tIns="0" rIns="0" bIns="0" rtlCol="0">
            <a:spAutoFit/>
          </a:bodyPr>
          <a:lstStyle/>
          <a:p>
            <a:pPr algn="ctr"/>
            <a:r>
              <a:rPr lang="en-US" altLang="ko-KR" sz="1400" b="1" dirty="0">
                <a:solidFill>
                  <a:schemeClr val="tx1"/>
                </a:solidFill>
                <a:latin typeface="Times New Roman" panose="02020603050405020304" pitchFamily="18" charset="0"/>
                <a:cs typeface="Times New Roman" panose="02020603050405020304" pitchFamily="18" charset="0"/>
              </a:rPr>
              <a:t>After</a:t>
            </a:r>
            <a:r>
              <a:rPr lang="ko-KR" altLang="en-US" sz="1400" b="1" dirty="0">
                <a:solidFill>
                  <a:schemeClr val="tx1"/>
                </a:solidFill>
                <a:latin typeface="Times New Roman" panose="02020603050405020304" pitchFamily="18" charset="0"/>
                <a:cs typeface="Times New Roman" panose="02020603050405020304" pitchFamily="18" charset="0"/>
              </a:rPr>
              <a:t> </a:t>
            </a:r>
            <a:br>
              <a:rPr lang="en-US" altLang="ko-KR" sz="1400" b="1" dirty="0">
                <a:solidFill>
                  <a:schemeClr val="tx1"/>
                </a:solidFill>
                <a:latin typeface="Times New Roman" panose="02020603050405020304" pitchFamily="18" charset="0"/>
                <a:cs typeface="Times New Roman" panose="02020603050405020304" pitchFamily="18" charset="0"/>
              </a:rPr>
            </a:br>
            <a:r>
              <a:rPr lang="en-US" altLang="ko-KR" sz="1400" b="1" dirty="0">
                <a:solidFill>
                  <a:schemeClr val="tx1"/>
                </a:solidFill>
                <a:latin typeface="Times New Roman" panose="02020603050405020304" pitchFamily="18" charset="0"/>
                <a:cs typeface="Times New Roman" panose="02020603050405020304" pitchFamily="18" charset="0"/>
              </a:rPr>
              <a:t>Refinement</a:t>
            </a:r>
            <a:endParaRPr lang="ko-KR" altLang="en-US" sz="1400" b="1" dirty="0">
              <a:solidFill>
                <a:schemeClr val="tx1"/>
              </a:solidFill>
              <a:latin typeface="Times New Roman" panose="02020603050405020304" pitchFamily="18" charset="0"/>
              <a:cs typeface="Times New Roman" panose="02020603050405020304" pitchFamily="18" charset="0"/>
            </a:endParaRPr>
          </a:p>
        </p:txBody>
      </p:sp>
      <p:sp>
        <p:nvSpPr>
          <p:cNvPr id="85" name="직사각형 84">
            <a:extLst>
              <a:ext uri="{FF2B5EF4-FFF2-40B4-BE49-F238E27FC236}">
                <a16:creationId xmlns:a16="http://schemas.microsoft.com/office/drawing/2014/main" id="{1DF45C9E-6D16-4620-8F89-A9B3177EF1B8}"/>
              </a:ext>
            </a:extLst>
          </p:cNvPr>
          <p:cNvSpPr/>
          <p:nvPr/>
        </p:nvSpPr>
        <p:spPr>
          <a:xfrm>
            <a:off x="2645164" y="2467014"/>
            <a:ext cx="2793998" cy="646331"/>
          </a:xfrm>
          <a:prstGeom prst="rect">
            <a:avLst/>
          </a:prstGeom>
        </p:spPr>
        <p:txBody>
          <a:bodyPr wrap="square">
            <a:spAutoFit/>
          </a:bodyPr>
          <a:lstStyle/>
          <a:p>
            <a:r>
              <a:rPr lang="en-US" altLang="ko-KR" sz="2000" b="1" dirty="0">
                <a:latin typeface="Times New Roman" panose="02020603050405020304" pitchFamily="18" charset="0"/>
                <a:cs typeface="Times New Roman" panose="02020603050405020304" pitchFamily="18" charset="0"/>
              </a:rPr>
              <a:t>Previous Works</a:t>
            </a:r>
            <a:endParaRPr lang="ko-KR" altLang="en-US" sz="2000" b="1" dirty="0">
              <a:latin typeface="Times New Roman" panose="02020603050405020304" pitchFamily="18" charset="0"/>
              <a:cs typeface="Times New Roman" panose="02020603050405020304" pitchFamily="18" charset="0"/>
            </a:endParaRPr>
          </a:p>
          <a:p>
            <a:r>
              <a:rPr lang="en-US" altLang="ko-KR" sz="1600" b="1" dirty="0">
                <a:latin typeface="Times New Roman" panose="02020603050405020304" pitchFamily="18" charset="0"/>
                <a:cs typeface="Times New Roman" panose="02020603050405020304" pitchFamily="18" charset="0"/>
              </a:rPr>
              <a:t>: Source + Target </a:t>
            </a:r>
            <a:r>
              <a:rPr lang="en-US" altLang="ko-KR" sz="1600" dirty="0">
                <a:latin typeface="Times New Roman" panose="02020603050405020304" pitchFamily="18" charset="0"/>
                <a:cs typeface="Times New Roman" panose="02020603050405020304" pitchFamily="18" charset="0"/>
              </a:rPr>
              <a:t>Refinement</a:t>
            </a:r>
            <a:endParaRPr lang="ko-KR" altLang="en-US" sz="1600" dirty="0">
              <a:latin typeface="Times New Roman" panose="02020603050405020304" pitchFamily="18" charset="0"/>
              <a:cs typeface="Times New Roman" panose="02020603050405020304" pitchFamily="18" charset="0"/>
            </a:endParaRPr>
          </a:p>
        </p:txBody>
      </p:sp>
      <p:grpSp>
        <p:nvGrpSpPr>
          <p:cNvPr id="86" name="그룹 85">
            <a:extLst>
              <a:ext uri="{FF2B5EF4-FFF2-40B4-BE49-F238E27FC236}">
                <a16:creationId xmlns:a16="http://schemas.microsoft.com/office/drawing/2014/main" id="{14A760FD-5410-419C-8025-14E714BDA924}"/>
              </a:ext>
            </a:extLst>
          </p:cNvPr>
          <p:cNvGrpSpPr/>
          <p:nvPr/>
        </p:nvGrpSpPr>
        <p:grpSpPr>
          <a:xfrm>
            <a:off x="6643720" y="3148450"/>
            <a:ext cx="1835793" cy="1324329"/>
            <a:chOff x="3336660" y="546454"/>
            <a:chExt cx="1154076" cy="832543"/>
          </a:xfrm>
        </p:grpSpPr>
        <p:sp>
          <p:nvSpPr>
            <p:cNvPr id="87" name="타원 86">
              <a:extLst>
                <a:ext uri="{FF2B5EF4-FFF2-40B4-BE49-F238E27FC236}">
                  <a16:creationId xmlns:a16="http://schemas.microsoft.com/office/drawing/2014/main" id="{D4335A26-AD52-438E-AEF9-F0EA107B2FA1}"/>
                </a:ext>
              </a:extLst>
            </p:cNvPr>
            <p:cNvSpPr/>
            <p:nvPr/>
          </p:nvSpPr>
          <p:spPr>
            <a:xfrm rot="1208108">
              <a:off x="3724666" y="848720"/>
              <a:ext cx="553006" cy="465421"/>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88" name="타원 87">
              <a:extLst>
                <a:ext uri="{FF2B5EF4-FFF2-40B4-BE49-F238E27FC236}">
                  <a16:creationId xmlns:a16="http://schemas.microsoft.com/office/drawing/2014/main" id="{A434E400-1764-40A5-BEA6-FCB45F8D4CAA}"/>
                </a:ext>
              </a:extLst>
            </p:cNvPr>
            <p:cNvSpPr/>
            <p:nvPr/>
          </p:nvSpPr>
          <p:spPr>
            <a:xfrm rot="2490324">
              <a:off x="3530005" y="546454"/>
              <a:ext cx="162291" cy="450543"/>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89" name="타원 88">
              <a:extLst>
                <a:ext uri="{FF2B5EF4-FFF2-40B4-BE49-F238E27FC236}">
                  <a16:creationId xmlns:a16="http://schemas.microsoft.com/office/drawing/2014/main" id="{E36311F4-F08A-4F2C-B38D-ECCBA01193BD}"/>
                </a:ext>
              </a:extLst>
            </p:cNvPr>
            <p:cNvSpPr/>
            <p:nvPr/>
          </p:nvSpPr>
          <p:spPr>
            <a:xfrm>
              <a:off x="4026315" y="889558"/>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90" name="타원 89">
              <a:extLst>
                <a:ext uri="{FF2B5EF4-FFF2-40B4-BE49-F238E27FC236}">
                  <a16:creationId xmlns:a16="http://schemas.microsoft.com/office/drawing/2014/main" id="{70E707AD-4D98-4A03-937A-A57D3A747294}"/>
                </a:ext>
              </a:extLst>
            </p:cNvPr>
            <p:cNvSpPr/>
            <p:nvPr/>
          </p:nvSpPr>
          <p:spPr>
            <a:xfrm>
              <a:off x="4075730" y="1182117"/>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91" name="타원 90">
              <a:extLst>
                <a:ext uri="{FF2B5EF4-FFF2-40B4-BE49-F238E27FC236}">
                  <a16:creationId xmlns:a16="http://schemas.microsoft.com/office/drawing/2014/main" id="{3E5602A6-0608-4103-AB28-72C438110C84}"/>
                </a:ext>
              </a:extLst>
            </p:cNvPr>
            <p:cNvSpPr/>
            <p:nvPr/>
          </p:nvSpPr>
          <p:spPr>
            <a:xfrm>
              <a:off x="3826799" y="1144474"/>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92" name="이등변 삼각형 91">
              <a:extLst>
                <a:ext uri="{FF2B5EF4-FFF2-40B4-BE49-F238E27FC236}">
                  <a16:creationId xmlns:a16="http://schemas.microsoft.com/office/drawing/2014/main" id="{24F78C45-F916-4109-B5AA-AF6BBDB2459C}"/>
                </a:ext>
              </a:extLst>
            </p:cNvPr>
            <p:cNvSpPr/>
            <p:nvPr/>
          </p:nvSpPr>
          <p:spPr>
            <a:xfrm>
              <a:off x="3648957" y="645981"/>
              <a:ext cx="80123" cy="6602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93" name="이등변 삼각형 92">
              <a:extLst>
                <a:ext uri="{FF2B5EF4-FFF2-40B4-BE49-F238E27FC236}">
                  <a16:creationId xmlns:a16="http://schemas.microsoft.com/office/drawing/2014/main" id="{E73B25C1-AC30-48DA-B003-D8802E9C575B}"/>
                </a:ext>
              </a:extLst>
            </p:cNvPr>
            <p:cNvSpPr/>
            <p:nvPr/>
          </p:nvSpPr>
          <p:spPr>
            <a:xfrm>
              <a:off x="3472688" y="825231"/>
              <a:ext cx="80123" cy="6602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94" name="타원 93">
              <a:extLst>
                <a:ext uri="{FF2B5EF4-FFF2-40B4-BE49-F238E27FC236}">
                  <a16:creationId xmlns:a16="http://schemas.microsoft.com/office/drawing/2014/main" id="{79509CA0-431E-4D85-9EDC-308492AFA061}"/>
                </a:ext>
              </a:extLst>
            </p:cNvPr>
            <p:cNvSpPr/>
            <p:nvPr/>
          </p:nvSpPr>
          <p:spPr>
            <a:xfrm>
              <a:off x="3786069" y="924728"/>
              <a:ext cx="69071" cy="66020"/>
            </a:xfrm>
            <a:prstGeom prst="ellipse">
              <a:avLst/>
            </a:prstGeom>
            <a:noFill/>
            <a:ln w="19050">
              <a:solidFill>
                <a:srgbClr val="FF4F4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cxnSp>
          <p:nvCxnSpPr>
            <p:cNvPr id="95" name="직선 연결선 94">
              <a:extLst>
                <a:ext uri="{FF2B5EF4-FFF2-40B4-BE49-F238E27FC236}">
                  <a16:creationId xmlns:a16="http://schemas.microsoft.com/office/drawing/2014/main" id="{40FE5B16-AFCD-42D7-81A6-5E3AC411B8C4}"/>
                </a:ext>
              </a:extLst>
            </p:cNvPr>
            <p:cNvCxnSpPr>
              <a:cxnSpLocks/>
            </p:cNvCxnSpPr>
            <p:nvPr/>
          </p:nvCxnSpPr>
          <p:spPr>
            <a:xfrm flipV="1">
              <a:off x="3597536" y="810974"/>
              <a:ext cx="476324" cy="447517"/>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37B31B2-3867-444B-8DCC-2B2127B3FD5D}"/>
                </a:ext>
              </a:extLst>
            </p:cNvPr>
            <p:cNvSpPr txBox="1"/>
            <p:nvPr/>
          </p:nvSpPr>
          <p:spPr>
            <a:xfrm>
              <a:off x="4131983" y="893809"/>
              <a:ext cx="358753" cy="154787"/>
            </a:xfrm>
            <a:prstGeom prst="rect">
              <a:avLst/>
            </a:prstGeom>
            <a:noFill/>
          </p:spPr>
          <p:txBody>
            <a:bodyPr wrap="none" lIns="0" tIns="0" rIns="0" bIns="0" rtlCol="0">
              <a:spAutoFit/>
            </a:bodyPr>
            <a:lstStyle/>
            <a:p>
              <a:pPr algn="ctr"/>
              <a:r>
                <a:rPr lang="en-US" altLang="ko-KR" sz="1600" b="1" dirty="0">
                  <a:latin typeface="Times New Roman" panose="02020603050405020304" pitchFamily="18" charset="0"/>
                  <a:cs typeface="Times New Roman" panose="02020603050405020304" pitchFamily="18" charset="0"/>
                </a:rPr>
                <a:t>Refine</a:t>
              </a:r>
              <a:endParaRPr lang="ko-KR" altLang="en-US" sz="16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04B4236-EB70-47F2-9B7D-8885853CFF01}"/>
                    </a:ext>
                  </a:extLst>
                </p:cNvPr>
                <p:cNvSpPr txBox="1"/>
                <p:nvPr/>
              </p:nvSpPr>
              <p:spPr>
                <a:xfrm>
                  <a:off x="4137754" y="1196823"/>
                  <a:ext cx="235857" cy="174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b="0" i="0" smtClean="0">
                                <a:solidFill>
                                  <a:schemeClr val="tx1"/>
                                </a:solidFill>
                                <a:latin typeface="Cambria Math" panose="02040503050406030204" pitchFamily="18" charset="0"/>
                                <a:cs typeface="Times New Roman" panose="02020603050405020304" pitchFamily="18" charset="0"/>
                              </a:rPr>
                              <m:t>c</m:t>
                            </m:r>
                          </m:e>
                          <m:sub>
                            <m:r>
                              <a:rPr lang="en-US" altLang="ko-KR" b="0" i="0" smtClean="0">
                                <a:solidFill>
                                  <a:schemeClr val="tx1"/>
                                </a:solidFill>
                                <a:latin typeface="Cambria Math" panose="02040503050406030204" pitchFamily="18" charset="0"/>
                                <a:cs typeface="Times New Roman" panose="02020603050405020304" pitchFamily="18" charset="0"/>
                              </a:rPr>
                              <m:t>0</m:t>
                            </m:r>
                          </m:sub>
                        </m:sSub>
                      </m:oMath>
                    </m:oMathPara>
                  </a14:m>
                  <a:endParaRPr lang="ko-KR" alt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33" name="TextBox 332">
                  <a:extLst>
                    <a:ext uri="{FF2B5EF4-FFF2-40B4-BE49-F238E27FC236}">
                      <a16:creationId xmlns:a16="http://schemas.microsoft.com/office/drawing/2014/main" id="{9414AA6A-7B8D-476B-800B-5ED54C736FDA}"/>
                    </a:ext>
                  </a:extLst>
                </p:cNvPr>
                <p:cNvSpPr txBox="1">
                  <a:spLocks noRot="1" noChangeAspect="1" noMove="1" noResize="1" noEditPoints="1" noAdjustHandles="1" noChangeArrowheads="1" noChangeShapeType="1" noTextEdit="1"/>
                </p:cNvSpPr>
                <p:nvPr/>
              </p:nvSpPr>
              <p:spPr>
                <a:xfrm>
                  <a:off x="4137754" y="1196823"/>
                  <a:ext cx="235857" cy="174136"/>
                </a:xfrm>
                <a:prstGeom prst="rect">
                  <a:avLst/>
                </a:prstGeom>
                <a:blipFill>
                  <a:blip r:embed="rId4"/>
                  <a:stretch>
                    <a:fillRect b="-1739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73A16D7C-3972-40EC-929B-3C3B8AD5C7CF}"/>
                    </a:ext>
                  </a:extLst>
                </p:cNvPr>
                <p:cNvSpPr txBox="1"/>
                <p:nvPr/>
              </p:nvSpPr>
              <p:spPr>
                <a:xfrm>
                  <a:off x="3336660" y="903087"/>
                  <a:ext cx="235857" cy="174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b="0" i="0" smtClean="0">
                                <a:solidFill>
                                  <a:schemeClr val="tx1"/>
                                </a:solidFill>
                                <a:latin typeface="Cambria Math" panose="02040503050406030204" pitchFamily="18" charset="0"/>
                                <a:cs typeface="Times New Roman" panose="02020603050405020304" pitchFamily="18" charset="0"/>
                              </a:rPr>
                              <m:t>c</m:t>
                            </m:r>
                          </m:e>
                          <m:sub>
                            <m:r>
                              <a:rPr lang="en-US" altLang="ko-KR" b="0" i="0" smtClean="0">
                                <a:solidFill>
                                  <a:schemeClr val="tx1"/>
                                </a:solidFill>
                                <a:latin typeface="Cambria Math" panose="02040503050406030204" pitchFamily="18" charset="0"/>
                                <a:cs typeface="Times New Roman" panose="02020603050405020304" pitchFamily="18" charset="0"/>
                              </a:rPr>
                              <m:t>1</m:t>
                            </m:r>
                          </m:sub>
                        </m:sSub>
                      </m:oMath>
                    </m:oMathPara>
                  </a14:m>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34" name="TextBox 333">
                  <a:extLst>
                    <a:ext uri="{FF2B5EF4-FFF2-40B4-BE49-F238E27FC236}">
                      <a16:creationId xmlns:a16="http://schemas.microsoft.com/office/drawing/2014/main" id="{68B26FB8-5D3E-4F97-9DD8-94B6AD3E8952}"/>
                    </a:ext>
                  </a:extLst>
                </p:cNvPr>
                <p:cNvSpPr txBox="1">
                  <a:spLocks noRot="1" noChangeAspect="1" noMove="1" noResize="1" noEditPoints="1" noAdjustHandles="1" noChangeArrowheads="1" noChangeShapeType="1" noTextEdit="1"/>
                </p:cNvSpPr>
                <p:nvPr/>
              </p:nvSpPr>
              <p:spPr>
                <a:xfrm>
                  <a:off x="3336660" y="903087"/>
                  <a:ext cx="235857" cy="174136"/>
                </a:xfrm>
                <a:prstGeom prst="rect">
                  <a:avLst/>
                </a:prstGeom>
                <a:blipFill>
                  <a:blip r:embed="rId5"/>
                  <a:stretch>
                    <a:fillRect b="-17778"/>
                  </a:stretch>
                </a:blipFill>
              </p:spPr>
              <p:txBody>
                <a:bodyPr/>
                <a:lstStyle/>
                <a:p>
                  <a:r>
                    <a:rPr lang="ko-KR" altLang="en-US">
                      <a:noFill/>
                    </a:rPr>
                    <a:t> </a:t>
                  </a:r>
                </a:p>
              </p:txBody>
            </p:sp>
          </mc:Fallback>
        </mc:AlternateContent>
        <p:grpSp>
          <p:nvGrpSpPr>
            <p:cNvPr id="99" name="그룹 98">
              <a:extLst>
                <a:ext uri="{FF2B5EF4-FFF2-40B4-BE49-F238E27FC236}">
                  <a16:creationId xmlns:a16="http://schemas.microsoft.com/office/drawing/2014/main" id="{40A1B939-D4A7-4C48-8B98-C7BC236D2D9A}"/>
                </a:ext>
              </a:extLst>
            </p:cNvPr>
            <p:cNvGrpSpPr/>
            <p:nvPr/>
          </p:nvGrpSpPr>
          <p:grpSpPr>
            <a:xfrm>
              <a:off x="3590652" y="825383"/>
              <a:ext cx="520446" cy="553614"/>
              <a:chOff x="3501258" y="1152356"/>
              <a:chExt cx="604508" cy="643033"/>
            </a:xfrm>
            <a:solidFill>
              <a:schemeClr val="accent1">
                <a:lumMod val="40000"/>
                <a:lumOff val="60000"/>
                <a:alpha val="79000"/>
              </a:schemeClr>
            </a:solidFill>
          </p:grpSpPr>
          <p:sp>
            <p:nvSpPr>
              <p:cNvPr id="103" name="타원 102">
                <a:extLst>
                  <a:ext uri="{FF2B5EF4-FFF2-40B4-BE49-F238E27FC236}">
                    <a16:creationId xmlns:a16="http://schemas.microsoft.com/office/drawing/2014/main" id="{6A9114D0-0C6E-4B50-BEE8-4353EC3D280C}"/>
                  </a:ext>
                </a:extLst>
              </p:cNvPr>
              <p:cNvSpPr/>
              <p:nvPr/>
            </p:nvSpPr>
            <p:spPr>
              <a:xfrm>
                <a:off x="3829258" y="1718705"/>
                <a:ext cx="80229" cy="76684"/>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04" name="타원 103">
                <a:extLst>
                  <a:ext uri="{FF2B5EF4-FFF2-40B4-BE49-F238E27FC236}">
                    <a16:creationId xmlns:a16="http://schemas.microsoft.com/office/drawing/2014/main" id="{4D49D582-1EA9-4F27-9FA3-4457AE1088C4}"/>
                  </a:ext>
                </a:extLst>
              </p:cNvPr>
              <p:cNvSpPr/>
              <p:nvPr/>
            </p:nvSpPr>
            <p:spPr>
              <a:xfrm>
                <a:off x="4025537" y="1398445"/>
                <a:ext cx="80229" cy="76684"/>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05" name="타원 104">
                <a:extLst>
                  <a:ext uri="{FF2B5EF4-FFF2-40B4-BE49-F238E27FC236}">
                    <a16:creationId xmlns:a16="http://schemas.microsoft.com/office/drawing/2014/main" id="{2B8B8441-A14C-4F00-BF5B-6D6B016EA213}"/>
                  </a:ext>
                </a:extLst>
              </p:cNvPr>
              <p:cNvSpPr/>
              <p:nvPr/>
            </p:nvSpPr>
            <p:spPr>
              <a:xfrm>
                <a:off x="3633506" y="1685266"/>
                <a:ext cx="80229" cy="76684"/>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07" name="이등변 삼각형 106">
                <a:extLst>
                  <a:ext uri="{FF2B5EF4-FFF2-40B4-BE49-F238E27FC236}">
                    <a16:creationId xmlns:a16="http://schemas.microsoft.com/office/drawing/2014/main" id="{6AEA5826-0262-4FCE-B05A-AAC3BE5BE5B6}"/>
                  </a:ext>
                </a:extLst>
              </p:cNvPr>
              <p:cNvSpPr/>
              <p:nvPr/>
            </p:nvSpPr>
            <p:spPr>
              <a:xfrm>
                <a:off x="3750795" y="1152356"/>
                <a:ext cx="93065" cy="76684"/>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latin typeface="Times New Roman" panose="02020603050405020304" pitchFamily="18" charset="0"/>
                  <a:cs typeface="Times New Roman" panose="02020603050405020304" pitchFamily="18" charset="0"/>
                </a:endParaRPr>
              </a:p>
            </p:txBody>
          </p:sp>
          <p:sp>
            <p:nvSpPr>
              <p:cNvPr id="108" name="이등변 삼각형 107">
                <a:extLst>
                  <a:ext uri="{FF2B5EF4-FFF2-40B4-BE49-F238E27FC236}">
                    <a16:creationId xmlns:a16="http://schemas.microsoft.com/office/drawing/2014/main" id="{DCBAE916-4F5C-4CFB-8535-B1A434ABDD67}"/>
                  </a:ext>
                </a:extLst>
              </p:cNvPr>
              <p:cNvSpPr/>
              <p:nvPr/>
            </p:nvSpPr>
            <p:spPr>
              <a:xfrm>
                <a:off x="3521052" y="1347916"/>
                <a:ext cx="93065" cy="76684"/>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0" name="이등변 삼각형 109">
                <a:extLst>
                  <a:ext uri="{FF2B5EF4-FFF2-40B4-BE49-F238E27FC236}">
                    <a16:creationId xmlns:a16="http://schemas.microsoft.com/office/drawing/2014/main" id="{A062064B-1208-4594-BE5D-FD42B86E079D}"/>
                  </a:ext>
                </a:extLst>
              </p:cNvPr>
              <p:cNvSpPr/>
              <p:nvPr/>
            </p:nvSpPr>
            <p:spPr>
              <a:xfrm>
                <a:off x="3501258" y="1177743"/>
                <a:ext cx="93065" cy="76684"/>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sp>
          <p:nvSpPr>
            <p:cNvPr id="100" name="타원 99">
              <a:extLst>
                <a:ext uri="{FF2B5EF4-FFF2-40B4-BE49-F238E27FC236}">
                  <a16:creationId xmlns:a16="http://schemas.microsoft.com/office/drawing/2014/main" id="{20D94DEE-97AA-4C95-ADAD-743A14853E10}"/>
                </a:ext>
              </a:extLst>
            </p:cNvPr>
            <p:cNvSpPr/>
            <p:nvPr/>
          </p:nvSpPr>
          <p:spPr>
            <a:xfrm>
              <a:off x="3917277" y="1055935"/>
              <a:ext cx="69071" cy="66020"/>
            </a:xfrm>
            <a:prstGeom prst="ellipse">
              <a:avLst/>
            </a:prstGeom>
            <a:solidFill>
              <a:srgbClr val="FF4F4F">
                <a:alpha val="70000"/>
              </a:srgbClr>
            </a:solidFill>
            <a:ln w="19050">
              <a:solidFill>
                <a:srgbClr val="FF4F4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01" name="Google Shape;1336;p50">
              <a:extLst>
                <a:ext uri="{FF2B5EF4-FFF2-40B4-BE49-F238E27FC236}">
                  <a16:creationId xmlns:a16="http://schemas.microsoft.com/office/drawing/2014/main" id="{32663009-241E-4714-8F51-6E8252C242BD}"/>
                </a:ext>
              </a:extLst>
            </p:cNvPr>
            <p:cNvSpPr/>
            <p:nvPr/>
          </p:nvSpPr>
          <p:spPr>
            <a:xfrm rot="7938314" flipH="1" flipV="1">
              <a:off x="3902579" y="861538"/>
              <a:ext cx="101626" cy="211863"/>
            </a:xfrm>
            <a:prstGeom prst="curvedLeftArrow">
              <a:avLst>
                <a:gd name="adj1" fmla="val 25000"/>
                <a:gd name="adj2" fmla="val 50000"/>
                <a:gd name="adj3" fmla="val 25000"/>
              </a:avLst>
            </a:prstGeom>
            <a:solidFill>
              <a:srgbClr val="FF8686"/>
            </a:solidFill>
            <a:ln w="9525" cap="flat" cmpd="sng">
              <a:solidFill>
                <a:srgbClr val="FF4F4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cxnSp>
          <p:nvCxnSpPr>
            <p:cNvPr id="102" name="직선 연결선 101">
              <a:extLst>
                <a:ext uri="{FF2B5EF4-FFF2-40B4-BE49-F238E27FC236}">
                  <a16:creationId xmlns:a16="http://schemas.microsoft.com/office/drawing/2014/main" id="{77E5E8D7-FE3C-421D-84F8-54789B5FE7F3}"/>
                </a:ext>
              </a:extLst>
            </p:cNvPr>
            <p:cNvCxnSpPr>
              <a:cxnSpLocks/>
            </p:cNvCxnSpPr>
            <p:nvPr/>
          </p:nvCxnSpPr>
          <p:spPr>
            <a:xfrm flipV="1">
              <a:off x="3484961" y="685068"/>
              <a:ext cx="476324" cy="447517"/>
            </a:xfrm>
            <a:prstGeom prst="line">
              <a:avLst/>
            </a:prstGeom>
            <a:ln w="28575">
              <a:solidFill>
                <a:srgbClr val="FF8383"/>
              </a:solidFill>
              <a:prstDash val="sysDot"/>
            </a:ln>
          </p:spPr>
          <p:style>
            <a:lnRef idx="1">
              <a:schemeClr val="accent1"/>
            </a:lnRef>
            <a:fillRef idx="0">
              <a:schemeClr val="accent1"/>
            </a:fillRef>
            <a:effectRef idx="0">
              <a:schemeClr val="accent1"/>
            </a:effectRef>
            <a:fontRef idx="minor">
              <a:schemeClr val="tx1"/>
            </a:fontRef>
          </p:style>
        </p:cxnSp>
      </p:grpSp>
      <p:grpSp>
        <p:nvGrpSpPr>
          <p:cNvPr id="111" name="그룹 110">
            <a:extLst>
              <a:ext uri="{FF2B5EF4-FFF2-40B4-BE49-F238E27FC236}">
                <a16:creationId xmlns:a16="http://schemas.microsoft.com/office/drawing/2014/main" id="{43DF2CEF-CC37-4855-A8FF-081082CE84E9}"/>
              </a:ext>
            </a:extLst>
          </p:cNvPr>
          <p:cNvGrpSpPr/>
          <p:nvPr/>
        </p:nvGrpSpPr>
        <p:grpSpPr>
          <a:xfrm>
            <a:off x="2795357" y="3328335"/>
            <a:ext cx="1949093" cy="1227636"/>
            <a:chOff x="1715045" y="527961"/>
            <a:chExt cx="1225303" cy="771756"/>
          </a:xfrm>
        </p:grpSpPr>
        <p:sp>
          <p:nvSpPr>
            <p:cNvPr id="112" name="타원 111">
              <a:extLst>
                <a:ext uri="{FF2B5EF4-FFF2-40B4-BE49-F238E27FC236}">
                  <a16:creationId xmlns:a16="http://schemas.microsoft.com/office/drawing/2014/main" id="{CA7FA8CB-9539-42B1-9729-472800BAE4CD}"/>
                </a:ext>
              </a:extLst>
            </p:cNvPr>
            <p:cNvSpPr/>
            <p:nvPr/>
          </p:nvSpPr>
          <p:spPr>
            <a:xfrm rot="2490324">
              <a:off x="1856659" y="527961"/>
              <a:ext cx="418458" cy="515220"/>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3" name="타원 112">
              <a:extLst>
                <a:ext uri="{FF2B5EF4-FFF2-40B4-BE49-F238E27FC236}">
                  <a16:creationId xmlns:a16="http://schemas.microsoft.com/office/drawing/2014/main" id="{61F7CCDC-5D51-4996-9C21-0909FEFFCD71}"/>
                </a:ext>
              </a:extLst>
            </p:cNvPr>
            <p:cNvSpPr/>
            <p:nvPr/>
          </p:nvSpPr>
          <p:spPr>
            <a:xfrm rot="18932016">
              <a:off x="2024416" y="905970"/>
              <a:ext cx="705070" cy="346095"/>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14" name="타원 113">
              <a:extLst>
                <a:ext uri="{FF2B5EF4-FFF2-40B4-BE49-F238E27FC236}">
                  <a16:creationId xmlns:a16="http://schemas.microsoft.com/office/drawing/2014/main" id="{D190D4C7-DF08-4E24-9DF1-4C41C46DE77D}"/>
                </a:ext>
              </a:extLst>
            </p:cNvPr>
            <p:cNvSpPr/>
            <p:nvPr/>
          </p:nvSpPr>
          <p:spPr>
            <a:xfrm>
              <a:off x="2281377" y="1233697"/>
              <a:ext cx="69072" cy="66020"/>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5" name="타원 114">
              <a:extLst>
                <a:ext uri="{FF2B5EF4-FFF2-40B4-BE49-F238E27FC236}">
                  <a16:creationId xmlns:a16="http://schemas.microsoft.com/office/drawing/2014/main" id="{F17A2705-8061-404E-AF33-3B33605B4E4E}"/>
                </a:ext>
              </a:extLst>
            </p:cNvPr>
            <p:cNvSpPr/>
            <p:nvPr/>
          </p:nvSpPr>
          <p:spPr>
            <a:xfrm>
              <a:off x="2434578" y="818437"/>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6" name="타원 115">
              <a:extLst>
                <a:ext uri="{FF2B5EF4-FFF2-40B4-BE49-F238E27FC236}">
                  <a16:creationId xmlns:a16="http://schemas.microsoft.com/office/drawing/2014/main" id="{D3B18770-480A-4864-BD2B-3B3832830F23}"/>
                </a:ext>
              </a:extLst>
            </p:cNvPr>
            <p:cNvSpPr/>
            <p:nvPr/>
          </p:nvSpPr>
          <p:spPr>
            <a:xfrm>
              <a:off x="2474925" y="1106233"/>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7" name="타원 116">
              <a:extLst>
                <a:ext uri="{FF2B5EF4-FFF2-40B4-BE49-F238E27FC236}">
                  <a16:creationId xmlns:a16="http://schemas.microsoft.com/office/drawing/2014/main" id="{1163E84D-360E-4839-905E-30BC3F9ABE91}"/>
                </a:ext>
              </a:extLst>
            </p:cNvPr>
            <p:cNvSpPr/>
            <p:nvPr/>
          </p:nvSpPr>
          <p:spPr>
            <a:xfrm>
              <a:off x="2228261" y="1061507"/>
              <a:ext cx="69071" cy="66020"/>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8" name="타원 117">
              <a:extLst>
                <a:ext uri="{FF2B5EF4-FFF2-40B4-BE49-F238E27FC236}">
                  <a16:creationId xmlns:a16="http://schemas.microsoft.com/office/drawing/2014/main" id="{BD7416EA-1385-4320-A6D8-B0C1E937EF12}"/>
                </a:ext>
              </a:extLst>
            </p:cNvPr>
            <p:cNvSpPr/>
            <p:nvPr/>
          </p:nvSpPr>
          <p:spPr>
            <a:xfrm>
              <a:off x="2450362" y="957971"/>
              <a:ext cx="69072" cy="66020"/>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19" name="타원 118">
              <a:extLst>
                <a:ext uri="{FF2B5EF4-FFF2-40B4-BE49-F238E27FC236}">
                  <a16:creationId xmlns:a16="http://schemas.microsoft.com/office/drawing/2014/main" id="{C92980C6-F9DB-4597-9AF4-C91AD365A4C1}"/>
                </a:ext>
              </a:extLst>
            </p:cNvPr>
            <p:cNvSpPr/>
            <p:nvPr/>
          </p:nvSpPr>
          <p:spPr>
            <a:xfrm>
              <a:off x="2112846" y="1204908"/>
              <a:ext cx="69072" cy="66020"/>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0" name="이등변 삼각형 119">
              <a:extLst>
                <a:ext uri="{FF2B5EF4-FFF2-40B4-BE49-F238E27FC236}">
                  <a16:creationId xmlns:a16="http://schemas.microsoft.com/office/drawing/2014/main" id="{1B178DA1-F95A-4E5E-A84C-191584E70A5C}"/>
                </a:ext>
              </a:extLst>
            </p:cNvPr>
            <p:cNvSpPr/>
            <p:nvPr/>
          </p:nvSpPr>
          <p:spPr>
            <a:xfrm>
              <a:off x="2041062" y="580965"/>
              <a:ext cx="80123" cy="6602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1" name="이등변 삼각형 120">
              <a:extLst>
                <a:ext uri="{FF2B5EF4-FFF2-40B4-BE49-F238E27FC236}">
                  <a16:creationId xmlns:a16="http://schemas.microsoft.com/office/drawing/2014/main" id="{C0DF5152-7106-4CD3-9CE7-EE42DCFAB892}"/>
                </a:ext>
              </a:extLst>
            </p:cNvPr>
            <p:cNvSpPr/>
            <p:nvPr/>
          </p:nvSpPr>
          <p:spPr>
            <a:xfrm>
              <a:off x="1843267" y="749331"/>
              <a:ext cx="80123" cy="6602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2" name="타원 121">
              <a:extLst>
                <a:ext uri="{FF2B5EF4-FFF2-40B4-BE49-F238E27FC236}">
                  <a16:creationId xmlns:a16="http://schemas.microsoft.com/office/drawing/2014/main" id="{B22681EE-344E-45A3-BC93-DFEDD0CBA96F}"/>
                </a:ext>
              </a:extLst>
            </p:cNvPr>
            <p:cNvSpPr/>
            <p:nvPr/>
          </p:nvSpPr>
          <p:spPr>
            <a:xfrm>
              <a:off x="2135964" y="853556"/>
              <a:ext cx="69071" cy="66020"/>
            </a:xfrm>
            <a:prstGeom prst="ellipse">
              <a:avLst/>
            </a:prstGeom>
            <a:solidFill>
              <a:srgbClr val="FF4F4F">
                <a:alpha val="7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cxnSp>
          <p:nvCxnSpPr>
            <p:cNvPr id="123" name="직선 연결선 122">
              <a:extLst>
                <a:ext uri="{FF2B5EF4-FFF2-40B4-BE49-F238E27FC236}">
                  <a16:creationId xmlns:a16="http://schemas.microsoft.com/office/drawing/2014/main" id="{8B851397-CD17-491E-93CE-F2849D2B2F04}"/>
                </a:ext>
              </a:extLst>
            </p:cNvPr>
            <p:cNvCxnSpPr>
              <a:cxnSpLocks/>
            </p:cNvCxnSpPr>
            <p:nvPr/>
          </p:nvCxnSpPr>
          <p:spPr>
            <a:xfrm flipV="1">
              <a:off x="2006620" y="714908"/>
              <a:ext cx="476745" cy="44791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B944C2FB-F746-47D6-8402-C6CF051DBAC0}"/>
                </a:ext>
              </a:extLst>
            </p:cNvPr>
            <p:cNvSpPr txBox="1"/>
            <p:nvPr/>
          </p:nvSpPr>
          <p:spPr>
            <a:xfrm>
              <a:off x="2255089" y="553320"/>
              <a:ext cx="685259" cy="135439"/>
            </a:xfrm>
            <a:prstGeom prst="rect">
              <a:avLst/>
            </a:prstGeom>
            <a:noFill/>
          </p:spPr>
          <p:txBody>
            <a:bodyPr wrap="none" lIns="0" tIns="0" rIns="0" bIns="0" rtlCol="0">
              <a:spAutoFit/>
            </a:bodyPr>
            <a:lstStyle/>
            <a:p>
              <a:pPr algn="ctr"/>
              <a:r>
                <a:rPr lang="en-US" altLang="ko-KR" sz="1050" b="1" dirty="0">
                  <a:latin typeface="Times New Roman" panose="02020603050405020304" pitchFamily="18" charset="0"/>
                  <a:cs typeface="Times New Roman" panose="02020603050405020304" pitchFamily="18" charset="0"/>
                </a:rPr>
                <a:t>   </a:t>
              </a:r>
              <a:r>
                <a:rPr lang="en-US" altLang="ko-KR" sz="1400" b="1" dirty="0">
                  <a:latin typeface="Times New Roman" panose="02020603050405020304" pitchFamily="18" charset="0"/>
                  <a:cs typeface="Times New Roman" panose="02020603050405020304" pitchFamily="18" charset="0"/>
                </a:rPr>
                <a:t>Misclassified</a:t>
              </a:r>
              <a:endParaRPr lang="ko-KR" altLang="en-US" sz="1050" b="1" dirty="0">
                <a:solidFill>
                  <a:schemeClr val="tx1"/>
                </a:solidFill>
                <a:latin typeface="Times New Roman" panose="02020603050405020304" pitchFamily="18" charset="0"/>
                <a:cs typeface="Times New Roman" panose="02020603050405020304" pitchFamily="18" charset="0"/>
              </a:endParaRPr>
            </a:p>
          </p:txBody>
        </p:sp>
        <p:cxnSp>
          <p:nvCxnSpPr>
            <p:cNvPr id="125" name="연결선: 꺾임 124">
              <a:extLst>
                <a:ext uri="{FF2B5EF4-FFF2-40B4-BE49-F238E27FC236}">
                  <a16:creationId xmlns:a16="http://schemas.microsoft.com/office/drawing/2014/main" id="{4177A92F-4792-4258-AF83-B832635C7065}"/>
                </a:ext>
              </a:extLst>
            </p:cNvPr>
            <p:cNvCxnSpPr>
              <a:cxnSpLocks/>
              <a:stCxn id="122" idx="0"/>
              <a:endCxn id="124" idx="1"/>
            </p:cNvCxnSpPr>
            <p:nvPr/>
          </p:nvCxnSpPr>
          <p:spPr>
            <a:xfrm rot="5400000" flipH="1" flipV="1">
              <a:off x="2096536" y="695004"/>
              <a:ext cx="232516" cy="8459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이등변 삼각형 125">
              <a:extLst>
                <a:ext uri="{FF2B5EF4-FFF2-40B4-BE49-F238E27FC236}">
                  <a16:creationId xmlns:a16="http://schemas.microsoft.com/office/drawing/2014/main" id="{86E7B455-9F9E-47DC-BD53-87B7635C4AD2}"/>
                </a:ext>
              </a:extLst>
            </p:cNvPr>
            <p:cNvSpPr/>
            <p:nvPr/>
          </p:nvSpPr>
          <p:spPr>
            <a:xfrm>
              <a:off x="2213825" y="746103"/>
              <a:ext cx="80123" cy="66020"/>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7" name="이등변 삼각형 126">
              <a:extLst>
                <a:ext uri="{FF2B5EF4-FFF2-40B4-BE49-F238E27FC236}">
                  <a16:creationId xmlns:a16="http://schemas.microsoft.com/office/drawing/2014/main" id="{44B32768-578F-4977-AC50-56215084A1E6}"/>
                </a:ext>
              </a:extLst>
            </p:cNvPr>
            <p:cNvSpPr/>
            <p:nvPr/>
          </p:nvSpPr>
          <p:spPr>
            <a:xfrm>
              <a:off x="2016030" y="914469"/>
              <a:ext cx="80123" cy="66020"/>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8" name="이등변 삼각형 127">
              <a:extLst>
                <a:ext uri="{FF2B5EF4-FFF2-40B4-BE49-F238E27FC236}">
                  <a16:creationId xmlns:a16="http://schemas.microsoft.com/office/drawing/2014/main" id="{2A829776-379A-4CCE-8369-335E2F51B40D}"/>
                </a:ext>
              </a:extLst>
            </p:cNvPr>
            <p:cNvSpPr/>
            <p:nvPr/>
          </p:nvSpPr>
          <p:spPr>
            <a:xfrm>
              <a:off x="1998988" y="767960"/>
              <a:ext cx="80123" cy="66020"/>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cxnSp>
          <p:nvCxnSpPr>
            <p:cNvPr id="129" name="직선 연결선 128">
              <a:extLst>
                <a:ext uri="{FF2B5EF4-FFF2-40B4-BE49-F238E27FC236}">
                  <a16:creationId xmlns:a16="http://schemas.microsoft.com/office/drawing/2014/main" id="{F71E9815-63BE-4C40-850E-0C5979AE3975}"/>
                </a:ext>
              </a:extLst>
            </p:cNvPr>
            <p:cNvCxnSpPr>
              <a:cxnSpLocks/>
            </p:cNvCxnSpPr>
            <p:nvPr/>
          </p:nvCxnSpPr>
          <p:spPr>
            <a:xfrm flipV="1">
              <a:off x="2021043" y="704542"/>
              <a:ext cx="476324" cy="447517"/>
            </a:xfrm>
            <a:prstGeom prst="line">
              <a:avLst/>
            </a:prstGeom>
            <a:ln w="28575">
              <a:solidFill>
                <a:srgbClr val="FF8383"/>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96632C91-301B-4A1B-9D3C-51544428D4D2}"/>
                    </a:ext>
                  </a:extLst>
                </p:cNvPr>
                <p:cNvSpPr txBox="1"/>
                <p:nvPr/>
              </p:nvSpPr>
              <p:spPr>
                <a:xfrm>
                  <a:off x="2619498" y="855401"/>
                  <a:ext cx="235857" cy="174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b="0" i="0" smtClean="0">
                                <a:solidFill>
                                  <a:schemeClr val="tx1"/>
                                </a:solidFill>
                                <a:latin typeface="Cambria Math" panose="02040503050406030204" pitchFamily="18" charset="0"/>
                                <a:cs typeface="Times New Roman" panose="02020603050405020304" pitchFamily="18" charset="0"/>
                              </a:rPr>
                              <m:t>c</m:t>
                            </m:r>
                          </m:e>
                          <m:sub>
                            <m:r>
                              <a:rPr lang="en-US" altLang="ko-KR" b="0" i="0" smtClean="0">
                                <a:solidFill>
                                  <a:schemeClr val="tx1"/>
                                </a:solidFill>
                                <a:latin typeface="Cambria Math" panose="02040503050406030204" pitchFamily="18" charset="0"/>
                                <a:cs typeface="Times New Roman" panose="02020603050405020304" pitchFamily="18" charset="0"/>
                              </a:rPr>
                              <m:t>0</m:t>
                            </m:r>
                          </m:sub>
                        </m:sSub>
                      </m:oMath>
                    </m:oMathPara>
                  </a14:m>
                  <a:endParaRPr lang="ko-KR" alt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4" name="TextBox 363">
                  <a:extLst>
                    <a:ext uri="{FF2B5EF4-FFF2-40B4-BE49-F238E27FC236}">
                      <a16:creationId xmlns:a16="http://schemas.microsoft.com/office/drawing/2014/main" id="{023D759F-8634-4BBF-BF63-386EDBFB1128}"/>
                    </a:ext>
                  </a:extLst>
                </p:cNvPr>
                <p:cNvSpPr txBox="1">
                  <a:spLocks noRot="1" noChangeAspect="1" noMove="1" noResize="1" noEditPoints="1" noAdjustHandles="1" noChangeArrowheads="1" noChangeShapeType="1" noTextEdit="1"/>
                </p:cNvSpPr>
                <p:nvPr/>
              </p:nvSpPr>
              <p:spPr>
                <a:xfrm>
                  <a:off x="2619498" y="855401"/>
                  <a:ext cx="235857" cy="174136"/>
                </a:xfrm>
                <a:prstGeom prst="rect">
                  <a:avLst/>
                </a:prstGeom>
                <a:blipFill>
                  <a:blip r:embed="rId6"/>
                  <a:stretch>
                    <a:fillRect b="-1739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AC5D27D4-E744-4A20-BD1D-15A114630F56}"/>
                    </a:ext>
                  </a:extLst>
                </p:cNvPr>
                <p:cNvSpPr txBox="1"/>
                <p:nvPr/>
              </p:nvSpPr>
              <p:spPr>
                <a:xfrm>
                  <a:off x="1715045" y="908461"/>
                  <a:ext cx="235857" cy="174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b="0" i="0" smtClean="0">
                                <a:solidFill>
                                  <a:schemeClr val="tx1"/>
                                </a:solidFill>
                                <a:latin typeface="Cambria Math" panose="02040503050406030204" pitchFamily="18" charset="0"/>
                                <a:cs typeface="Times New Roman" panose="02020603050405020304" pitchFamily="18" charset="0"/>
                              </a:rPr>
                              <m:t>c</m:t>
                            </m:r>
                          </m:e>
                          <m:sub>
                            <m:r>
                              <a:rPr lang="en-US" altLang="ko-KR" b="0" i="0" smtClean="0">
                                <a:solidFill>
                                  <a:schemeClr val="tx1"/>
                                </a:solidFill>
                                <a:latin typeface="Cambria Math" panose="02040503050406030204" pitchFamily="18" charset="0"/>
                                <a:cs typeface="Times New Roman" panose="02020603050405020304" pitchFamily="18" charset="0"/>
                              </a:rPr>
                              <m:t>1</m:t>
                            </m:r>
                          </m:sub>
                        </m:sSub>
                      </m:oMath>
                    </m:oMathPara>
                  </a14:m>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65" name="TextBox 364">
                  <a:extLst>
                    <a:ext uri="{FF2B5EF4-FFF2-40B4-BE49-F238E27FC236}">
                      <a16:creationId xmlns:a16="http://schemas.microsoft.com/office/drawing/2014/main" id="{48E996DD-C345-458C-8289-5B58AF58AFD3}"/>
                    </a:ext>
                  </a:extLst>
                </p:cNvPr>
                <p:cNvSpPr txBox="1">
                  <a:spLocks noRot="1" noChangeAspect="1" noMove="1" noResize="1" noEditPoints="1" noAdjustHandles="1" noChangeArrowheads="1" noChangeShapeType="1" noTextEdit="1"/>
                </p:cNvSpPr>
                <p:nvPr/>
              </p:nvSpPr>
              <p:spPr>
                <a:xfrm>
                  <a:off x="1715045" y="908461"/>
                  <a:ext cx="235857" cy="174136"/>
                </a:xfrm>
                <a:prstGeom prst="rect">
                  <a:avLst/>
                </a:prstGeom>
                <a:blipFill>
                  <a:blip r:embed="rId7"/>
                  <a:stretch>
                    <a:fillRect b="-17391"/>
                  </a:stretch>
                </a:blipFill>
              </p:spPr>
              <p:txBody>
                <a:bodyPr/>
                <a:lstStyle/>
                <a:p>
                  <a:r>
                    <a:rPr lang="ko-KR" altLang="en-US">
                      <a:noFill/>
                    </a:rPr>
                    <a:t> </a:t>
                  </a:r>
                </a:p>
              </p:txBody>
            </p:sp>
          </mc:Fallback>
        </mc:AlternateContent>
      </p:grpSp>
      <p:grpSp>
        <p:nvGrpSpPr>
          <p:cNvPr id="132" name="그룹 131">
            <a:extLst>
              <a:ext uri="{FF2B5EF4-FFF2-40B4-BE49-F238E27FC236}">
                <a16:creationId xmlns:a16="http://schemas.microsoft.com/office/drawing/2014/main" id="{06D5988F-E6D1-4628-8E10-4C819D49D499}"/>
              </a:ext>
            </a:extLst>
          </p:cNvPr>
          <p:cNvGrpSpPr/>
          <p:nvPr/>
        </p:nvGrpSpPr>
        <p:grpSpPr>
          <a:xfrm>
            <a:off x="9278396" y="4788728"/>
            <a:ext cx="2184662" cy="1471692"/>
            <a:chOff x="9034881" y="4138704"/>
            <a:chExt cx="1670270" cy="1193789"/>
          </a:xfrm>
        </p:grpSpPr>
        <p:sp>
          <p:nvSpPr>
            <p:cNvPr id="133" name="TextBox 132">
              <a:extLst>
                <a:ext uri="{FF2B5EF4-FFF2-40B4-BE49-F238E27FC236}">
                  <a16:creationId xmlns:a16="http://schemas.microsoft.com/office/drawing/2014/main" id="{B1A3BF48-F4DE-41AF-8611-119A1BD8ACE2}"/>
                </a:ext>
              </a:extLst>
            </p:cNvPr>
            <p:cNvSpPr txBox="1"/>
            <p:nvPr/>
          </p:nvSpPr>
          <p:spPr>
            <a:xfrm>
              <a:off x="9459029" y="4138704"/>
              <a:ext cx="1123706" cy="215444"/>
            </a:xfrm>
            <a:prstGeom prst="rect">
              <a:avLst/>
            </a:prstGeom>
            <a:noFill/>
          </p:spPr>
          <p:txBody>
            <a:bodyPr wrap="none" lIns="0" tIns="0" rIns="0" bIns="0" rtlCol="0">
              <a:spAutoFit/>
            </a:bodyPr>
            <a:lstStyle/>
            <a:p>
              <a:r>
                <a:rPr lang="en-US" altLang="ko-KR" sz="1400" dirty="0">
                  <a:latin typeface="Times New Roman" panose="02020603050405020304" pitchFamily="18" charset="0"/>
                  <a:cs typeface="Times New Roman" panose="02020603050405020304" pitchFamily="18" charset="0"/>
                </a:rPr>
                <a:t>Source samples</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134" name="TextBox 133">
              <a:extLst>
                <a:ext uri="{FF2B5EF4-FFF2-40B4-BE49-F238E27FC236}">
                  <a16:creationId xmlns:a16="http://schemas.microsoft.com/office/drawing/2014/main" id="{F5C0C664-1D69-4BF2-9E2D-B457C5F7935F}"/>
                </a:ext>
              </a:extLst>
            </p:cNvPr>
            <p:cNvSpPr txBox="1"/>
            <p:nvPr/>
          </p:nvSpPr>
          <p:spPr>
            <a:xfrm>
              <a:off x="9445655" y="4309768"/>
              <a:ext cx="882739" cy="430887"/>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Target samples</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135" name="이등변 삼각형 134">
              <a:extLst>
                <a:ext uri="{FF2B5EF4-FFF2-40B4-BE49-F238E27FC236}">
                  <a16:creationId xmlns:a16="http://schemas.microsoft.com/office/drawing/2014/main" id="{D9B5D73F-F29F-49EA-AB41-09125CABFFA5}"/>
                </a:ext>
              </a:extLst>
            </p:cNvPr>
            <p:cNvSpPr/>
            <p:nvPr/>
          </p:nvSpPr>
          <p:spPr>
            <a:xfrm>
              <a:off x="9189107" y="4174152"/>
              <a:ext cx="112374" cy="99401"/>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36" name="타원 135">
              <a:extLst>
                <a:ext uri="{FF2B5EF4-FFF2-40B4-BE49-F238E27FC236}">
                  <a16:creationId xmlns:a16="http://schemas.microsoft.com/office/drawing/2014/main" id="{D663CBF4-C2D1-4C63-A6BB-70D3ED8AC08C}"/>
                </a:ext>
              </a:extLst>
            </p:cNvPr>
            <p:cNvSpPr/>
            <p:nvPr/>
          </p:nvSpPr>
          <p:spPr>
            <a:xfrm>
              <a:off x="9046620" y="4181943"/>
              <a:ext cx="96875" cy="99401"/>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37" name="이등변 삼각형 136">
              <a:extLst>
                <a:ext uri="{FF2B5EF4-FFF2-40B4-BE49-F238E27FC236}">
                  <a16:creationId xmlns:a16="http://schemas.microsoft.com/office/drawing/2014/main" id="{9FC1A976-599B-4F9A-8F97-E02AE45DA9CA}"/>
                </a:ext>
              </a:extLst>
            </p:cNvPr>
            <p:cNvSpPr/>
            <p:nvPr/>
          </p:nvSpPr>
          <p:spPr>
            <a:xfrm>
              <a:off x="9186189" y="4355600"/>
              <a:ext cx="112374" cy="99401"/>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38" name="타원 137">
              <a:extLst>
                <a:ext uri="{FF2B5EF4-FFF2-40B4-BE49-F238E27FC236}">
                  <a16:creationId xmlns:a16="http://schemas.microsoft.com/office/drawing/2014/main" id="{E3BEEC1A-847E-4204-8131-416429F46AB5}"/>
                </a:ext>
              </a:extLst>
            </p:cNvPr>
            <p:cNvSpPr/>
            <p:nvPr/>
          </p:nvSpPr>
          <p:spPr>
            <a:xfrm>
              <a:off x="9043702" y="4363391"/>
              <a:ext cx="96875" cy="99401"/>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39" name="타원 138">
              <a:extLst>
                <a:ext uri="{FF2B5EF4-FFF2-40B4-BE49-F238E27FC236}">
                  <a16:creationId xmlns:a16="http://schemas.microsoft.com/office/drawing/2014/main" id="{1EF922A7-6C85-418F-9B9F-C5A8BF686430}"/>
                </a:ext>
              </a:extLst>
            </p:cNvPr>
            <p:cNvSpPr/>
            <p:nvPr/>
          </p:nvSpPr>
          <p:spPr>
            <a:xfrm>
              <a:off x="9049634" y="4987830"/>
              <a:ext cx="215480" cy="122539"/>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DDDE501-504C-4390-BE04-2BE446A59A9E}"/>
                    </a:ext>
                  </a:extLst>
                </p:cNvPr>
                <p:cNvSpPr txBox="1"/>
                <p:nvPr/>
              </p:nvSpPr>
              <p:spPr>
                <a:xfrm>
                  <a:off x="9452790" y="4948573"/>
                  <a:ext cx="837793" cy="215444"/>
                </a:xfrm>
                <a:prstGeom prst="rect">
                  <a:avLst/>
                </a:prstGeom>
                <a:noFill/>
              </p:spPr>
              <p:txBody>
                <a:bodyPr wrap="none" lIns="0" tIns="0" rIns="0" bIns="0" rtlCol="0">
                  <a:spAutoFit/>
                </a:bodyPr>
                <a:lstStyle/>
                <a:p>
                  <a:r>
                    <a:rPr lang="en-US" altLang="ko-KR" sz="1400" dirty="0">
                      <a:solidFill>
                        <a:schemeClr val="tx1"/>
                      </a:solidFill>
                      <a:latin typeface="Times New Roman" panose="02020603050405020304" pitchFamily="18" charset="0"/>
                      <a:cs typeface="Times New Roman" panose="02020603050405020304" pitchFamily="18" charset="0"/>
                    </a:rPr>
                    <a:t>Cluster </a:t>
                  </a:r>
                  <a14:m>
                    <m:oMath xmlns:m="http://schemas.openxmlformats.org/officeDocument/2006/math">
                      <m:sSub>
                        <m:sSubPr>
                          <m:ctrlPr>
                            <a:rPr lang="en-US" altLang="ko-KR" sz="1400" i="1" dirty="0">
                              <a:latin typeface="Cambria Math" panose="02040503050406030204" pitchFamily="18" charset="0"/>
                              <a:cs typeface="Times New Roman" panose="02020603050405020304" pitchFamily="18" charset="0"/>
                            </a:rPr>
                          </m:ctrlPr>
                        </m:sSubPr>
                        <m:e>
                          <m:r>
                            <m:rPr>
                              <m:sty m:val="p"/>
                            </m:rPr>
                            <a:rPr lang="en-US" altLang="ko-KR" sz="1400" i="1" dirty="0">
                              <a:latin typeface="Cambria Math" panose="02040503050406030204" pitchFamily="18" charset="0"/>
                              <a:cs typeface="Times New Roman" panose="02020603050405020304" pitchFamily="18" charset="0"/>
                            </a:rPr>
                            <m:t>C</m:t>
                          </m:r>
                        </m:e>
                        <m:sub>
                          <m:r>
                            <a:rPr lang="en-US" altLang="ko-KR" sz="1400" dirty="0" smtClean="0">
                              <a:latin typeface="Cambria Math" panose="02040503050406030204" pitchFamily="18" charset="0"/>
                              <a:cs typeface="Times New Roman" panose="02020603050405020304" pitchFamily="18" charset="0"/>
                            </a:rPr>
                            <m:t>0</m:t>
                          </m:r>
                        </m:sub>
                      </m:sSub>
                    </m:oMath>
                  </a14:m>
                  <a:r>
                    <a:rPr lang="en-US" altLang="ko-KR" sz="1400" dirty="0">
                      <a:solidFill>
                        <a:schemeClr val="tx1"/>
                      </a:solidFill>
                      <a:latin typeface="Times New Roman" panose="02020603050405020304" pitchFamily="18" charset="0"/>
                      <a:cs typeface="Times New Roman" panose="02020603050405020304" pitchFamily="18" charset="0"/>
                    </a:rPr>
                    <a:t>  </a:t>
                  </a:r>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27" name="TextBox 426">
                  <a:extLst>
                    <a:ext uri="{FF2B5EF4-FFF2-40B4-BE49-F238E27FC236}">
                      <a16:creationId xmlns:a16="http://schemas.microsoft.com/office/drawing/2014/main" id="{6DBBCE6A-B0F6-4E0D-8AEC-94D1BE81F090}"/>
                    </a:ext>
                  </a:extLst>
                </p:cNvPr>
                <p:cNvSpPr txBox="1">
                  <a:spLocks noRot="1" noChangeAspect="1" noMove="1" noResize="1" noEditPoints="1" noAdjustHandles="1" noChangeArrowheads="1" noChangeShapeType="1" noTextEdit="1"/>
                </p:cNvSpPr>
                <p:nvPr/>
              </p:nvSpPr>
              <p:spPr>
                <a:xfrm>
                  <a:off x="9452790" y="4948573"/>
                  <a:ext cx="837793" cy="215444"/>
                </a:xfrm>
                <a:prstGeom prst="rect">
                  <a:avLst/>
                </a:prstGeom>
                <a:blipFill>
                  <a:blip r:embed="rId8"/>
                  <a:stretch>
                    <a:fillRect l="-10056" t="-20455" b="-20455"/>
                  </a:stretch>
                </a:blipFill>
              </p:spPr>
              <p:txBody>
                <a:bodyPr/>
                <a:lstStyle/>
                <a:p>
                  <a:r>
                    <a:rPr lang="ko-KR" altLang="en-US">
                      <a:noFill/>
                    </a:rPr>
                    <a:t> </a:t>
                  </a:r>
                </a:p>
              </p:txBody>
            </p:sp>
          </mc:Fallback>
        </mc:AlternateContent>
        <p:sp>
          <p:nvSpPr>
            <p:cNvPr id="141" name="타원 140">
              <a:extLst>
                <a:ext uri="{FF2B5EF4-FFF2-40B4-BE49-F238E27FC236}">
                  <a16:creationId xmlns:a16="http://schemas.microsoft.com/office/drawing/2014/main" id="{6ECE4C03-3850-4319-B370-C8C60EDA25A1}"/>
                </a:ext>
              </a:extLst>
            </p:cNvPr>
            <p:cNvSpPr/>
            <p:nvPr/>
          </p:nvSpPr>
          <p:spPr>
            <a:xfrm>
              <a:off x="9057330" y="5156306"/>
              <a:ext cx="205086" cy="122539"/>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65F059DA-6FFB-404F-B99C-0B3BEC03A11E}"/>
                    </a:ext>
                  </a:extLst>
                </p:cNvPr>
                <p:cNvSpPr txBox="1"/>
                <p:nvPr/>
              </p:nvSpPr>
              <p:spPr>
                <a:xfrm>
                  <a:off x="9450091" y="5117049"/>
                  <a:ext cx="833626" cy="215444"/>
                </a:xfrm>
                <a:prstGeom prst="rect">
                  <a:avLst/>
                </a:prstGeom>
                <a:noFill/>
              </p:spPr>
              <p:txBody>
                <a:bodyPr wrap="none" lIns="0" tIns="0" rIns="0" bIns="0" rtlCol="0">
                  <a:spAutoFit/>
                </a:bodyPr>
                <a:lstStyle/>
                <a:p>
                  <a:r>
                    <a:rPr lang="en-US" altLang="ko-KR" sz="1400" dirty="0">
                      <a:solidFill>
                        <a:schemeClr val="tx1"/>
                      </a:solidFill>
                      <a:latin typeface="Times New Roman" panose="02020603050405020304" pitchFamily="18" charset="0"/>
                      <a:cs typeface="Times New Roman" panose="02020603050405020304" pitchFamily="18" charset="0"/>
                    </a:rPr>
                    <a:t>Cluster </a:t>
                  </a:r>
                  <a14:m>
                    <m:oMath xmlns:m="http://schemas.openxmlformats.org/officeDocument/2006/math">
                      <m:sSub>
                        <m:sSubPr>
                          <m:ctrlPr>
                            <a:rPr lang="en-US" altLang="ko-KR" sz="1400" i="1" dirty="0">
                              <a:latin typeface="Cambria Math" panose="02040503050406030204" pitchFamily="18" charset="0"/>
                              <a:cs typeface="Times New Roman" panose="02020603050405020304" pitchFamily="18" charset="0"/>
                            </a:rPr>
                          </m:ctrlPr>
                        </m:sSubPr>
                        <m:e>
                          <m:r>
                            <m:rPr>
                              <m:sty m:val="p"/>
                            </m:rPr>
                            <a:rPr lang="en-US" altLang="ko-KR" sz="1400" i="1" dirty="0">
                              <a:latin typeface="Cambria Math" panose="02040503050406030204" pitchFamily="18" charset="0"/>
                              <a:cs typeface="Times New Roman" panose="02020603050405020304" pitchFamily="18" charset="0"/>
                            </a:rPr>
                            <m:t>C</m:t>
                          </m:r>
                        </m:e>
                        <m:sub>
                          <m:r>
                            <a:rPr lang="en-US" altLang="ko-KR" sz="1400" i="1" dirty="0" smtClean="0">
                              <a:latin typeface="Cambria Math" panose="02040503050406030204" pitchFamily="18" charset="0"/>
                              <a:cs typeface="Times New Roman" panose="02020603050405020304" pitchFamily="18" charset="0"/>
                            </a:rPr>
                            <m:t>1</m:t>
                          </m:r>
                        </m:sub>
                      </m:sSub>
                    </m:oMath>
                  </a14:m>
                  <a:r>
                    <a:rPr lang="en-US" altLang="ko-KR" sz="1400" dirty="0">
                      <a:solidFill>
                        <a:schemeClr val="tx1"/>
                      </a:solidFill>
                      <a:latin typeface="Times New Roman" panose="02020603050405020304" pitchFamily="18" charset="0"/>
                      <a:cs typeface="Times New Roman" panose="02020603050405020304" pitchFamily="18" charset="0"/>
                    </a:rPr>
                    <a:t>  </a:t>
                  </a:r>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29" name="TextBox 428">
                  <a:extLst>
                    <a:ext uri="{FF2B5EF4-FFF2-40B4-BE49-F238E27FC236}">
                      <a16:creationId xmlns:a16="http://schemas.microsoft.com/office/drawing/2014/main" id="{899C638D-D450-405B-ABFF-6914534AD6CD}"/>
                    </a:ext>
                  </a:extLst>
                </p:cNvPr>
                <p:cNvSpPr txBox="1">
                  <a:spLocks noRot="1" noChangeAspect="1" noMove="1" noResize="1" noEditPoints="1" noAdjustHandles="1" noChangeArrowheads="1" noChangeShapeType="1" noTextEdit="1"/>
                </p:cNvSpPr>
                <p:nvPr/>
              </p:nvSpPr>
              <p:spPr>
                <a:xfrm>
                  <a:off x="9450091" y="5117049"/>
                  <a:ext cx="833626" cy="215444"/>
                </a:xfrm>
                <a:prstGeom prst="rect">
                  <a:avLst/>
                </a:prstGeom>
                <a:blipFill>
                  <a:blip r:embed="rId9"/>
                  <a:stretch>
                    <a:fillRect l="-10056" t="-20455" b="-20455"/>
                  </a:stretch>
                </a:blipFill>
              </p:spPr>
              <p:txBody>
                <a:bodyPr/>
                <a:lstStyle/>
                <a:p>
                  <a:r>
                    <a:rPr lang="ko-KR" altLang="en-US">
                      <a:noFill/>
                    </a:rPr>
                    <a:t> </a:t>
                  </a:r>
                </a:p>
              </p:txBody>
            </p:sp>
          </mc:Fallback>
        </mc:AlternateContent>
        <p:cxnSp>
          <p:nvCxnSpPr>
            <p:cNvPr id="143" name="직선 연결선 142">
              <a:extLst>
                <a:ext uri="{FF2B5EF4-FFF2-40B4-BE49-F238E27FC236}">
                  <a16:creationId xmlns:a16="http://schemas.microsoft.com/office/drawing/2014/main" id="{8CE305CB-3C9E-46DF-AF00-09902EA26068}"/>
                </a:ext>
              </a:extLst>
            </p:cNvPr>
            <p:cNvCxnSpPr>
              <a:cxnSpLocks/>
            </p:cNvCxnSpPr>
            <p:nvPr/>
          </p:nvCxnSpPr>
          <p:spPr>
            <a:xfrm flipV="1">
              <a:off x="9039010" y="4808481"/>
              <a:ext cx="235619" cy="1"/>
            </a:xfrm>
            <a:prstGeom prst="line">
              <a:avLst/>
            </a:prstGeom>
            <a:ln w="28575">
              <a:solidFill>
                <a:srgbClr val="FF8383"/>
              </a:solidFill>
              <a:prstDash val="sysDot"/>
            </a:ln>
          </p:spPr>
          <p:style>
            <a:lnRef idx="1">
              <a:schemeClr val="accent1"/>
            </a:lnRef>
            <a:fillRef idx="0">
              <a:schemeClr val="accent1"/>
            </a:fillRef>
            <a:effectRef idx="0">
              <a:schemeClr val="accent1"/>
            </a:effectRef>
            <a:fontRef idx="minor">
              <a:schemeClr val="tx1"/>
            </a:fontRef>
          </p:style>
        </p:cxnSp>
        <p:cxnSp>
          <p:nvCxnSpPr>
            <p:cNvPr id="144" name="직선 연결선 143">
              <a:extLst>
                <a:ext uri="{FF2B5EF4-FFF2-40B4-BE49-F238E27FC236}">
                  <a16:creationId xmlns:a16="http://schemas.microsoft.com/office/drawing/2014/main" id="{823DDCF3-7A27-4128-A6FD-11257CEFEE48}"/>
                </a:ext>
              </a:extLst>
            </p:cNvPr>
            <p:cNvCxnSpPr>
              <a:cxnSpLocks/>
            </p:cNvCxnSpPr>
            <p:nvPr/>
          </p:nvCxnSpPr>
          <p:spPr>
            <a:xfrm>
              <a:off x="9034881" y="4654683"/>
              <a:ext cx="247005"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92C36E7A-F83C-4714-9F9F-528898E8B626}"/>
                </a:ext>
              </a:extLst>
            </p:cNvPr>
            <p:cNvSpPr txBox="1"/>
            <p:nvPr/>
          </p:nvSpPr>
          <p:spPr>
            <a:xfrm>
              <a:off x="9438544" y="4546118"/>
              <a:ext cx="1232710" cy="215444"/>
            </a:xfrm>
            <a:prstGeom prst="rect">
              <a:avLst/>
            </a:prstGeom>
            <a:noFill/>
          </p:spPr>
          <p:txBody>
            <a:bodyPr wrap="none" lIns="0" tIns="0" rIns="0" bIns="0" rtlCol="0">
              <a:spAutoFit/>
            </a:bodyPr>
            <a:lstStyle/>
            <a:p>
              <a:r>
                <a:rPr lang="en-US" altLang="ko-KR" sz="1400" dirty="0">
                  <a:latin typeface="Times New Roman" panose="02020603050405020304" pitchFamily="18" charset="0"/>
                  <a:cs typeface="Times New Roman" panose="02020603050405020304" pitchFamily="18" charset="0"/>
                </a:rPr>
                <a:t>Source Classifier</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146" name="TextBox 145">
              <a:extLst>
                <a:ext uri="{FF2B5EF4-FFF2-40B4-BE49-F238E27FC236}">
                  <a16:creationId xmlns:a16="http://schemas.microsoft.com/office/drawing/2014/main" id="{DDE22516-A449-4635-A9D5-0A58AF6742B0}"/>
                </a:ext>
              </a:extLst>
            </p:cNvPr>
            <p:cNvSpPr txBox="1"/>
            <p:nvPr/>
          </p:nvSpPr>
          <p:spPr>
            <a:xfrm>
              <a:off x="9432367" y="4702019"/>
              <a:ext cx="1272784" cy="215444"/>
            </a:xfrm>
            <a:prstGeom prst="rect">
              <a:avLst/>
            </a:prstGeom>
            <a:noFill/>
          </p:spPr>
          <p:txBody>
            <a:bodyPr wrap="none" lIns="0" tIns="0" rIns="0" bIns="0" rtlCol="0">
              <a:spAutoFit/>
            </a:bodyPr>
            <a:lstStyle/>
            <a:p>
              <a:r>
                <a:rPr lang="en-US" altLang="ko-KR" sz="1400" dirty="0">
                  <a:latin typeface="Times New Roman" panose="02020603050405020304" pitchFamily="18" charset="0"/>
                  <a:cs typeface="Times New Roman" panose="02020603050405020304" pitchFamily="18" charset="0"/>
                </a:rPr>
                <a:t>Cluster Boundary</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grpSp>
      <p:sp>
        <p:nvSpPr>
          <p:cNvPr id="147" name="TextBox 146">
            <a:extLst>
              <a:ext uri="{FF2B5EF4-FFF2-40B4-BE49-F238E27FC236}">
                <a16:creationId xmlns:a16="http://schemas.microsoft.com/office/drawing/2014/main" id="{9B8A27F2-6801-4B7A-8CE0-09CA9343E225}"/>
              </a:ext>
            </a:extLst>
          </p:cNvPr>
          <p:cNvSpPr txBox="1"/>
          <p:nvPr/>
        </p:nvSpPr>
        <p:spPr>
          <a:xfrm>
            <a:off x="5267061" y="5302292"/>
            <a:ext cx="733492" cy="369332"/>
          </a:xfrm>
          <a:prstGeom prst="rect">
            <a:avLst/>
          </a:prstGeom>
          <a:noFill/>
        </p:spPr>
        <p:txBody>
          <a:bodyPr wrap="square" lIns="0" tIns="0" rIns="0" bIns="0" rtlCol="0">
            <a:spAutoFit/>
          </a:bodyPr>
          <a:lstStyle/>
          <a:p>
            <a:pPr algn="ctr"/>
            <a:r>
              <a:rPr lang="en-US" altLang="ko-KR" sz="2400" b="1" dirty="0">
                <a:latin typeface="Times New Roman" panose="02020603050405020304" pitchFamily="18" charset="0"/>
                <a:cs typeface="Times New Roman" panose="02020603050405020304" pitchFamily="18" charset="0"/>
              </a:rPr>
              <a:t>VS</a:t>
            </a:r>
            <a:endParaRPr lang="ko-KR" altLang="en-US" sz="1200" b="1" dirty="0">
              <a:latin typeface="Times New Roman" panose="02020603050405020304" pitchFamily="18" charset="0"/>
              <a:cs typeface="Times New Roman" panose="02020603050405020304" pitchFamily="18" charset="0"/>
            </a:endParaRPr>
          </a:p>
        </p:txBody>
      </p:sp>
      <p:sp>
        <p:nvSpPr>
          <p:cNvPr id="148" name="직사각형 147">
            <a:extLst>
              <a:ext uri="{FF2B5EF4-FFF2-40B4-BE49-F238E27FC236}">
                <a16:creationId xmlns:a16="http://schemas.microsoft.com/office/drawing/2014/main" id="{67951A48-7870-4000-AC31-BA63357E993B}"/>
              </a:ext>
            </a:extLst>
          </p:cNvPr>
          <p:cNvSpPr/>
          <p:nvPr/>
        </p:nvSpPr>
        <p:spPr>
          <a:xfrm>
            <a:off x="6345853" y="2516895"/>
            <a:ext cx="2656113" cy="646331"/>
          </a:xfrm>
          <a:prstGeom prst="rect">
            <a:avLst/>
          </a:prstGeom>
        </p:spPr>
        <p:txBody>
          <a:bodyPr wrap="square">
            <a:spAutoFit/>
          </a:bodyPr>
          <a:lstStyle/>
          <a:p>
            <a:r>
              <a:rPr lang="en-US" altLang="ko-KR" sz="2000" b="1" dirty="0">
                <a:latin typeface="Times New Roman" panose="02020603050405020304" pitchFamily="18" charset="0"/>
                <a:cs typeface="Times New Roman" panose="02020603050405020304" pitchFamily="18" charset="0"/>
              </a:rPr>
              <a:t>TA4LS (OURS)  </a:t>
            </a:r>
          </a:p>
          <a:p>
            <a:r>
              <a:rPr lang="en-US" altLang="ko-KR" sz="1600" b="1" dirty="0">
                <a:latin typeface="Times New Roman" panose="02020603050405020304" pitchFamily="18" charset="0"/>
                <a:cs typeface="Times New Roman" panose="02020603050405020304" pitchFamily="18" charset="0"/>
              </a:rPr>
              <a:t>: Target-only </a:t>
            </a:r>
            <a:r>
              <a:rPr lang="en-US" altLang="ko-KR" sz="1600" dirty="0">
                <a:latin typeface="Times New Roman" panose="02020603050405020304" pitchFamily="18" charset="0"/>
                <a:cs typeface="Times New Roman" panose="02020603050405020304" pitchFamily="18" charset="0"/>
              </a:rPr>
              <a:t>Refinement</a:t>
            </a:r>
            <a:endParaRPr lang="ko-KR" altLang="en-US" sz="1600" dirty="0">
              <a:latin typeface="Times New Roman" panose="02020603050405020304" pitchFamily="18" charset="0"/>
              <a:cs typeface="Times New Roman" panose="02020603050405020304" pitchFamily="18" charset="0"/>
            </a:endParaRPr>
          </a:p>
        </p:txBody>
      </p:sp>
      <p:cxnSp>
        <p:nvCxnSpPr>
          <p:cNvPr id="149" name="직선 연결선 148">
            <a:extLst>
              <a:ext uri="{FF2B5EF4-FFF2-40B4-BE49-F238E27FC236}">
                <a16:creationId xmlns:a16="http://schemas.microsoft.com/office/drawing/2014/main" id="{044E6537-4D4E-4F48-A293-E578AEB03096}"/>
              </a:ext>
            </a:extLst>
          </p:cNvPr>
          <p:cNvCxnSpPr>
            <a:cxnSpLocks/>
          </p:cNvCxnSpPr>
          <p:nvPr/>
        </p:nvCxnSpPr>
        <p:spPr>
          <a:xfrm>
            <a:off x="1760265" y="3124550"/>
            <a:ext cx="7184567"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2578159C-DA7A-4671-8529-250C6EEE1B1D}"/>
              </a:ext>
            </a:extLst>
          </p:cNvPr>
          <p:cNvCxnSpPr>
            <a:cxnSpLocks/>
          </p:cNvCxnSpPr>
          <p:nvPr/>
        </p:nvCxnSpPr>
        <p:spPr>
          <a:xfrm>
            <a:off x="1774778" y="4701643"/>
            <a:ext cx="715554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1" name="직선 연결선 150">
            <a:extLst>
              <a:ext uri="{FF2B5EF4-FFF2-40B4-BE49-F238E27FC236}">
                <a16:creationId xmlns:a16="http://schemas.microsoft.com/office/drawing/2014/main" id="{B6174129-1FD9-4E82-9294-485E6C525197}"/>
              </a:ext>
            </a:extLst>
          </p:cNvPr>
          <p:cNvCxnSpPr>
            <a:cxnSpLocks/>
          </p:cNvCxnSpPr>
          <p:nvPr/>
        </p:nvCxnSpPr>
        <p:spPr>
          <a:xfrm>
            <a:off x="1760264" y="6414329"/>
            <a:ext cx="718456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19DBA6B-1264-4106-A573-620B2A4CC0B7}"/>
              </a:ext>
            </a:extLst>
          </p:cNvPr>
          <p:cNvSpPr txBox="1"/>
          <p:nvPr/>
        </p:nvSpPr>
        <p:spPr>
          <a:xfrm>
            <a:off x="5238032" y="3865378"/>
            <a:ext cx="733492" cy="369332"/>
          </a:xfrm>
          <a:prstGeom prst="rect">
            <a:avLst/>
          </a:prstGeom>
          <a:noFill/>
        </p:spPr>
        <p:txBody>
          <a:bodyPr wrap="square" lIns="0" tIns="0" rIns="0" bIns="0" rtlCol="0">
            <a:spAutoFit/>
          </a:bodyPr>
          <a:lstStyle/>
          <a:p>
            <a:pPr algn="ctr"/>
            <a:r>
              <a:rPr lang="en-US" altLang="ko-KR" sz="2400" b="1" dirty="0">
                <a:latin typeface="Times New Roman" panose="02020603050405020304" pitchFamily="18" charset="0"/>
                <a:cs typeface="Times New Roman" panose="02020603050405020304" pitchFamily="18" charset="0"/>
              </a:rPr>
              <a:t>VS</a:t>
            </a:r>
            <a:endParaRPr lang="ko-KR" altLang="en-US" sz="1200" b="1" dirty="0">
              <a:latin typeface="Times New Roman" panose="02020603050405020304" pitchFamily="18" charset="0"/>
              <a:cs typeface="Times New Roman" panose="02020603050405020304" pitchFamily="18" charset="0"/>
            </a:endParaRPr>
          </a:p>
        </p:txBody>
      </p:sp>
      <p:cxnSp>
        <p:nvCxnSpPr>
          <p:cNvPr id="153" name="직선 연결선 152">
            <a:extLst>
              <a:ext uri="{FF2B5EF4-FFF2-40B4-BE49-F238E27FC236}">
                <a16:creationId xmlns:a16="http://schemas.microsoft.com/office/drawing/2014/main" id="{A9AB1697-033C-4AA1-84F6-85F06F6C0CA8}"/>
              </a:ext>
            </a:extLst>
          </p:cNvPr>
          <p:cNvCxnSpPr>
            <a:cxnSpLocks/>
          </p:cNvCxnSpPr>
          <p:nvPr/>
        </p:nvCxnSpPr>
        <p:spPr>
          <a:xfrm>
            <a:off x="2391636" y="3141357"/>
            <a:ext cx="0" cy="3265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4" name="직선 연결선 153">
            <a:extLst>
              <a:ext uri="{FF2B5EF4-FFF2-40B4-BE49-F238E27FC236}">
                <a16:creationId xmlns:a16="http://schemas.microsoft.com/office/drawing/2014/main" id="{94537F23-3623-46A0-A3B7-C825A488964A}"/>
              </a:ext>
            </a:extLst>
          </p:cNvPr>
          <p:cNvCxnSpPr>
            <a:cxnSpLocks/>
          </p:cNvCxnSpPr>
          <p:nvPr/>
        </p:nvCxnSpPr>
        <p:spPr>
          <a:xfrm>
            <a:off x="1767522" y="3141356"/>
            <a:ext cx="0" cy="3265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5" name="직선 연결선 154">
            <a:extLst>
              <a:ext uri="{FF2B5EF4-FFF2-40B4-BE49-F238E27FC236}">
                <a16:creationId xmlns:a16="http://schemas.microsoft.com/office/drawing/2014/main" id="{E2261EEE-CB66-43BA-93B8-C2013B7D558F}"/>
              </a:ext>
            </a:extLst>
          </p:cNvPr>
          <p:cNvCxnSpPr>
            <a:cxnSpLocks/>
          </p:cNvCxnSpPr>
          <p:nvPr/>
        </p:nvCxnSpPr>
        <p:spPr>
          <a:xfrm>
            <a:off x="8937578" y="3148614"/>
            <a:ext cx="0" cy="3265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6" name="직사각형 155">
            <a:extLst>
              <a:ext uri="{FF2B5EF4-FFF2-40B4-BE49-F238E27FC236}">
                <a16:creationId xmlns:a16="http://schemas.microsoft.com/office/drawing/2014/main" id="{FA4480F8-0FF6-44EC-A5C2-4CB391C07F7E}"/>
              </a:ext>
            </a:extLst>
          </p:cNvPr>
          <p:cNvSpPr/>
          <p:nvPr/>
        </p:nvSpPr>
        <p:spPr>
          <a:xfrm>
            <a:off x="1243894" y="6466637"/>
            <a:ext cx="1026243" cy="276999"/>
          </a:xfrm>
          <a:prstGeom prst="rect">
            <a:avLst/>
          </a:prstGeom>
        </p:spPr>
        <p:txBody>
          <a:bodyPr wrap="none">
            <a:spAutoFit/>
          </a:bodyPr>
          <a:lstStyle/>
          <a:p>
            <a:pPr lvl="0"/>
            <a:r>
              <a:rPr lang="en-US" altLang="ko-KR" sz="1200" b="1" dirty="0">
                <a:solidFill>
                  <a:srgbClr val="4B2E5E"/>
                </a:solidFill>
                <a:latin typeface="Roboto"/>
                <a:ea typeface="Roboto"/>
                <a:cs typeface="Roboto"/>
              </a:rPr>
              <a:t>Introduction</a:t>
            </a:r>
          </a:p>
        </p:txBody>
      </p:sp>
    </p:spTree>
    <p:extLst>
      <p:ext uri="{BB962C8B-B14F-4D97-AF65-F5344CB8AC3E}">
        <p14:creationId xmlns:p14="http://schemas.microsoft.com/office/powerpoint/2010/main" val="267580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476974" y="1487456"/>
            <a:ext cx="10928963" cy="877123"/>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sz="1700" dirty="0">
                <a:solidFill>
                  <a:srgbClr val="5B5B5B"/>
                </a:solidFill>
                <a:latin typeface="Roboto"/>
                <a:ea typeface="Roboto"/>
                <a:cs typeface="Roboto"/>
              </a:rPr>
              <a:t>To extract target-only information, TA4LS leverages the </a:t>
            </a:r>
            <a:r>
              <a:rPr lang="en-US" sz="1700" b="1" dirty="0">
                <a:solidFill>
                  <a:srgbClr val="5B5B5B"/>
                </a:solidFill>
                <a:latin typeface="Roboto"/>
                <a:ea typeface="Roboto"/>
                <a:cs typeface="Roboto"/>
              </a:rPr>
              <a:t>target characteristics </a:t>
            </a:r>
            <a:r>
              <a:rPr lang="en-US" sz="1700" dirty="0">
                <a:solidFill>
                  <a:srgbClr val="5B5B5B"/>
                </a:solidFill>
                <a:latin typeface="Roboto"/>
                <a:ea typeface="Roboto"/>
                <a:cs typeface="Roboto"/>
              </a:rPr>
              <a:t>in the </a:t>
            </a:r>
            <a:r>
              <a:rPr lang="en-US" sz="1700" b="1" dirty="0">
                <a:solidFill>
                  <a:srgbClr val="5B5B5B"/>
                </a:solidFill>
                <a:latin typeface="Roboto"/>
                <a:ea typeface="Roboto"/>
                <a:cs typeface="Roboto"/>
              </a:rPr>
              <a:t>trend</a:t>
            </a:r>
            <a:r>
              <a:rPr lang="en-US" sz="1700" dirty="0">
                <a:solidFill>
                  <a:srgbClr val="5B5B5B"/>
                </a:solidFill>
                <a:latin typeface="Roboto"/>
                <a:ea typeface="Roboto"/>
                <a:cs typeface="Roboto"/>
              </a:rPr>
              <a:t>, </a:t>
            </a:r>
            <a:r>
              <a:rPr lang="en-US" sz="1700" b="1" dirty="0">
                <a:solidFill>
                  <a:srgbClr val="5B5B5B"/>
                </a:solidFill>
                <a:latin typeface="Roboto"/>
                <a:ea typeface="Roboto"/>
                <a:cs typeface="Roboto"/>
              </a:rPr>
              <a:t>detrend</a:t>
            </a:r>
            <a:r>
              <a:rPr lang="en-US" sz="1700" dirty="0">
                <a:solidFill>
                  <a:srgbClr val="5B5B5B"/>
                </a:solidFill>
                <a:latin typeface="Roboto"/>
                <a:ea typeface="Roboto"/>
                <a:cs typeface="Roboto"/>
              </a:rPr>
              <a:t>, and </a:t>
            </a:r>
            <a:r>
              <a:rPr lang="en-US" sz="1700" b="1" dirty="0">
                <a:solidFill>
                  <a:srgbClr val="5B5B5B"/>
                </a:solidFill>
                <a:latin typeface="Roboto"/>
                <a:ea typeface="Roboto"/>
                <a:cs typeface="Roboto"/>
              </a:rPr>
              <a:t>frequency</a:t>
            </a:r>
            <a:r>
              <a:rPr lang="en-US" sz="1700" dirty="0">
                <a:solidFill>
                  <a:srgbClr val="5B5B5B"/>
                </a:solidFill>
                <a:latin typeface="Roboto"/>
                <a:ea typeface="Roboto"/>
                <a:cs typeface="Roboto"/>
              </a:rPr>
              <a:t> components, which are known to hold unique features of the time series across different classes.</a:t>
            </a:r>
            <a:endParaRPr sz="2000" dirty="0">
              <a:latin typeface="Roboto"/>
              <a:ea typeface="Roboto"/>
              <a:cs typeface="Roboto"/>
            </a:endParaRPr>
          </a:p>
        </p:txBody>
      </p:sp>
      <p:sp>
        <p:nvSpPr>
          <p:cNvPr id="109" name="Google Shape;109;p2"/>
          <p:cNvSpPr txBox="1"/>
          <p:nvPr/>
        </p:nvSpPr>
        <p:spPr>
          <a:xfrm>
            <a:off x="476974" y="685750"/>
            <a:ext cx="10574847"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Key Idea 2.  Inherent Structures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8" name="사각형: 둥근 모서리 117">
            <a:extLst>
              <a:ext uri="{FF2B5EF4-FFF2-40B4-BE49-F238E27FC236}">
                <a16:creationId xmlns:a16="http://schemas.microsoft.com/office/drawing/2014/main" id="{FD25C971-71F4-4E9B-BBB2-1C0970F5508F}"/>
              </a:ext>
            </a:extLst>
          </p:cNvPr>
          <p:cNvSpPr/>
          <p:nvPr/>
        </p:nvSpPr>
        <p:spPr>
          <a:xfrm>
            <a:off x="1692951" y="3213596"/>
            <a:ext cx="4078096" cy="1150710"/>
          </a:xfrm>
          <a:prstGeom prst="roundRect">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4400" dirty="0">
              <a:latin typeface="Times New Roman" panose="02020603050405020304" pitchFamily="18" charset="0"/>
              <a:cs typeface="Times New Roman" panose="02020603050405020304" pitchFamily="18" charset="0"/>
            </a:endParaRPr>
          </a:p>
        </p:txBody>
      </p:sp>
      <p:sp>
        <p:nvSpPr>
          <p:cNvPr id="119" name="TextBox 118">
            <a:extLst>
              <a:ext uri="{FF2B5EF4-FFF2-40B4-BE49-F238E27FC236}">
                <a16:creationId xmlns:a16="http://schemas.microsoft.com/office/drawing/2014/main" id="{A1B314FB-48BA-4EE6-842E-DAFFAC87C5BB}"/>
              </a:ext>
            </a:extLst>
          </p:cNvPr>
          <p:cNvSpPr txBox="1"/>
          <p:nvPr/>
        </p:nvSpPr>
        <p:spPr>
          <a:xfrm>
            <a:off x="2713823" y="2864395"/>
            <a:ext cx="3345113" cy="276999"/>
          </a:xfrm>
          <a:prstGeom prst="rect">
            <a:avLst/>
          </a:prstGeom>
          <a:noFill/>
          <a:ln w="38100">
            <a:noFill/>
          </a:ln>
        </p:spPr>
        <p:txBody>
          <a:bodyPr wrap="square" lIns="0" tIns="0" rIns="0" bIns="0" rtlCol="0">
            <a:spAutoFit/>
          </a:bodyPr>
          <a:lstStyle/>
          <a:p>
            <a:r>
              <a:rPr lang="en-US" altLang="ko-KR" sz="1800" b="1" dirty="0">
                <a:latin typeface="Times New Roman" panose="02020603050405020304" pitchFamily="18" charset="0"/>
                <a:cs typeface="Times New Roman" panose="02020603050405020304" pitchFamily="18" charset="0"/>
              </a:rPr>
              <a:t>Tr</a:t>
            </a:r>
            <a:r>
              <a:rPr lang="en-US" altLang="ko-KR" sz="1800" dirty="0">
                <a:latin typeface="Times New Roman" panose="02020603050405020304" pitchFamily="18" charset="0"/>
                <a:cs typeface="Times New Roman" panose="02020603050405020304" pitchFamily="18" charset="0"/>
              </a:rPr>
              <a:t>end</a:t>
            </a:r>
            <a:r>
              <a:rPr lang="en-US" altLang="ko-KR" sz="1800" b="1" dirty="0">
                <a:latin typeface="Times New Roman" panose="02020603050405020304" pitchFamily="18" charset="0"/>
                <a:cs typeface="Times New Roman" panose="02020603050405020304" pitchFamily="18" charset="0"/>
              </a:rPr>
              <a:t>       De</a:t>
            </a:r>
            <a:r>
              <a:rPr lang="en-US" altLang="ko-KR" sz="1800" dirty="0">
                <a:latin typeface="Times New Roman" panose="02020603050405020304" pitchFamily="18" charset="0"/>
                <a:cs typeface="Times New Roman" panose="02020603050405020304" pitchFamily="18" charset="0"/>
              </a:rPr>
              <a:t>trend</a:t>
            </a:r>
            <a:r>
              <a:rPr lang="en-US" altLang="ko-KR" sz="1800" b="1" dirty="0">
                <a:latin typeface="Times New Roman" panose="02020603050405020304" pitchFamily="18" charset="0"/>
                <a:cs typeface="Times New Roman" panose="02020603050405020304" pitchFamily="18" charset="0"/>
              </a:rPr>
              <a:t>     Fr</a:t>
            </a:r>
            <a:r>
              <a:rPr lang="en-US" altLang="ko-KR" sz="1800" dirty="0">
                <a:latin typeface="Times New Roman" panose="02020603050405020304" pitchFamily="18" charset="0"/>
                <a:cs typeface="Times New Roman" panose="02020603050405020304" pitchFamily="18" charset="0"/>
              </a:rPr>
              <a:t>equency</a:t>
            </a:r>
            <a:endParaRPr lang="ko-KR" altLang="en-US" sz="1800" dirty="0">
              <a:solidFill>
                <a:schemeClr val="tx1"/>
              </a:solidFill>
              <a:latin typeface="Times New Roman" panose="02020603050405020304" pitchFamily="18" charset="0"/>
              <a:cs typeface="Times New Roman" panose="02020603050405020304" pitchFamily="18" charset="0"/>
            </a:endParaRPr>
          </a:p>
        </p:txBody>
      </p:sp>
      <p:cxnSp>
        <p:nvCxnSpPr>
          <p:cNvPr id="120" name="직선 연결선 119">
            <a:extLst>
              <a:ext uri="{FF2B5EF4-FFF2-40B4-BE49-F238E27FC236}">
                <a16:creationId xmlns:a16="http://schemas.microsoft.com/office/drawing/2014/main" id="{44BF2CC6-9162-4F54-AE9E-D2DCDBF406D2}"/>
              </a:ext>
            </a:extLst>
          </p:cNvPr>
          <p:cNvCxnSpPr>
            <a:cxnSpLocks/>
          </p:cNvCxnSpPr>
          <p:nvPr/>
        </p:nvCxnSpPr>
        <p:spPr>
          <a:xfrm flipV="1">
            <a:off x="2589671" y="4018106"/>
            <a:ext cx="962851" cy="128179"/>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sp>
        <p:nvSpPr>
          <p:cNvPr id="121" name="자유형: 도형 120">
            <a:extLst>
              <a:ext uri="{FF2B5EF4-FFF2-40B4-BE49-F238E27FC236}">
                <a16:creationId xmlns:a16="http://schemas.microsoft.com/office/drawing/2014/main" id="{C8B3A275-0FB0-425B-9DCC-5FFE7945F4DB}"/>
              </a:ext>
            </a:extLst>
          </p:cNvPr>
          <p:cNvSpPr/>
          <p:nvPr/>
        </p:nvSpPr>
        <p:spPr>
          <a:xfrm>
            <a:off x="3692921" y="3946535"/>
            <a:ext cx="946394" cy="284258"/>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grpSp>
        <p:nvGrpSpPr>
          <p:cNvPr id="122" name="그룹 121">
            <a:extLst>
              <a:ext uri="{FF2B5EF4-FFF2-40B4-BE49-F238E27FC236}">
                <a16:creationId xmlns:a16="http://schemas.microsoft.com/office/drawing/2014/main" id="{74783161-2173-4797-9776-62DF6BB4F34E}"/>
              </a:ext>
            </a:extLst>
          </p:cNvPr>
          <p:cNvGrpSpPr/>
          <p:nvPr/>
        </p:nvGrpSpPr>
        <p:grpSpPr>
          <a:xfrm>
            <a:off x="4800560" y="3863998"/>
            <a:ext cx="841806" cy="370775"/>
            <a:chOff x="8228824" y="1795094"/>
            <a:chExt cx="625490" cy="412738"/>
          </a:xfrm>
        </p:grpSpPr>
        <p:cxnSp>
          <p:nvCxnSpPr>
            <p:cNvPr id="123" name="직선 연결선 122">
              <a:extLst>
                <a:ext uri="{FF2B5EF4-FFF2-40B4-BE49-F238E27FC236}">
                  <a16:creationId xmlns:a16="http://schemas.microsoft.com/office/drawing/2014/main" id="{B5871D8D-70EE-4841-B94E-62AC95AF5775}"/>
                </a:ext>
              </a:extLst>
            </p:cNvPr>
            <p:cNvCxnSpPr>
              <a:cxnSpLocks/>
            </p:cNvCxnSpPr>
            <p:nvPr/>
          </p:nvCxnSpPr>
          <p:spPr>
            <a:xfrm>
              <a:off x="8245030" y="1998007"/>
              <a:ext cx="0" cy="208048"/>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직선 연결선 123">
              <a:extLst>
                <a:ext uri="{FF2B5EF4-FFF2-40B4-BE49-F238E27FC236}">
                  <a16:creationId xmlns:a16="http://schemas.microsoft.com/office/drawing/2014/main" id="{1ECA7D11-6B83-416F-B9A5-8A8844C19B31}"/>
                </a:ext>
              </a:extLst>
            </p:cNvPr>
            <p:cNvCxnSpPr>
              <a:cxnSpLocks/>
            </p:cNvCxnSpPr>
            <p:nvPr/>
          </p:nvCxnSpPr>
          <p:spPr>
            <a:xfrm>
              <a:off x="8228824" y="2205649"/>
              <a:ext cx="625490" cy="0"/>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직선 연결선 124">
              <a:extLst>
                <a:ext uri="{FF2B5EF4-FFF2-40B4-BE49-F238E27FC236}">
                  <a16:creationId xmlns:a16="http://schemas.microsoft.com/office/drawing/2014/main" id="{FA56AA59-F128-477C-A629-4E1F2F7F93E0}"/>
                </a:ext>
              </a:extLst>
            </p:cNvPr>
            <p:cNvCxnSpPr>
              <a:cxnSpLocks/>
            </p:cNvCxnSpPr>
            <p:nvPr/>
          </p:nvCxnSpPr>
          <p:spPr>
            <a:xfrm>
              <a:off x="8838876" y="1807073"/>
              <a:ext cx="0" cy="400210"/>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직선 연결선 125">
              <a:extLst>
                <a:ext uri="{FF2B5EF4-FFF2-40B4-BE49-F238E27FC236}">
                  <a16:creationId xmlns:a16="http://schemas.microsoft.com/office/drawing/2014/main" id="{86FC93DE-C390-428E-A2CC-D918EF9969EC}"/>
                </a:ext>
              </a:extLst>
            </p:cNvPr>
            <p:cNvCxnSpPr>
              <a:cxnSpLocks/>
            </p:cNvCxnSpPr>
            <p:nvPr/>
          </p:nvCxnSpPr>
          <p:spPr>
            <a:xfrm>
              <a:off x="8737909" y="1976844"/>
              <a:ext cx="0" cy="207831"/>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27" name="직선 연결선 126">
              <a:extLst>
                <a:ext uri="{FF2B5EF4-FFF2-40B4-BE49-F238E27FC236}">
                  <a16:creationId xmlns:a16="http://schemas.microsoft.com/office/drawing/2014/main" id="{21EC6EC1-301F-4FD9-AB6C-7297C1851FBB}"/>
                </a:ext>
              </a:extLst>
            </p:cNvPr>
            <p:cNvCxnSpPr>
              <a:cxnSpLocks/>
            </p:cNvCxnSpPr>
            <p:nvPr/>
          </p:nvCxnSpPr>
          <p:spPr>
            <a:xfrm>
              <a:off x="8620855" y="1795094"/>
              <a:ext cx="0" cy="405011"/>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직선 연결선 127">
              <a:extLst>
                <a:ext uri="{FF2B5EF4-FFF2-40B4-BE49-F238E27FC236}">
                  <a16:creationId xmlns:a16="http://schemas.microsoft.com/office/drawing/2014/main" id="{22181B7F-7935-4B63-8401-98AF537A6482}"/>
                </a:ext>
              </a:extLst>
            </p:cNvPr>
            <p:cNvCxnSpPr>
              <a:cxnSpLocks/>
            </p:cNvCxnSpPr>
            <p:nvPr/>
          </p:nvCxnSpPr>
          <p:spPr>
            <a:xfrm>
              <a:off x="8487143" y="2069186"/>
              <a:ext cx="0" cy="130919"/>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직선 연결선 128">
              <a:extLst>
                <a:ext uri="{FF2B5EF4-FFF2-40B4-BE49-F238E27FC236}">
                  <a16:creationId xmlns:a16="http://schemas.microsoft.com/office/drawing/2014/main" id="{AD4133F1-5D5E-46F1-B7CC-5BE80D9AACF5}"/>
                </a:ext>
              </a:extLst>
            </p:cNvPr>
            <p:cNvCxnSpPr>
              <a:cxnSpLocks/>
            </p:cNvCxnSpPr>
            <p:nvPr/>
          </p:nvCxnSpPr>
          <p:spPr>
            <a:xfrm>
              <a:off x="8368065" y="1807623"/>
              <a:ext cx="0" cy="400209"/>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30" name="직선 연결선 129">
            <a:extLst>
              <a:ext uri="{FF2B5EF4-FFF2-40B4-BE49-F238E27FC236}">
                <a16:creationId xmlns:a16="http://schemas.microsoft.com/office/drawing/2014/main" id="{5ADCDCD1-5FD0-46C8-B29C-06DDCD7501F7}"/>
              </a:ext>
            </a:extLst>
          </p:cNvPr>
          <p:cNvCxnSpPr>
            <a:cxnSpLocks/>
            <a:stCxn id="174" idx="1"/>
            <a:endCxn id="174" idx="3"/>
          </p:cNvCxnSpPr>
          <p:nvPr/>
        </p:nvCxnSpPr>
        <p:spPr>
          <a:xfrm>
            <a:off x="2587284" y="3494774"/>
            <a:ext cx="962847" cy="0"/>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sp>
        <p:nvSpPr>
          <p:cNvPr id="131" name="자유형: 도형 130">
            <a:extLst>
              <a:ext uri="{FF2B5EF4-FFF2-40B4-BE49-F238E27FC236}">
                <a16:creationId xmlns:a16="http://schemas.microsoft.com/office/drawing/2014/main" id="{444E99D2-58EA-4F2B-B6AA-453AB34CC97B}"/>
              </a:ext>
            </a:extLst>
          </p:cNvPr>
          <p:cNvSpPr/>
          <p:nvPr/>
        </p:nvSpPr>
        <p:spPr>
          <a:xfrm flipV="1">
            <a:off x="3691872" y="3371368"/>
            <a:ext cx="962847" cy="297463"/>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grpSp>
        <p:nvGrpSpPr>
          <p:cNvPr id="132" name="그룹 131">
            <a:extLst>
              <a:ext uri="{FF2B5EF4-FFF2-40B4-BE49-F238E27FC236}">
                <a16:creationId xmlns:a16="http://schemas.microsoft.com/office/drawing/2014/main" id="{5A228873-B4BC-4291-9DA8-EC146BA871B2}"/>
              </a:ext>
            </a:extLst>
          </p:cNvPr>
          <p:cNvGrpSpPr/>
          <p:nvPr/>
        </p:nvGrpSpPr>
        <p:grpSpPr>
          <a:xfrm>
            <a:off x="4798811" y="3326246"/>
            <a:ext cx="847002" cy="335216"/>
            <a:chOff x="8228824" y="1856377"/>
            <a:chExt cx="625490" cy="373153"/>
          </a:xfrm>
        </p:grpSpPr>
        <p:cxnSp>
          <p:nvCxnSpPr>
            <p:cNvPr id="133" name="직선 연결선 132">
              <a:extLst>
                <a:ext uri="{FF2B5EF4-FFF2-40B4-BE49-F238E27FC236}">
                  <a16:creationId xmlns:a16="http://schemas.microsoft.com/office/drawing/2014/main" id="{A948FC93-F6AE-48EF-AEBA-790435F30090}"/>
                </a:ext>
              </a:extLst>
            </p:cNvPr>
            <p:cNvCxnSpPr>
              <a:cxnSpLocks/>
            </p:cNvCxnSpPr>
            <p:nvPr/>
          </p:nvCxnSpPr>
          <p:spPr>
            <a:xfrm>
              <a:off x="8242848" y="2021480"/>
              <a:ext cx="0" cy="208050"/>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직선 연결선 133">
              <a:extLst>
                <a:ext uri="{FF2B5EF4-FFF2-40B4-BE49-F238E27FC236}">
                  <a16:creationId xmlns:a16="http://schemas.microsoft.com/office/drawing/2014/main" id="{D1727824-D485-4AC3-92B3-C685042A13C8}"/>
                </a:ext>
              </a:extLst>
            </p:cNvPr>
            <p:cNvCxnSpPr>
              <a:cxnSpLocks/>
            </p:cNvCxnSpPr>
            <p:nvPr/>
          </p:nvCxnSpPr>
          <p:spPr>
            <a:xfrm>
              <a:off x="8228824" y="2205649"/>
              <a:ext cx="625490" cy="0"/>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직선 연결선 134">
              <a:extLst>
                <a:ext uri="{FF2B5EF4-FFF2-40B4-BE49-F238E27FC236}">
                  <a16:creationId xmlns:a16="http://schemas.microsoft.com/office/drawing/2014/main" id="{F41FD2EE-0041-4333-8CD2-0DD4DA162D78}"/>
                </a:ext>
              </a:extLst>
            </p:cNvPr>
            <p:cNvCxnSpPr>
              <a:cxnSpLocks/>
            </p:cNvCxnSpPr>
            <p:nvPr/>
          </p:nvCxnSpPr>
          <p:spPr>
            <a:xfrm>
              <a:off x="8847509" y="1933433"/>
              <a:ext cx="0" cy="292699"/>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직선 연결선 135">
              <a:extLst>
                <a:ext uri="{FF2B5EF4-FFF2-40B4-BE49-F238E27FC236}">
                  <a16:creationId xmlns:a16="http://schemas.microsoft.com/office/drawing/2014/main" id="{93BB45DD-F20B-4BBB-AB6D-B08FB00881B7}"/>
                </a:ext>
              </a:extLst>
            </p:cNvPr>
            <p:cNvCxnSpPr>
              <a:cxnSpLocks/>
            </p:cNvCxnSpPr>
            <p:nvPr/>
          </p:nvCxnSpPr>
          <p:spPr>
            <a:xfrm>
              <a:off x="8750453" y="2009386"/>
              <a:ext cx="0" cy="207831"/>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직선 연결선 136">
              <a:extLst>
                <a:ext uri="{FF2B5EF4-FFF2-40B4-BE49-F238E27FC236}">
                  <a16:creationId xmlns:a16="http://schemas.microsoft.com/office/drawing/2014/main" id="{F469F3A9-DFE2-4421-A871-4D72C638C32E}"/>
                </a:ext>
              </a:extLst>
            </p:cNvPr>
            <p:cNvCxnSpPr>
              <a:cxnSpLocks/>
            </p:cNvCxnSpPr>
            <p:nvPr/>
          </p:nvCxnSpPr>
          <p:spPr>
            <a:xfrm>
              <a:off x="8620855" y="2005278"/>
              <a:ext cx="0" cy="194828"/>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직선 연결선 137">
              <a:extLst>
                <a:ext uri="{FF2B5EF4-FFF2-40B4-BE49-F238E27FC236}">
                  <a16:creationId xmlns:a16="http://schemas.microsoft.com/office/drawing/2014/main" id="{FAB15136-9BC0-495F-A32A-90808BC18918}"/>
                </a:ext>
              </a:extLst>
            </p:cNvPr>
            <p:cNvCxnSpPr>
              <a:cxnSpLocks/>
            </p:cNvCxnSpPr>
            <p:nvPr/>
          </p:nvCxnSpPr>
          <p:spPr>
            <a:xfrm>
              <a:off x="8487143" y="2069186"/>
              <a:ext cx="0" cy="130919"/>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39" name="직선 연결선 138">
              <a:extLst>
                <a:ext uri="{FF2B5EF4-FFF2-40B4-BE49-F238E27FC236}">
                  <a16:creationId xmlns:a16="http://schemas.microsoft.com/office/drawing/2014/main" id="{BA5A4557-ED60-40FA-A39A-D691092C7318}"/>
                </a:ext>
              </a:extLst>
            </p:cNvPr>
            <p:cNvCxnSpPr>
              <a:cxnSpLocks/>
            </p:cNvCxnSpPr>
            <p:nvPr/>
          </p:nvCxnSpPr>
          <p:spPr>
            <a:xfrm>
              <a:off x="8368065" y="1856377"/>
              <a:ext cx="0" cy="351455"/>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40" name="직선 연결선 139">
            <a:extLst>
              <a:ext uri="{FF2B5EF4-FFF2-40B4-BE49-F238E27FC236}">
                <a16:creationId xmlns:a16="http://schemas.microsoft.com/office/drawing/2014/main" id="{95A3CCD2-0211-4442-95A4-6B65D997540C}"/>
              </a:ext>
            </a:extLst>
          </p:cNvPr>
          <p:cNvCxnSpPr>
            <a:cxnSpLocks/>
            <a:stCxn id="172" idx="1"/>
          </p:cNvCxnSpPr>
          <p:nvPr/>
        </p:nvCxnSpPr>
        <p:spPr>
          <a:xfrm>
            <a:off x="2585262" y="4704599"/>
            <a:ext cx="951778" cy="149146"/>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grpSp>
        <p:nvGrpSpPr>
          <p:cNvPr id="141" name="그룹 140">
            <a:extLst>
              <a:ext uri="{FF2B5EF4-FFF2-40B4-BE49-F238E27FC236}">
                <a16:creationId xmlns:a16="http://schemas.microsoft.com/office/drawing/2014/main" id="{3CF0FC78-F87A-4A7F-B139-44B44C192120}"/>
              </a:ext>
            </a:extLst>
          </p:cNvPr>
          <p:cNvGrpSpPr/>
          <p:nvPr/>
        </p:nvGrpSpPr>
        <p:grpSpPr>
          <a:xfrm flipH="1">
            <a:off x="4779611" y="4511324"/>
            <a:ext cx="878561" cy="381083"/>
            <a:chOff x="8228824" y="1795094"/>
            <a:chExt cx="625490" cy="424211"/>
          </a:xfrm>
        </p:grpSpPr>
        <p:cxnSp>
          <p:nvCxnSpPr>
            <p:cNvPr id="142" name="직선 연결선 141">
              <a:extLst>
                <a:ext uri="{FF2B5EF4-FFF2-40B4-BE49-F238E27FC236}">
                  <a16:creationId xmlns:a16="http://schemas.microsoft.com/office/drawing/2014/main" id="{F8888046-BDA1-48BA-9452-AD83BC66EB32}"/>
                </a:ext>
              </a:extLst>
            </p:cNvPr>
            <p:cNvCxnSpPr>
              <a:cxnSpLocks/>
            </p:cNvCxnSpPr>
            <p:nvPr/>
          </p:nvCxnSpPr>
          <p:spPr>
            <a:xfrm flipH="1">
              <a:off x="8236794" y="1982679"/>
              <a:ext cx="0" cy="236626"/>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직선 연결선 142">
              <a:extLst>
                <a:ext uri="{FF2B5EF4-FFF2-40B4-BE49-F238E27FC236}">
                  <a16:creationId xmlns:a16="http://schemas.microsoft.com/office/drawing/2014/main" id="{D56B39D1-0C7F-4CF7-973A-F6B186692654}"/>
                </a:ext>
              </a:extLst>
            </p:cNvPr>
            <p:cNvCxnSpPr>
              <a:cxnSpLocks/>
            </p:cNvCxnSpPr>
            <p:nvPr/>
          </p:nvCxnSpPr>
          <p:spPr>
            <a:xfrm>
              <a:off x="8228824" y="2205649"/>
              <a:ext cx="625490" cy="0"/>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44" name="직선 연결선 143">
              <a:extLst>
                <a:ext uri="{FF2B5EF4-FFF2-40B4-BE49-F238E27FC236}">
                  <a16:creationId xmlns:a16="http://schemas.microsoft.com/office/drawing/2014/main" id="{5CF8E903-402C-43DA-878F-90A39AEBEFB2}"/>
                </a:ext>
              </a:extLst>
            </p:cNvPr>
            <p:cNvCxnSpPr>
              <a:cxnSpLocks/>
            </p:cNvCxnSpPr>
            <p:nvPr/>
          </p:nvCxnSpPr>
          <p:spPr>
            <a:xfrm>
              <a:off x="8836972" y="1815875"/>
              <a:ext cx="0" cy="400208"/>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직선 연결선 144">
              <a:extLst>
                <a:ext uri="{FF2B5EF4-FFF2-40B4-BE49-F238E27FC236}">
                  <a16:creationId xmlns:a16="http://schemas.microsoft.com/office/drawing/2014/main" id="{A2BAD334-2B8A-4D69-A14B-D45B5502C158}"/>
                </a:ext>
              </a:extLst>
            </p:cNvPr>
            <p:cNvCxnSpPr>
              <a:cxnSpLocks/>
            </p:cNvCxnSpPr>
            <p:nvPr/>
          </p:nvCxnSpPr>
          <p:spPr>
            <a:xfrm>
              <a:off x="8750453" y="2009386"/>
              <a:ext cx="0" cy="207831"/>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46" name="직선 연결선 145">
              <a:extLst>
                <a:ext uri="{FF2B5EF4-FFF2-40B4-BE49-F238E27FC236}">
                  <a16:creationId xmlns:a16="http://schemas.microsoft.com/office/drawing/2014/main" id="{DD05DD36-311A-4418-9B2A-604E63DDF097}"/>
                </a:ext>
              </a:extLst>
            </p:cNvPr>
            <p:cNvCxnSpPr>
              <a:cxnSpLocks/>
            </p:cNvCxnSpPr>
            <p:nvPr/>
          </p:nvCxnSpPr>
          <p:spPr>
            <a:xfrm>
              <a:off x="8620855" y="1795094"/>
              <a:ext cx="0" cy="405011"/>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47" name="직선 연결선 146">
              <a:extLst>
                <a:ext uri="{FF2B5EF4-FFF2-40B4-BE49-F238E27FC236}">
                  <a16:creationId xmlns:a16="http://schemas.microsoft.com/office/drawing/2014/main" id="{E0530D39-B941-45FB-BAD9-60E0F1391A16}"/>
                </a:ext>
              </a:extLst>
            </p:cNvPr>
            <p:cNvCxnSpPr>
              <a:cxnSpLocks/>
            </p:cNvCxnSpPr>
            <p:nvPr/>
          </p:nvCxnSpPr>
          <p:spPr>
            <a:xfrm>
              <a:off x="8487143" y="2069186"/>
              <a:ext cx="0" cy="130919"/>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148" name="직선 연결선 147">
              <a:extLst>
                <a:ext uri="{FF2B5EF4-FFF2-40B4-BE49-F238E27FC236}">
                  <a16:creationId xmlns:a16="http://schemas.microsoft.com/office/drawing/2014/main" id="{F9DE50DA-697E-4D47-9247-1720A8101718}"/>
                </a:ext>
              </a:extLst>
            </p:cNvPr>
            <p:cNvCxnSpPr>
              <a:cxnSpLocks/>
            </p:cNvCxnSpPr>
            <p:nvPr/>
          </p:nvCxnSpPr>
          <p:spPr>
            <a:xfrm flipH="1">
              <a:off x="8368064" y="2069186"/>
              <a:ext cx="0" cy="138646"/>
            </a:xfrm>
            <a:prstGeom prst="line">
              <a:avLst/>
            </a:pr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직사각형 148">
            <a:extLst>
              <a:ext uri="{FF2B5EF4-FFF2-40B4-BE49-F238E27FC236}">
                <a16:creationId xmlns:a16="http://schemas.microsoft.com/office/drawing/2014/main" id="{1CBD1DE6-3EFD-421F-8A4B-69BDA2B2D970}"/>
              </a:ext>
            </a:extLst>
          </p:cNvPr>
          <p:cNvSpPr/>
          <p:nvPr/>
        </p:nvSpPr>
        <p:spPr>
          <a:xfrm>
            <a:off x="2591278" y="5061648"/>
            <a:ext cx="962847" cy="4047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50" name="직사각형 149">
            <a:extLst>
              <a:ext uri="{FF2B5EF4-FFF2-40B4-BE49-F238E27FC236}">
                <a16:creationId xmlns:a16="http://schemas.microsoft.com/office/drawing/2014/main" id="{F0CA77D7-FD04-4AA8-8C2F-83219A183A23}"/>
              </a:ext>
            </a:extLst>
          </p:cNvPr>
          <p:cNvSpPr/>
          <p:nvPr/>
        </p:nvSpPr>
        <p:spPr>
          <a:xfrm>
            <a:off x="3688367" y="5047964"/>
            <a:ext cx="962847" cy="425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cxnSp>
        <p:nvCxnSpPr>
          <p:cNvPr id="151" name="직선 연결선 150">
            <a:extLst>
              <a:ext uri="{FF2B5EF4-FFF2-40B4-BE49-F238E27FC236}">
                <a16:creationId xmlns:a16="http://schemas.microsoft.com/office/drawing/2014/main" id="{81732638-BAF9-4D50-B53B-21424C188B55}"/>
              </a:ext>
            </a:extLst>
          </p:cNvPr>
          <p:cNvCxnSpPr>
            <a:cxnSpLocks/>
          </p:cNvCxnSpPr>
          <p:nvPr/>
        </p:nvCxnSpPr>
        <p:spPr>
          <a:xfrm>
            <a:off x="2602863" y="5239942"/>
            <a:ext cx="943260" cy="44408"/>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grpSp>
        <p:nvGrpSpPr>
          <p:cNvPr id="152" name="그룹 151">
            <a:extLst>
              <a:ext uri="{FF2B5EF4-FFF2-40B4-BE49-F238E27FC236}">
                <a16:creationId xmlns:a16="http://schemas.microsoft.com/office/drawing/2014/main" id="{EF96667D-52FF-42A2-A3FF-B35A254C0FFA}"/>
              </a:ext>
            </a:extLst>
          </p:cNvPr>
          <p:cNvGrpSpPr/>
          <p:nvPr/>
        </p:nvGrpSpPr>
        <p:grpSpPr>
          <a:xfrm>
            <a:off x="4802798" y="5110722"/>
            <a:ext cx="847002" cy="316082"/>
            <a:chOff x="8228824" y="1873309"/>
            <a:chExt cx="625490" cy="351855"/>
          </a:xfrm>
        </p:grpSpPr>
        <p:cxnSp>
          <p:nvCxnSpPr>
            <p:cNvPr id="153" name="직선 연결선 152">
              <a:extLst>
                <a:ext uri="{FF2B5EF4-FFF2-40B4-BE49-F238E27FC236}">
                  <a16:creationId xmlns:a16="http://schemas.microsoft.com/office/drawing/2014/main" id="{F24E63A0-3CD4-4140-A979-760C575BF68F}"/>
                </a:ext>
              </a:extLst>
            </p:cNvPr>
            <p:cNvCxnSpPr>
              <a:cxnSpLocks/>
            </p:cNvCxnSpPr>
            <p:nvPr/>
          </p:nvCxnSpPr>
          <p:spPr>
            <a:xfrm>
              <a:off x="8242670" y="2000586"/>
              <a:ext cx="0" cy="208050"/>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직선 연결선 153">
              <a:extLst>
                <a:ext uri="{FF2B5EF4-FFF2-40B4-BE49-F238E27FC236}">
                  <a16:creationId xmlns:a16="http://schemas.microsoft.com/office/drawing/2014/main" id="{D3CCD474-CB05-4BF4-B843-D59144DB91AC}"/>
                </a:ext>
              </a:extLst>
            </p:cNvPr>
            <p:cNvCxnSpPr>
              <a:cxnSpLocks/>
            </p:cNvCxnSpPr>
            <p:nvPr/>
          </p:nvCxnSpPr>
          <p:spPr>
            <a:xfrm>
              <a:off x="8228824" y="2205649"/>
              <a:ext cx="625490" cy="0"/>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직선 연결선 154">
              <a:extLst>
                <a:ext uri="{FF2B5EF4-FFF2-40B4-BE49-F238E27FC236}">
                  <a16:creationId xmlns:a16="http://schemas.microsoft.com/office/drawing/2014/main" id="{745C85D9-8901-436E-A531-64AD41EFBA84}"/>
                </a:ext>
              </a:extLst>
            </p:cNvPr>
            <p:cNvCxnSpPr>
              <a:cxnSpLocks/>
            </p:cNvCxnSpPr>
            <p:nvPr/>
          </p:nvCxnSpPr>
          <p:spPr>
            <a:xfrm>
              <a:off x="8850797" y="1932467"/>
              <a:ext cx="0" cy="292697"/>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직선 연결선 155">
              <a:extLst>
                <a:ext uri="{FF2B5EF4-FFF2-40B4-BE49-F238E27FC236}">
                  <a16:creationId xmlns:a16="http://schemas.microsoft.com/office/drawing/2014/main" id="{E05BA9C7-25BB-4EF9-96EC-F516E6E64002}"/>
                </a:ext>
              </a:extLst>
            </p:cNvPr>
            <p:cNvCxnSpPr>
              <a:cxnSpLocks/>
            </p:cNvCxnSpPr>
            <p:nvPr/>
          </p:nvCxnSpPr>
          <p:spPr>
            <a:xfrm>
              <a:off x="8750453" y="2125497"/>
              <a:ext cx="0" cy="91720"/>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직선 연결선 156">
              <a:extLst>
                <a:ext uri="{FF2B5EF4-FFF2-40B4-BE49-F238E27FC236}">
                  <a16:creationId xmlns:a16="http://schemas.microsoft.com/office/drawing/2014/main" id="{D5037A15-2712-4B89-9DB8-FA9C7792DA7E}"/>
                </a:ext>
              </a:extLst>
            </p:cNvPr>
            <p:cNvCxnSpPr>
              <a:cxnSpLocks/>
            </p:cNvCxnSpPr>
            <p:nvPr/>
          </p:nvCxnSpPr>
          <p:spPr>
            <a:xfrm>
              <a:off x="8620855" y="2125497"/>
              <a:ext cx="0" cy="74609"/>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직선 연결선 157">
              <a:extLst>
                <a:ext uri="{FF2B5EF4-FFF2-40B4-BE49-F238E27FC236}">
                  <a16:creationId xmlns:a16="http://schemas.microsoft.com/office/drawing/2014/main" id="{7A0B57A8-A7D3-48D6-A11A-6626AF3E31D8}"/>
                </a:ext>
              </a:extLst>
            </p:cNvPr>
            <p:cNvCxnSpPr>
              <a:cxnSpLocks/>
            </p:cNvCxnSpPr>
            <p:nvPr/>
          </p:nvCxnSpPr>
          <p:spPr>
            <a:xfrm>
              <a:off x="8487143" y="2069186"/>
              <a:ext cx="0" cy="130919"/>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9" name="직선 연결선 158">
              <a:extLst>
                <a:ext uri="{FF2B5EF4-FFF2-40B4-BE49-F238E27FC236}">
                  <a16:creationId xmlns:a16="http://schemas.microsoft.com/office/drawing/2014/main" id="{6AF9F305-CFA2-4F51-AC56-B72D54FE4221}"/>
                </a:ext>
              </a:extLst>
            </p:cNvPr>
            <p:cNvCxnSpPr>
              <a:cxnSpLocks/>
            </p:cNvCxnSpPr>
            <p:nvPr/>
          </p:nvCxnSpPr>
          <p:spPr>
            <a:xfrm>
              <a:off x="8368065" y="1873309"/>
              <a:ext cx="0" cy="334523"/>
            </a:xfrm>
            <a:prstGeom prst="line">
              <a:avLst/>
            </a:pr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0" name="자유형: 도형 159">
            <a:extLst>
              <a:ext uri="{FF2B5EF4-FFF2-40B4-BE49-F238E27FC236}">
                <a16:creationId xmlns:a16="http://schemas.microsoft.com/office/drawing/2014/main" id="{9035DBB0-417A-449B-A7E3-DB46D9570274}"/>
              </a:ext>
            </a:extLst>
          </p:cNvPr>
          <p:cNvSpPr/>
          <p:nvPr/>
        </p:nvSpPr>
        <p:spPr>
          <a:xfrm flipH="1" flipV="1">
            <a:off x="3696289" y="5257185"/>
            <a:ext cx="943702" cy="80087"/>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38100">
            <a:solidFill>
              <a:srgbClr val="80A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161" name="사각형: 둥근 위쪽 모서리 160">
            <a:extLst>
              <a:ext uri="{FF2B5EF4-FFF2-40B4-BE49-F238E27FC236}">
                <a16:creationId xmlns:a16="http://schemas.microsoft.com/office/drawing/2014/main" id="{7C8E9E8E-DF7F-4853-A188-18CDCFA55F34}"/>
              </a:ext>
            </a:extLst>
          </p:cNvPr>
          <p:cNvSpPr/>
          <p:nvPr/>
        </p:nvSpPr>
        <p:spPr>
          <a:xfrm rot="16200000">
            <a:off x="946068" y="3588574"/>
            <a:ext cx="1150712" cy="400714"/>
          </a:xfrm>
          <a:prstGeom prst="round2Same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4400" dirty="0">
              <a:latin typeface="Times New Roman" panose="02020603050405020304" pitchFamily="18" charset="0"/>
              <a:cs typeface="Times New Roman" panose="02020603050405020304" pitchFamily="18" charset="0"/>
            </a:endParaRPr>
          </a:p>
        </p:txBody>
      </p:sp>
      <p:sp>
        <p:nvSpPr>
          <p:cNvPr id="162" name="TextBox 161">
            <a:extLst>
              <a:ext uri="{FF2B5EF4-FFF2-40B4-BE49-F238E27FC236}">
                <a16:creationId xmlns:a16="http://schemas.microsoft.com/office/drawing/2014/main" id="{695A1759-1E73-4622-AC2F-45189E6EFBDD}"/>
              </a:ext>
            </a:extLst>
          </p:cNvPr>
          <p:cNvSpPr txBox="1"/>
          <p:nvPr/>
        </p:nvSpPr>
        <p:spPr>
          <a:xfrm rot="16200000">
            <a:off x="1152944" y="3725955"/>
            <a:ext cx="720713" cy="307776"/>
          </a:xfrm>
          <a:prstGeom prst="rect">
            <a:avLst/>
          </a:prstGeom>
          <a:noFill/>
          <a:ln w="38100">
            <a:noFill/>
          </a:ln>
        </p:spPr>
        <p:txBody>
          <a:bodyPr wrap="square" lIns="0" tIns="0" rIns="0" bIns="0" rtlCol="0">
            <a:spAutoFit/>
          </a:bodyPr>
          <a:lstStyle/>
          <a:p>
            <a:r>
              <a:rPr lang="en-US" altLang="ko-KR" sz="2000" b="1" dirty="0">
                <a:latin typeface="Times New Roman" panose="02020603050405020304" pitchFamily="18" charset="0"/>
                <a:cs typeface="Times New Roman" panose="02020603050405020304" pitchFamily="18" charset="0"/>
              </a:rPr>
              <a:t>Class</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sp>
        <p:nvSpPr>
          <p:cNvPr id="163" name="타원 162">
            <a:extLst>
              <a:ext uri="{FF2B5EF4-FFF2-40B4-BE49-F238E27FC236}">
                <a16:creationId xmlns:a16="http://schemas.microsoft.com/office/drawing/2014/main" id="{067B958E-474A-4727-9072-4C13AD29880D}"/>
              </a:ext>
            </a:extLst>
          </p:cNvPr>
          <p:cNvSpPr/>
          <p:nvPr/>
        </p:nvSpPr>
        <p:spPr>
          <a:xfrm rot="16200000">
            <a:off x="1431714" y="3351172"/>
            <a:ext cx="192464" cy="1924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Times New Roman" panose="02020603050405020304" pitchFamily="18" charset="0"/>
              <a:cs typeface="Times New Roman" panose="02020603050405020304" pitchFamily="18" charset="0"/>
            </a:endParaRPr>
          </a:p>
        </p:txBody>
      </p:sp>
      <p:sp>
        <p:nvSpPr>
          <p:cNvPr id="164" name="TextBox 163">
            <a:extLst>
              <a:ext uri="{FF2B5EF4-FFF2-40B4-BE49-F238E27FC236}">
                <a16:creationId xmlns:a16="http://schemas.microsoft.com/office/drawing/2014/main" id="{A1AC8107-FF01-4425-A9AD-1D35927A7586}"/>
              </a:ext>
            </a:extLst>
          </p:cNvPr>
          <p:cNvSpPr txBox="1"/>
          <p:nvPr/>
        </p:nvSpPr>
        <p:spPr>
          <a:xfrm>
            <a:off x="1780736" y="3354420"/>
            <a:ext cx="809573" cy="246221"/>
          </a:xfrm>
          <a:prstGeom prst="rect">
            <a:avLst/>
          </a:prstGeom>
          <a:noFill/>
          <a:ln w="38100">
            <a:noFill/>
          </a:ln>
        </p:spPr>
        <p:txBody>
          <a:bodyPr wrap="square" lIns="0" tIns="0" rIns="0" bIns="0" rtlCol="0">
            <a:spAutoFit/>
          </a:bodyPr>
          <a:lstStyle/>
          <a:p>
            <a:r>
              <a:rPr lang="en-US" altLang="ko-KR" sz="1600" b="1" dirty="0">
                <a:solidFill>
                  <a:srgbClr val="80AAEF"/>
                </a:solidFill>
                <a:latin typeface="Times New Roman" panose="02020603050405020304" pitchFamily="18" charset="0"/>
                <a:cs typeface="Times New Roman" panose="02020603050405020304" pitchFamily="18" charset="0"/>
              </a:rPr>
              <a:t>Source</a:t>
            </a:r>
            <a:endParaRPr lang="ko-KR" altLang="en-US" sz="1600" b="1" dirty="0">
              <a:solidFill>
                <a:srgbClr val="80AAEF"/>
              </a:solidFill>
              <a:latin typeface="Times New Roman" panose="02020603050405020304" pitchFamily="18" charset="0"/>
              <a:cs typeface="Times New Roman" panose="02020603050405020304" pitchFamily="18" charset="0"/>
            </a:endParaRPr>
          </a:p>
        </p:txBody>
      </p:sp>
      <p:sp>
        <p:nvSpPr>
          <p:cNvPr id="165" name="TextBox 164">
            <a:extLst>
              <a:ext uri="{FF2B5EF4-FFF2-40B4-BE49-F238E27FC236}">
                <a16:creationId xmlns:a16="http://schemas.microsoft.com/office/drawing/2014/main" id="{B1D2B433-495B-4EFE-8FCC-6B18E3C7A64C}"/>
              </a:ext>
            </a:extLst>
          </p:cNvPr>
          <p:cNvSpPr txBox="1"/>
          <p:nvPr/>
        </p:nvSpPr>
        <p:spPr>
          <a:xfrm>
            <a:off x="1791548" y="3911647"/>
            <a:ext cx="809573" cy="246221"/>
          </a:xfrm>
          <a:prstGeom prst="rect">
            <a:avLst/>
          </a:prstGeom>
          <a:noFill/>
          <a:ln w="38100">
            <a:noFill/>
          </a:ln>
        </p:spPr>
        <p:txBody>
          <a:bodyPr wrap="square" lIns="0" tIns="0" rIns="0" bIns="0" rtlCol="0">
            <a:spAutoFit/>
          </a:bodyPr>
          <a:lstStyle/>
          <a:p>
            <a:r>
              <a:rPr lang="en-US" altLang="ko-KR" sz="1600" b="1" dirty="0">
                <a:solidFill>
                  <a:srgbClr val="FF8383"/>
                </a:solidFill>
                <a:latin typeface="Times New Roman" panose="02020603050405020304" pitchFamily="18" charset="0"/>
                <a:cs typeface="Times New Roman" panose="02020603050405020304" pitchFamily="18" charset="0"/>
              </a:rPr>
              <a:t>Target</a:t>
            </a:r>
            <a:endParaRPr lang="ko-KR" altLang="en-US" sz="1600" b="1" dirty="0">
              <a:solidFill>
                <a:srgbClr val="FF8383"/>
              </a:solidFill>
              <a:latin typeface="Times New Roman" panose="02020603050405020304" pitchFamily="18" charset="0"/>
              <a:cs typeface="Times New Roman" panose="02020603050405020304" pitchFamily="18" charset="0"/>
            </a:endParaRPr>
          </a:p>
        </p:txBody>
      </p:sp>
      <p:sp>
        <p:nvSpPr>
          <p:cNvPr id="166" name="사각형: 둥근 모서리 165">
            <a:extLst>
              <a:ext uri="{FF2B5EF4-FFF2-40B4-BE49-F238E27FC236}">
                <a16:creationId xmlns:a16="http://schemas.microsoft.com/office/drawing/2014/main" id="{EDCE059D-8858-4A0B-82DB-378CE1362A34}"/>
              </a:ext>
            </a:extLst>
          </p:cNvPr>
          <p:cNvSpPr/>
          <p:nvPr/>
        </p:nvSpPr>
        <p:spPr>
          <a:xfrm>
            <a:off x="1669815" y="4436249"/>
            <a:ext cx="4099737" cy="1107443"/>
          </a:xfrm>
          <a:prstGeom prst="roundRect">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4400" dirty="0">
              <a:latin typeface="Times New Roman" panose="02020603050405020304" pitchFamily="18" charset="0"/>
              <a:cs typeface="Times New Roman" panose="02020603050405020304" pitchFamily="18" charset="0"/>
            </a:endParaRPr>
          </a:p>
        </p:txBody>
      </p:sp>
      <p:sp>
        <p:nvSpPr>
          <p:cNvPr id="167" name="사각형: 둥근 위쪽 모서리 166">
            <a:extLst>
              <a:ext uri="{FF2B5EF4-FFF2-40B4-BE49-F238E27FC236}">
                <a16:creationId xmlns:a16="http://schemas.microsoft.com/office/drawing/2014/main" id="{87E3037B-6D77-471F-B42C-441C7FE59C1F}"/>
              </a:ext>
            </a:extLst>
          </p:cNvPr>
          <p:cNvSpPr/>
          <p:nvPr/>
        </p:nvSpPr>
        <p:spPr>
          <a:xfrm rot="16200000">
            <a:off x="967478" y="4789106"/>
            <a:ext cx="1106428" cy="400714"/>
          </a:xfrm>
          <a:prstGeom prst="round2Same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4400">
              <a:latin typeface="Times New Roman" panose="02020603050405020304" pitchFamily="18" charset="0"/>
              <a:cs typeface="Times New Roman" panose="02020603050405020304" pitchFamily="18" charset="0"/>
            </a:endParaRPr>
          </a:p>
        </p:txBody>
      </p:sp>
      <p:sp>
        <p:nvSpPr>
          <p:cNvPr id="168" name="이등변 삼각형 167">
            <a:extLst>
              <a:ext uri="{FF2B5EF4-FFF2-40B4-BE49-F238E27FC236}">
                <a16:creationId xmlns:a16="http://schemas.microsoft.com/office/drawing/2014/main" id="{C4F2B344-524C-482D-8C81-7ADE03A636D3}"/>
              </a:ext>
            </a:extLst>
          </p:cNvPr>
          <p:cNvSpPr/>
          <p:nvPr/>
        </p:nvSpPr>
        <p:spPr>
          <a:xfrm>
            <a:off x="1415791" y="4557819"/>
            <a:ext cx="208252" cy="1795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Times New Roman" panose="02020603050405020304" pitchFamily="18" charset="0"/>
              <a:cs typeface="Times New Roman" panose="02020603050405020304" pitchFamily="18" charset="0"/>
            </a:endParaRPr>
          </a:p>
        </p:txBody>
      </p:sp>
      <p:sp>
        <p:nvSpPr>
          <p:cNvPr id="169" name="TextBox 168">
            <a:extLst>
              <a:ext uri="{FF2B5EF4-FFF2-40B4-BE49-F238E27FC236}">
                <a16:creationId xmlns:a16="http://schemas.microsoft.com/office/drawing/2014/main" id="{CF73E46C-AB8C-4094-B75F-2CB0D7E960F0}"/>
              </a:ext>
            </a:extLst>
          </p:cNvPr>
          <p:cNvSpPr txBox="1"/>
          <p:nvPr/>
        </p:nvSpPr>
        <p:spPr>
          <a:xfrm>
            <a:off x="1781919" y="4578892"/>
            <a:ext cx="809573" cy="246221"/>
          </a:xfrm>
          <a:prstGeom prst="rect">
            <a:avLst/>
          </a:prstGeom>
          <a:noFill/>
          <a:ln w="38100">
            <a:noFill/>
          </a:ln>
        </p:spPr>
        <p:txBody>
          <a:bodyPr wrap="square" lIns="0" tIns="0" rIns="0" bIns="0" rtlCol="0">
            <a:spAutoFit/>
          </a:bodyPr>
          <a:lstStyle/>
          <a:p>
            <a:r>
              <a:rPr lang="en-US" altLang="ko-KR" sz="1600" b="1" dirty="0">
                <a:solidFill>
                  <a:srgbClr val="FF8383"/>
                </a:solidFill>
                <a:latin typeface="Times New Roman" panose="02020603050405020304" pitchFamily="18" charset="0"/>
                <a:cs typeface="Times New Roman" panose="02020603050405020304" pitchFamily="18" charset="0"/>
              </a:rPr>
              <a:t>Target</a:t>
            </a:r>
            <a:endParaRPr lang="ko-KR" altLang="en-US" sz="1600" b="1" dirty="0">
              <a:solidFill>
                <a:srgbClr val="FF8383"/>
              </a:solidFill>
              <a:latin typeface="Times New Roman" panose="02020603050405020304" pitchFamily="18" charset="0"/>
              <a:cs typeface="Times New Roman" panose="02020603050405020304" pitchFamily="18" charset="0"/>
            </a:endParaRPr>
          </a:p>
        </p:txBody>
      </p:sp>
      <p:sp>
        <p:nvSpPr>
          <p:cNvPr id="170" name="직사각형 169">
            <a:extLst>
              <a:ext uri="{FF2B5EF4-FFF2-40B4-BE49-F238E27FC236}">
                <a16:creationId xmlns:a16="http://schemas.microsoft.com/office/drawing/2014/main" id="{A97DF8C5-9B0F-4454-A289-8EC05F814070}"/>
              </a:ext>
            </a:extLst>
          </p:cNvPr>
          <p:cNvSpPr/>
          <p:nvPr/>
        </p:nvSpPr>
        <p:spPr>
          <a:xfrm>
            <a:off x="2589041" y="3885193"/>
            <a:ext cx="962847" cy="4047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71" name="직사각형 170">
            <a:extLst>
              <a:ext uri="{FF2B5EF4-FFF2-40B4-BE49-F238E27FC236}">
                <a16:creationId xmlns:a16="http://schemas.microsoft.com/office/drawing/2014/main" id="{4C056AA4-3BED-4F35-9F25-AEF25B05A1F3}"/>
              </a:ext>
            </a:extLst>
          </p:cNvPr>
          <p:cNvSpPr/>
          <p:nvPr/>
        </p:nvSpPr>
        <p:spPr>
          <a:xfrm>
            <a:off x="3686130" y="3871508"/>
            <a:ext cx="962847" cy="425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72" name="직사각형 171">
            <a:extLst>
              <a:ext uri="{FF2B5EF4-FFF2-40B4-BE49-F238E27FC236}">
                <a16:creationId xmlns:a16="http://schemas.microsoft.com/office/drawing/2014/main" id="{5DEA8F11-0BAF-4FB8-BA49-E326FB720A0E}"/>
              </a:ext>
            </a:extLst>
          </p:cNvPr>
          <p:cNvSpPr/>
          <p:nvPr/>
        </p:nvSpPr>
        <p:spPr>
          <a:xfrm>
            <a:off x="2585262" y="4492527"/>
            <a:ext cx="945976" cy="4241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73" name="직사각형 172">
            <a:extLst>
              <a:ext uri="{FF2B5EF4-FFF2-40B4-BE49-F238E27FC236}">
                <a16:creationId xmlns:a16="http://schemas.microsoft.com/office/drawing/2014/main" id="{8E9AEC6A-37D6-4CD5-B316-4675EE116E64}"/>
              </a:ext>
            </a:extLst>
          </p:cNvPr>
          <p:cNvSpPr/>
          <p:nvPr/>
        </p:nvSpPr>
        <p:spPr>
          <a:xfrm>
            <a:off x="3672232" y="4495086"/>
            <a:ext cx="977335" cy="4290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74" name="직사각형 173">
            <a:extLst>
              <a:ext uri="{FF2B5EF4-FFF2-40B4-BE49-F238E27FC236}">
                <a16:creationId xmlns:a16="http://schemas.microsoft.com/office/drawing/2014/main" id="{DC258A69-76B7-4B33-973F-885CB23E1CE1}"/>
              </a:ext>
            </a:extLst>
          </p:cNvPr>
          <p:cNvSpPr/>
          <p:nvPr/>
        </p:nvSpPr>
        <p:spPr>
          <a:xfrm>
            <a:off x="2587284" y="3292378"/>
            <a:ext cx="962847" cy="4047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75" name="직사각형 174">
            <a:extLst>
              <a:ext uri="{FF2B5EF4-FFF2-40B4-BE49-F238E27FC236}">
                <a16:creationId xmlns:a16="http://schemas.microsoft.com/office/drawing/2014/main" id="{1125D86E-C985-40F1-9504-B2733863C737}"/>
              </a:ext>
            </a:extLst>
          </p:cNvPr>
          <p:cNvSpPr/>
          <p:nvPr/>
        </p:nvSpPr>
        <p:spPr>
          <a:xfrm>
            <a:off x="3684370" y="3278694"/>
            <a:ext cx="962847" cy="4253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76" name="화살표: 오른쪽 175">
            <a:extLst>
              <a:ext uri="{FF2B5EF4-FFF2-40B4-BE49-F238E27FC236}">
                <a16:creationId xmlns:a16="http://schemas.microsoft.com/office/drawing/2014/main" id="{A339F23A-2045-4762-9F53-CA9061CFDA62}"/>
              </a:ext>
            </a:extLst>
          </p:cNvPr>
          <p:cNvSpPr/>
          <p:nvPr/>
        </p:nvSpPr>
        <p:spPr>
          <a:xfrm>
            <a:off x="5811194" y="4233573"/>
            <a:ext cx="228468" cy="272544"/>
          </a:xfrm>
          <a:prstGeom prst="rightArrow">
            <a:avLst/>
          </a:prstGeom>
          <a:solidFill>
            <a:srgbClr val="FF8686"/>
          </a:solid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77" name="직사각형 176">
            <a:extLst>
              <a:ext uri="{FF2B5EF4-FFF2-40B4-BE49-F238E27FC236}">
                <a16:creationId xmlns:a16="http://schemas.microsoft.com/office/drawing/2014/main" id="{020AF307-6342-4E3A-BD71-509CC205FE77}"/>
              </a:ext>
            </a:extLst>
          </p:cNvPr>
          <p:cNvSpPr/>
          <p:nvPr/>
        </p:nvSpPr>
        <p:spPr>
          <a:xfrm>
            <a:off x="2527205" y="3814957"/>
            <a:ext cx="3251200" cy="1176348"/>
          </a:xfrm>
          <a:prstGeom prst="rect">
            <a:avLst/>
          </a:prstGeom>
          <a:noFill/>
          <a:ln w="571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00890A9-DE52-4203-ABB6-20CFC0155CAC}"/>
              </a:ext>
            </a:extLst>
          </p:cNvPr>
          <p:cNvSpPr txBox="1"/>
          <p:nvPr/>
        </p:nvSpPr>
        <p:spPr>
          <a:xfrm rot="16200000">
            <a:off x="1169951" y="4905526"/>
            <a:ext cx="720713" cy="307776"/>
          </a:xfrm>
          <a:prstGeom prst="rect">
            <a:avLst/>
          </a:prstGeom>
          <a:noFill/>
          <a:ln w="38100">
            <a:noFill/>
          </a:ln>
        </p:spPr>
        <p:txBody>
          <a:bodyPr wrap="square" lIns="0" tIns="0" rIns="0" bIns="0" rtlCol="0">
            <a:spAutoFit/>
          </a:bodyPr>
          <a:lstStyle/>
          <a:p>
            <a:r>
              <a:rPr lang="en-US" altLang="ko-KR" sz="2000" b="1" dirty="0">
                <a:latin typeface="Times New Roman" panose="02020603050405020304" pitchFamily="18" charset="0"/>
                <a:cs typeface="Times New Roman" panose="02020603050405020304" pitchFamily="18" charset="0"/>
              </a:rPr>
              <a:t>Class</a:t>
            </a:r>
            <a:endParaRPr lang="ko-KR" altLang="en-US" sz="2000" b="1" dirty="0">
              <a:solidFill>
                <a:schemeClr val="tx1"/>
              </a:solidFill>
              <a:latin typeface="Times New Roman" panose="02020603050405020304" pitchFamily="18" charset="0"/>
              <a:cs typeface="Times New Roman" panose="02020603050405020304" pitchFamily="18" charset="0"/>
            </a:endParaRPr>
          </a:p>
        </p:txBody>
      </p:sp>
      <p:sp>
        <p:nvSpPr>
          <p:cNvPr id="179" name="TextBox 178">
            <a:extLst>
              <a:ext uri="{FF2B5EF4-FFF2-40B4-BE49-F238E27FC236}">
                <a16:creationId xmlns:a16="http://schemas.microsoft.com/office/drawing/2014/main" id="{63219A38-C797-41EF-AB1E-2338EB536028}"/>
              </a:ext>
            </a:extLst>
          </p:cNvPr>
          <p:cNvSpPr txBox="1"/>
          <p:nvPr/>
        </p:nvSpPr>
        <p:spPr>
          <a:xfrm>
            <a:off x="1789363" y="5109299"/>
            <a:ext cx="809573" cy="246221"/>
          </a:xfrm>
          <a:prstGeom prst="rect">
            <a:avLst/>
          </a:prstGeom>
          <a:noFill/>
          <a:ln w="38100">
            <a:noFill/>
          </a:ln>
        </p:spPr>
        <p:txBody>
          <a:bodyPr wrap="square" lIns="0" tIns="0" rIns="0" bIns="0" rtlCol="0">
            <a:spAutoFit/>
          </a:bodyPr>
          <a:lstStyle/>
          <a:p>
            <a:r>
              <a:rPr lang="en-US" altLang="ko-KR" sz="1600" b="1" dirty="0">
                <a:solidFill>
                  <a:srgbClr val="80AAEF"/>
                </a:solidFill>
                <a:latin typeface="Times New Roman" panose="02020603050405020304" pitchFamily="18" charset="0"/>
                <a:cs typeface="Times New Roman" panose="02020603050405020304" pitchFamily="18" charset="0"/>
              </a:rPr>
              <a:t>Source</a:t>
            </a:r>
            <a:endParaRPr lang="ko-KR" altLang="en-US" sz="1600" b="1" dirty="0">
              <a:solidFill>
                <a:srgbClr val="80AAEF"/>
              </a:solidFill>
              <a:latin typeface="Times New Roman" panose="02020603050405020304" pitchFamily="18" charset="0"/>
              <a:cs typeface="Times New Roman" panose="02020603050405020304" pitchFamily="18" charset="0"/>
            </a:endParaRPr>
          </a:p>
        </p:txBody>
      </p:sp>
      <p:sp>
        <p:nvSpPr>
          <p:cNvPr id="180" name="타원 179">
            <a:extLst>
              <a:ext uri="{FF2B5EF4-FFF2-40B4-BE49-F238E27FC236}">
                <a16:creationId xmlns:a16="http://schemas.microsoft.com/office/drawing/2014/main" id="{CD64C9CB-8A3C-4E6D-BBA2-AF11348826FE}"/>
              </a:ext>
            </a:extLst>
          </p:cNvPr>
          <p:cNvSpPr/>
          <p:nvPr/>
        </p:nvSpPr>
        <p:spPr>
          <a:xfrm>
            <a:off x="9342458" y="4434738"/>
            <a:ext cx="587346" cy="560352"/>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81" name="타원 180">
            <a:extLst>
              <a:ext uri="{FF2B5EF4-FFF2-40B4-BE49-F238E27FC236}">
                <a16:creationId xmlns:a16="http://schemas.microsoft.com/office/drawing/2014/main" id="{C93D9869-857C-48F1-A2FB-D3D580084D95}"/>
              </a:ext>
            </a:extLst>
          </p:cNvPr>
          <p:cNvSpPr/>
          <p:nvPr/>
        </p:nvSpPr>
        <p:spPr>
          <a:xfrm>
            <a:off x="10411623" y="4483340"/>
            <a:ext cx="460291" cy="439136"/>
          </a:xfrm>
          <a:prstGeom prst="ellipse">
            <a:avLst/>
          </a:prstGeom>
          <a:solidFill>
            <a:schemeClr val="accent2">
              <a:lumMod val="20000"/>
              <a:lumOff val="80000"/>
              <a:alpha val="70000"/>
            </a:schemeClr>
          </a:solidFill>
          <a:ln w="38100">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82" name="이등변 삼각형 181">
            <a:extLst>
              <a:ext uri="{FF2B5EF4-FFF2-40B4-BE49-F238E27FC236}">
                <a16:creationId xmlns:a16="http://schemas.microsoft.com/office/drawing/2014/main" id="{674C0105-BF39-4B98-B3E5-1D0DBC232F8A}"/>
              </a:ext>
            </a:extLst>
          </p:cNvPr>
          <p:cNvSpPr/>
          <p:nvPr/>
        </p:nvSpPr>
        <p:spPr>
          <a:xfrm>
            <a:off x="10487876" y="4579265"/>
            <a:ext cx="138969" cy="116345"/>
          </a:xfrm>
          <a:prstGeom prst="triangl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83" name="타원 182">
            <a:extLst>
              <a:ext uri="{FF2B5EF4-FFF2-40B4-BE49-F238E27FC236}">
                <a16:creationId xmlns:a16="http://schemas.microsoft.com/office/drawing/2014/main" id="{EA8C5AA0-D35D-424B-8052-98A2D9AD749A}"/>
              </a:ext>
            </a:extLst>
          </p:cNvPr>
          <p:cNvSpPr/>
          <p:nvPr/>
        </p:nvSpPr>
        <p:spPr>
          <a:xfrm>
            <a:off x="9484967" y="4573618"/>
            <a:ext cx="119799" cy="116343"/>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84" name="타원 183">
            <a:extLst>
              <a:ext uri="{FF2B5EF4-FFF2-40B4-BE49-F238E27FC236}">
                <a16:creationId xmlns:a16="http://schemas.microsoft.com/office/drawing/2014/main" id="{82B6F53C-1B46-4051-BD74-7AF0FE43835F}"/>
              </a:ext>
            </a:extLst>
          </p:cNvPr>
          <p:cNvSpPr/>
          <p:nvPr/>
        </p:nvSpPr>
        <p:spPr>
          <a:xfrm>
            <a:off x="9466028" y="4758133"/>
            <a:ext cx="119799" cy="116343"/>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85" name="타원 184">
            <a:extLst>
              <a:ext uri="{FF2B5EF4-FFF2-40B4-BE49-F238E27FC236}">
                <a16:creationId xmlns:a16="http://schemas.microsoft.com/office/drawing/2014/main" id="{A77DA45B-0C5E-4BE5-AAED-A094ACAFCA75}"/>
              </a:ext>
            </a:extLst>
          </p:cNvPr>
          <p:cNvSpPr/>
          <p:nvPr/>
        </p:nvSpPr>
        <p:spPr>
          <a:xfrm>
            <a:off x="9717873" y="4581519"/>
            <a:ext cx="119799" cy="116343"/>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86" name="이등변 삼각형 185">
            <a:extLst>
              <a:ext uri="{FF2B5EF4-FFF2-40B4-BE49-F238E27FC236}">
                <a16:creationId xmlns:a16="http://schemas.microsoft.com/office/drawing/2014/main" id="{E18E4E74-0F3A-4C7E-A9FA-3AFEC839D893}"/>
              </a:ext>
            </a:extLst>
          </p:cNvPr>
          <p:cNvSpPr/>
          <p:nvPr/>
        </p:nvSpPr>
        <p:spPr>
          <a:xfrm>
            <a:off x="10639699" y="4688072"/>
            <a:ext cx="138969" cy="116345"/>
          </a:xfrm>
          <a:prstGeom prst="triangl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187" name="타원 186">
            <a:extLst>
              <a:ext uri="{FF2B5EF4-FFF2-40B4-BE49-F238E27FC236}">
                <a16:creationId xmlns:a16="http://schemas.microsoft.com/office/drawing/2014/main" id="{4216EAAA-56C5-4CE6-9A5A-8EF5D85F1DF5}"/>
              </a:ext>
            </a:extLst>
          </p:cNvPr>
          <p:cNvSpPr/>
          <p:nvPr/>
        </p:nvSpPr>
        <p:spPr>
          <a:xfrm>
            <a:off x="9664901" y="4789420"/>
            <a:ext cx="119799" cy="116343"/>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7D41B763-2E47-4457-BF0E-7CB1F69301E0}"/>
                  </a:ext>
                </a:extLst>
              </p:cNvPr>
              <p:cNvSpPr txBox="1"/>
              <p:nvPr/>
            </p:nvSpPr>
            <p:spPr>
              <a:xfrm>
                <a:off x="9017625" y="4210901"/>
                <a:ext cx="513870" cy="430887"/>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800"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sz="2800" b="0" i="0" smtClean="0">
                              <a:solidFill>
                                <a:schemeClr val="tx1"/>
                              </a:solidFill>
                              <a:latin typeface="Cambria Math" panose="02040503050406030204" pitchFamily="18" charset="0"/>
                              <a:cs typeface="Times New Roman" panose="02020603050405020304" pitchFamily="18" charset="0"/>
                            </a:rPr>
                            <m:t>c</m:t>
                          </m:r>
                        </m:e>
                        <m:sub>
                          <m:r>
                            <a:rPr lang="en-US" altLang="ko-KR" sz="2800" b="0" i="0" smtClean="0">
                              <a:solidFill>
                                <a:schemeClr val="tx1"/>
                              </a:solidFill>
                              <a:latin typeface="Cambria Math" panose="02040503050406030204" pitchFamily="18" charset="0"/>
                              <a:cs typeface="Times New Roman" panose="02020603050405020304" pitchFamily="18" charset="0"/>
                            </a:rPr>
                            <m:t>0</m:t>
                          </m:r>
                        </m:sub>
                      </m:sSub>
                    </m:oMath>
                  </m:oMathPara>
                </a14:m>
                <a:endParaRPr lang="ko-KR"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88" name="TextBox 187">
                <a:extLst>
                  <a:ext uri="{FF2B5EF4-FFF2-40B4-BE49-F238E27FC236}">
                    <a16:creationId xmlns:a16="http://schemas.microsoft.com/office/drawing/2014/main" id="{7D41B763-2E47-4457-BF0E-7CB1F69301E0}"/>
                  </a:ext>
                </a:extLst>
              </p:cNvPr>
              <p:cNvSpPr txBox="1">
                <a:spLocks noRot="1" noChangeAspect="1" noMove="1" noResize="1" noEditPoints="1" noAdjustHandles="1" noChangeArrowheads="1" noChangeShapeType="1" noTextEdit="1"/>
              </p:cNvSpPr>
              <p:nvPr/>
            </p:nvSpPr>
            <p:spPr>
              <a:xfrm>
                <a:off x="9017625" y="4210901"/>
                <a:ext cx="513870" cy="430887"/>
              </a:xfrm>
              <a:prstGeom prst="rect">
                <a:avLst/>
              </a:prstGeom>
              <a:blipFill>
                <a:blip r:embed="rId4"/>
                <a:stretch>
                  <a:fillRect/>
                </a:stretch>
              </a:blipFill>
              <a:ln w="38100">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0A4B3A4B-88C6-4446-9104-563B86570040}"/>
                  </a:ext>
                </a:extLst>
              </p:cNvPr>
              <p:cNvSpPr txBox="1"/>
              <p:nvPr/>
            </p:nvSpPr>
            <p:spPr>
              <a:xfrm>
                <a:off x="10090826" y="4191032"/>
                <a:ext cx="513870" cy="430887"/>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800" b="0" i="1" smtClean="0">
                              <a:solidFill>
                                <a:schemeClr val="tx1"/>
                              </a:solidFill>
                              <a:latin typeface="Cambria Math" panose="02040503050406030204" pitchFamily="18" charset="0"/>
                              <a:cs typeface="Times New Roman" panose="02020603050405020304" pitchFamily="18" charset="0"/>
                            </a:rPr>
                          </m:ctrlPr>
                        </m:sSubPr>
                        <m:e>
                          <m:r>
                            <m:rPr>
                              <m:sty m:val="p"/>
                            </m:rPr>
                            <a:rPr lang="en-US" altLang="ko-KR" sz="2800" b="0" i="0" smtClean="0">
                              <a:solidFill>
                                <a:schemeClr val="tx1"/>
                              </a:solidFill>
                              <a:latin typeface="Cambria Math" panose="02040503050406030204" pitchFamily="18" charset="0"/>
                              <a:cs typeface="Times New Roman" panose="02020603050405020304" pitchFamily="18" charset="0"/>
                            </a:rPr>
                            <m:t>c</m:t>
                          </m:r>
                        </m:e>
                        <m:sub>
                          <m:r>
                            <a:rPr lang="en-US" altLang="ko-KR" sz="2800" b="0" i="0" smtClean="0">
                              <a:solidFill>
                                <a:schemeClr val="tx1"/>
                              </a:solidFill>
                              <a:latin typeface="Cambria Math" panose="02040503050406030204" pitchFamily="18" charset="0"/>
                              <a:cs typeface="Times New Roman" panose="02020603050405020304" pitchFamily="18" charset="0"/>
                            </a:rPr>
                            <m:t>1</m:t>
                          </m:r>
                        </m:sub>
                      </m:sSub>
                    </m:oMath>
                  </m:oMathPara>
                </a14:m>
                <a:endParaRPr lang="ko-KR"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89" name="TextBox 188">
                <a:extLst>
                  <a:ext uri="{FF2B5EF4-FFF2-40B4-BE49-F238E27FC236}">
                    <a16:creationId xmlns:a16="http://schemas.microsoft.com/office/drawing/2014/main" id="{0A4B3A4B-88C6-4446-9104-563B86570040}"/>
                  </a:ext>
                </a:extLst>
              </p:cNvPr>
              <p:cNvSpPr txBox="1">
                <a:spLocks noRot="1" noChangeAspect="1" noMove="1" noResize="1" noEditPoints="1" noAdjustHandles="1" noChangeArrowheads="1" noChangeShapeType="1" noTextEdit="1"/>
              </p:cNvSpPr>
              <p:nvPr/>
            </p:nvSpPr>
            <p:spPr>
              <a:xfrm>
                <a:off x="10090826" y="4191032"/>
                <a:ext cx="513870" cy="430887"/>
              </a:xfrm>
              <a:prstGeom prst="rect">
                <a:avLst/>
              </a:prstGeom>
              <a:blipFill>
                <a:blip r:embed="rId5"/>
                <a:stretch>
                  <a:fillRect/>
                </a:stretch>
              </a:blipFill>
              <a:ln w="38100">
                <a:noFill/>
              </a:ln>
            </p:spPr>
            <p:txBody>
              <a:bodyPr/>
              <a:lstStyle/>
              <a:p>
                <a:r>
                  <a:rPr lang="ko-KR" altLang="en-US">
                    <a:noFill/>
                  </a:rPr>
                  <a:t> </a:t>
                </a:r>
              </a:p>
            </p:txBody>
          </p:sp>
        </mc:Fallback>
      </mc:AlternateContent>
      <p:grpSp>
        <p:nvGrpSpPr>
          <p:cNvPr id="190" name="그룹 189">
            <a:extLst>
              <a:ext uri="{FF2B5EF4-FFF2-40B4-BE49-F238E27FC236}">
                <a16:creationId xmlns:a16="http://schemas.microsoft.com/office/drawing/2014/main" id="{E5997ECC-7909-46C4-BB83-AF3F4157904A}"/>
              </a:ext>
            </a:extLst>
          </p:cNvPr>
          <p:cNvGrpSpPr/>
          <p:nvPr/>
        </p:nvGrpSpPr>
        <p:grpSpPr>
          <a:xfrm>
            <a:off x="6475264" y="3958995"/>
            <a:ext cx="1520029" cy="1118695"/>
            <a:chOff x="3569851" y="2633725"/>
            <a:chExt cx="1189316" cy="950813"/>
          </a:xfrm>
        </p:grpSpPr>
        <p:sp>
          <p:nvSpPr>
            <p:cNvPr id="191" name="타원 190">
              <a:extLst>
                <a:ext uri="{FF2B5EF4-FFF2-40B4-BE49-F238E27FC236}">
                  <a16:creationId xmlns:a16="http://schemas.microsoft.com/office/drawing/2014/main" id="{4753F14A-C1AE-4DE4-B1F8-47470BB01BCC}"/>
                </a:ext>
              </a:extLst>
            </p:cNvPr>
            <p:cNvSpPr/>
            <p:nvPr/>
          </p:nvSpPr>
          <p:spPr>
            <a:xfrm rot="18716903">
              <a:off x="4127462" y="2688907"/>
              <a:ext cx="353121" cy="652779"/>
            </a:xfrm>
            <a:prstGeom prst="ellipse">
              <a:avLst/>
            </a:prstGeom>
            <a:solidFill>
              <a:schemeClr val="accent2">
                <a:lumMod val="20000"/>
                <a:lumOff val="80000"/>
                <a:alpha val="70000"/>
              </a:schemeClr>
            </a:solidFill>
            <a:ln w="38100">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192" name="타원 191">
              <a:extLst>
                <a:ext uri="{FF2B5EF4-FFF2-40B4-BE49-F238E27FC236}">
                  <a16:creationId xmlns:a16="http://schemas.microsoft.com/office/drawing/2014/main" id="{A062E3EB-B789-4219-A551-DBA6031A4CE4}"/>
                </a:ext>
              </a:extLst>
            </p:cNvPr>
            <p:cNvSpPr/>
            <p:nvPr/>
          </p:nvSpPr>
          <p:spPr>
            <a:xfrm>
              <a:off x="3752421" y="2879331"/>
              <a:ext cx="539375" cy="514849"/>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193" name="타원 192">
              <a:extLst>
                <a:ext uri="{FF2B5EF4-FFF2-40B4-BE49-F238E27FC236}">
                  <a16:creationId xmlns:a16="http://schemas.microsoft.com/office/drawing/2014/main" id="{65EAEBED-F64A-4C45-8AE5-4AC5F88CE374}"/>
                </a:ext>
              </a:extLst>
            </p:cNvPr>
            <p:cNvSpPr/>
            <p:nvPr/>
          </p:nvSpPr>
          <p:spPr>
            <a:xfrm rot="21032743">
              <a:off x="4331634" y="2817479"/>
              <a:ext cx="174705" cy="463717"/>
            </a:xfrm>
            <a:prstGeom prst="ellipse">
              <a:avLst/>
            </a:prstGeom>
            <a:solidFill>
              <a:schemeClr val="accent2">
                <a:lumMod val="20000"/>
                <a:lumOff val="80000"/>
                <a:alpha val="70000"/>
              </a:schemeClr>
            </a:solidFill>
            <a:ln w="38100">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latin typeface="Times New Roman" panose="02020603050405020304" pitchFamily="18" charset="0"/>
                <a:cs typeface="Times New Roman" panose="02020603050405020304" pitchFamily="18" charset="0"/>
              </a:endParaRPr>
            </a:p>
          </p:txBody>
        </p:sp>
        <p:sp>
          <p:nvSpPr>
            <p:cNvPr id="194" name="타원 193">
              <a:extLst>
                <a:ext uri="{FF2B5EF4-FFF2-40B4-BE49-F238E27FC236}">
                  <a16:creationId xmlns:a16="http://schemas.microsoft.com/office/drawing/2014/main" id="{8535A813-B0D0-4355-BF68-FE40DAEE3858}"/>
                </a:ext>
              </a:extLst>
            </p:cNvPr>
            <p:cNvSpPr/>
            <p:nvPr/>
          </p:nvSpPr>
          <p:spPr>
            <a:xfrm>
              <a:off x="4114100" y="2809935"/>
              <a:ext cx="428243" cy="541980"/>
            </a:xfrm>
            <a:prstGeom prst="ellipse">
              <a:avLst/>
            </a:prstGeom>
            <a:solidFill>
              <a:schemeClr val="accent2">
                <a:lumMod val="20000"/>
                <a:lumOff val="80000"/>
                <a:alpha val="70000"/>
              </a:schemeClr>
            </a:solidFill>
            <a:ln w="38100">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195" name="타원 194">
              <a:extLst>
                <a:ext uri="{FF2B5EF4-FFF2-40B4-BE49-F238E27FC236}">
                  <a16:creationId xmlns:a16="http://schemas.microsoft.com/office/drawing/2014/main" id="{595E4DF6-DB2A-4C56-A319-8B0591856CBD}"/>
                </a:ext>
              </a:extLst>
            </p:cNvPr>
            <p:cNvSpPr/>
            <p:nvPr/>
          </p:nvSpPr>
          <p:spPr>
            <a:xfrm rot="1195847">
              <a:off x="3763443" y="2988249"/>
              <a:ext cx="493993" cy="383690"/>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196" name="타원 195">
              <a:extLst>
                <a:ext uri="{FF2B5EF4-FFF2-40B4-BE49-F238E27FC236}">
                  <a16:creationId xmlns:a16="http://schemas.microsoft.com/office/drawing/2014/main" id="{536EBABF-A4F4-4C9D-9A1C-C962F866EB6B}"/>
                </a:ext>
              </a:extLst>
            </p:cNvPr>
            <p:cNvSpPr/>
            <p:nvPr/>
          </p:nvSpPr>
          <p:spPr>
            <a:xfrm rot="1073984">
              <a:off x="3797578" y="2827832"/>
              <a:ext cx="342828" cy="516091"/>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BCA4BD92-E37E-46DD-ABD7-BD8FE985B378}"/>
                    </a:ext>
                  </a:extLst>
                </p:cNvPr>
                <p:cNvSpPr txBox="1"/>
                <p:nvPr/>
              </p:nvSpPr>
              <p:spPr>
                <a:xfrm>
                  <a:off x="3574275" y="2815293"/>
                  <a:ext cx="197685" cy="238428"/>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0" smtClean="0">
                                <a:solidFill>
                                  <a:schemeClr val="tx1"/>
                                </a:solidFill>
                                <a:latin typeface="Cambria Math" panose="02040503050406030204" pitchFamily="18" charset="0"/>
                              </a:rPr>
                              <m:t>0</m:t>
                            </m:r>
                          </m:sub>
                          <m:sup>
                            <m:r>
                              <a:rPr lang="en-US" altLang="ko-KR" b="0" i="1" smtClean="0">
                                <a:solidFill>
                                  <a:schemeClr val="tx1"/>
                                </a:solidFill>
                                <a:latin typeface="Cambria Math" panose="02040503050406030204" pitchFamily="18" charset="0"/>
                              </a:rPr>
                              <m:t>𝑡𝑟</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98" name="TextBox 397">
                  <a:extLst>
                    <a:ext uri="{FF2B5EF4-FFF2-40B4-BE49-F238E27FC236}">
                      <a16:creationId xmlns:a16="http://schemas.microsoft.com/office/drawing/2014/main" id="{3FE4AD06-776A-4404-8BD9-D00ECCB32E9E}"/>
                    </a:ext>
                  </a:extLst>
                </p:cNvPr>
                <p:cNvSpPr txBox="1">
                  <a:spLocks noRot="1" noChangeAspect="1" noMove="1" noResize="1" noEditPoints="1" noAdjustHandles="1" noChangeArrowheads="1" noChangeShapeType="1" noTextEdit="1"/>
                </p:cNvSpPr>
                <p:nvPr/>
              </p:nvSpPr>
              <p:spPr>
                <a:xfrm>
                  <a:off x="3574275" y="2815293"/>
                  <a:ext cx="197685" cy="238428"/>
                </a:xfrm>
                <a:prstGeom prst="rect">
                  <a:avLst/>
                </a:prstGeom>
                <a:blipFill>
                  <a:blip r:embed="rId6"/>
                  <a:stretch>
                    <a:fillRect l="-23810" r="-28571" b="-21739"/>
                  </a:stretch>
                </a:blipFill>
                <a:ln w="38100">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4499A3A8-B722-4217-9049-C47B5E156054}"/>
                    </a:ext>
                  </a:extLst>
                </p:cNvPr>
                <p:cNvSpPr txBox="1"/>
                <p:nvPr/>
              </p:nvSpPr>
              <p:spPr>
                <a:xfrm>
                  <a:off x="4065772" y="3297716"/>
                  <a:ext cx="231856" cy="286822"/>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0" smtClean="0">
                                <a:solidFill>
                                  <a:schemeClr val="tx1"/>
                                </a:solidFill>
                                <a:latin typeface="Cambria Math" panose="02040503050406030204" pitchFamily="18" charset="0"/>
                              </a:rPr>
                              <m:t>0</m:t>
                            </m:r>
                          </m:sub>
                          <m:sup>
                            <m:r>
                              <a:rPr lang="en-US" altLang="ko-KR" b="0" i="1" smtClean="0">
                                <a:solidFill>
                                  <a:schemeClr val="tx1"/>
                                </a:solidFill>
                                <a:latin typeface="Cambria Math" panose="02040503050406030204" pitchFamily="18" charset="0"/>
                              </a:rPr>
                              <m:t>𝑓𝑟</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99" name="TextBox 398">
                  <a:extLst>
                    <a:ext uri="{FF2B5EF4-FFF2-40B4-BE49-F238E27FC236}">
                      <a16:creationId xmlns:a16="http://schemas.microsoft.com/office/drawing/2014/main" id="{E4250ECE-894D-4935-965B-304177E38E5E}"/>
                    </a:ext>
                  </a:extLst>
                </p:cNvPr>
                <p:cNvSpPr txBox="1">
                  <a:spLocks noRot="1" noChangeAspect="1" noMove="1" noResize="1" noEditPoints="1" noAdjustHandles="1" noChangeArrowheads="1" noChangeShapeType="1" noTextEdit="1"/>
                </p:cNvSpPr>
                <p:nvPr/>
              </p:nvSpPr>
              <p:spPr>
                <a:xfrm>
                  <a:off x="4065772" y="3297716"/>
                  <a:ext cx="231856" cy="286822"/>
                </a:xfrm>
                <a:prstGeom prst="rect">
                  <a:avLst/>
                </a:prstGeom>
                <a:blipFill>
                  <a:blip r:embed="rId7"/>
                  <a:stretch>
                    <a:fillRect l="-20408" t="-1818" r="-30612" b="-18182"/>
                  </a:stretch>
                </a:blipFill>
                <a:ln w="38100">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62174DF4-F7AF-4580-9B40-C6D4854CBB57}"/>
                    </a:ext>
                  </a:extLst>
                </p:cNvPr>
                <p:cNvSpPr txBox="1"/>
                <p:nvPr/>
              </p:nvSpPr>
              <p:spPr>
                <a:xfrm>
                  <a:off x="4127821" y="2633725"/>
                  <a:ext cx="308683" cy="236466"/>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1" smtClean="0">
                                <a:solidFill>
                                  <a:schemeClr val="tx1"/>
                                </a:solidFill>
                                <a:latin typeface="Cambria Math" panose="02040503050406030204" pitchFamily="18" charset="0"/>
                              </a:rPr>
                              <m:t>1</m:t>
                            </m:r>
                          </m:sub>
                          <m:sup>
                            <m:r>
                              <a:rPr lang="en-US" altLang="ko-KR" b="0" i="1" smtClean="0">
                                <a:solidFill>
                                  <a:schemeClr val="tx1"/>
                                </a:solidFill>
                                <a:latin typeface="Cambria Math" panose="02040503050406030204" pitchFamily="18" charset="0"/>
                              </a:rPr>
                              <m:t>𝑡𝑟</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00" name="TextBox 399">
                  <a:extLst>
                    <a:ext uri="{FF2B5EF4-FFF2-40B4-BE49-F238E27FC236}">
                      <a16:creationId xmlns:a16="http://schemas.microsoft.com/office/drawing/2014/main" id="{D75E11AF-38B9-4E0D-B0CD-673A3C6C3E3D}"/>
                    </a:ext>
                  </a:extLst>
                </p:cNvPr>
                <p:cNvSpPr txBox="1">
                  <a:spLocks noRot="1" noChangeAspect="1" noMove="1" noResize="1" noEditPoints="1" noAdjustHandles="1" noChangeArrowheads="1" noChangeShapeType="1" noTextEdit="1"/>
                </p:cNvSpPr>
                <p:nvPr/>
              </p:nvSpPr>
              <p:spPr>
                <a:xfrm>
                  <a:off x="4127821" y="2633725"/>
                  <a:ext cx="308683" cy="236466"/>
                </a:xfrm>
                <a:prstGeom prst="rect">
                  <a:avLst/>
                </a:prstGeom>
                <a:blipFill>
                  <a:blip r:embed="rId8"/>
                  <a:stretch>
                    <a:fillRect l="-1538" b="-17391"/>
                  </a:stretch>
                </a:blipFill>
                <a:ln w="38100">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1A751F95-C6A4-44EA-A7BA-143F68CE62D1}"/>
                    </a:ext>
                  </a:extLst>
                </p:cNvPr>
                <p:cNvSpPr txBox="1"/>
                <p:nvPr/>
              </p:nvSpPr>
              <p:spPr>
                <a:xfrm>
                  <a:off x="4450484" y="3239032"/>
                  <a:ext cx="308683" cy="285078"/>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1" smtClean="0">
                                <a:solidFill>
                                  <a:schemeClr val="tx1"/>
                                </a:solidFill>
                                <a:latin typeface="Cambria Math" panose="02040503050406030204" pitchFamily="18" charset="0"/>
                              </a:rPr>
                              <m:t>1</m:t>
                            </m:r>
                          </m:sub>
                          <m:sup>
                            <m:r>
                              <a:rPr lang="en-US" altLang="ko-KR" b="0" i="1" smtClean="0">
                                <a:solidFill>
                                  <a:schemeClr val="tx1"/>
                                </a:solidFill>
                                <a:latin typeface="Cambria Math" panose="02040503050406030204" pitchFamily="18" charset="0"/>
                              </a:rPr>
                              <m:t>𝑓𝑟</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01" name="TextBox 400">
                  <a:extLst>
                    <a:ext uri="{FF2B5EF4-FFF2-40B4-BE49-F238E27FC236}">
                      <a16:creationId xmlns:a16="http://schemas.microsoft.com/office/drawing/2014/main" id="{58036225-B4AD-4762-AD9A-607C62D3D843}"/>
                    </a:ext>
                  </a:extLst>
                </p:cNvPr>
                <p:cNvSpPr txBox="1">
                  <a:spLocks noRot="1" noChangeAspect="1" noMove="1" noResize="1" noEditPoints="1" noAdjustHandles="1" noChangeArrowheads="1" noChangeShapeType="1" noTextEdit="1"/>
                </p:cNvSpPr>
                <p:nvPr/>
              </p:nvSpPr>
              <p:spPr>
                <a:xfrm>
                  <a:off x="4450484" y="3239032"/>
                  <a:ext cx="308683" cy="285078"/>
                </a:xfrm>
                <a:prstGeom prst="rect">
                  <a:avLst/>
                </a:prstGeom>
                <a:blipFill>
                  <a:blip r:embed="rId9"/>
                  <a:stretch>
                    <a:fillRect l="-6154" t="-1818" r="-7692" b="-16364"/>
                  </a:stretch>
                </a:blipFill>
                <a:ln w="38100">
                  <a:noFill/>
                </a:ln>
              </p:spPr>
              <p:txBody>
                <a:bodyPr/>
                <a:lstStyle/>
                <a:p>
                  <a:r>
                    <a:rPr lang="ko-KR" altLang="en-US">
                      <a:noFill/>
                    </a:rPr>
                    <a:t> </a:t>
                  </a:r>
                </a:p>
              </p:txBody>
            </p:sp>
          </mc:Fallback>
        </mc:AlternateContent>
        <p:sp>
          <p:nvSpPr>
            <p:cNvPr id="201" name="타원 200">
              <a:extLst>
                <a:ext uri="{FF2B5EF4-FFF2-40B4-BE49-F238E27FC236}">
                  <a16:creationId xmlns:a16="http://schemas.microsoft.com/office/drawing/2014/main" id="{B25E6E5A-0B2F-429E-8299-2C8CC1B814ED}"/>
                </a:ext>
              </a:extLst>
            </p:cNvPr>
            <p:cNvSpPr/>
            <p:nvPr/>
          </p:nvSpPr>
          <p:spPr>
            <a:xfrm>
              <a:off x="3896598" y="3271728"/>
              <a:ext cx="63867" cy="61045"/>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202" name="타원 201">
              <a:extLst>
                <a:ext uri="{FF2B5EF4-FFF2-40B4-BE49-F238E27FC236}">
                  <a16:creationId xmlns:a16="http://schemas.microsoft.com/office/drawing/2014/main" id="{719ED6CB-86C2-41D5-BA6B-E385C16D1425}"/>
                </a:ext>
              </a:extLst>
            </p:cNvPr>
            <p:cNvSpPr/>
            <p:nvPr/>
          </p:nvSpPr>
          <p:spPr>
            <a:xfrm>
              <a:off x="4050028" y="2898896"/>
              <a:ext cx="63867" cy="61046"/>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203" name="타원 202">
              <a:extLst>
                <a:ext uri="{FF2B5EF4-FFF2-40B4-BE49-F238E27FC236}">
                  <a16:creationId xmlns:a16="http://schemas.microsoft.com/office/drawing/2014/main" id="{8D4179E4-4AF6-4EFD-8464-244DA6E15493}"/>
                </a:ext>
              </a:extLst>
            </p:cNvPr>
            <p:cNvSpPr/>
            <p:nvPr/>
          </p:nvSpPr>
          <p:spPr>
            <a:xfrm>
              <a:off x="3807276" y="3080152"/>
              <a:ext cx="63867" cy="61045"/>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204" name="이등변 삼각형 203">
              <a:extLst>
                <a:ext uri="{FF2B5EF4-FFF2-40B4-BE49-F238E27FC236}">
                  <a16:creationId xmlns:a16="http://schemas.microsoft.com/office/drawing/2014/main" id="{618D29B8-1904-4F4E-BB82-9DB401D6F956}"/>
                </a:ext>
              </a:extLst>
            </p:cNvPr>
            <p:cNvSpPr/>
            <p:nvPr/>
          </p:nvSpPr>
          <p:spPr>
            <a:xfrm>
              <a:off x="4355538" y="2881920"/>
              <a:ext cx="74087" cy="61046"/>
            </a:xfrm>
            <a:prstGeom prst="triangl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205" name="타원 204">
              <a:extLst>
                <a:ext uri="{FF2B5EF4-FFF2-40B4-BE49-F238E27FC236}">
                  <a16:creationId xmlns:a16="http://schemas.microsoft.com/office/drawing/2014/main" id="{DCD32EA5-FDE6-462A-B740-E289419B73E0}"/>
                </a:ext>
              </a:extLst>
            </p:cNvPr>
            <p:cNvSpPr/>
            <p:nvPr/>
          </p:nvSpPr>
          <p:spPr>
            <a:xfrm>
              <a:off x="4175086" y="3155529"/>
              <a:ext cx="63867" cy="61045"/>
            </a:xfrm>
            <a:prstGeom prst="ellips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p:sp>
          <p:nvSpPr>
            <p:cNvPr id="206" name="이등변 삼각형 205">
              <a:extLst>
                <a:ext uri="{FF2B5EF4-FFF2-40B4-BE49-F238E27FC236}">
                  <a16:creationId xmlns:a16="http://schemas.microsoft.com/office/drawing/2014/main" id="{4862D2AB-FA48-4181-BA03-02076FE4AF7B}"/>
                </a:ext>
              </a:extLst>
            </p:cNvPr>
            <p:cNvSpPr/>
            <p:nvPr/>
          </p:nvSpPr>
          <p:spPr>
            <a:xfrm>
              <a:off x="4423991" y="3143352"/>
              <a:ext cx="74087" cy="61046"/>
            </a:xfrm>
            <a:prstGeom prst="triangle">
              <a:avLst/>
            </a:prstGeom>
            <a:solidFill>
              <a:srgbClr val="FF4F4F">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AD87FFAF-3A5D-41FE-B137-122382BD75D6}"/>
                    </a:ext>
                  </a:extLst>
                </p:cNvPr>
                <p:cNvSpPr txBox="1"/>
                <p:nvPr/>
              </p:nvSpPr>
              <p:spPr>
                <a:xfrm>
                  <a:off x="3569851" y="3267463"/>
                  <a:ext cx="197685" cy="246221"/>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0" smtClean="0">
                                <a:solidFill>
                                  <a:schemeClr val="tx1"/>
                                </a:solidFill>
                                <a:latin typeface="Cambria Math" panose="02040503050406030204" pitchFamily="18" charset="0"/>
                              </a:rPr>
                              <m:t>0</m:t>
                            </m:r>
                          </m:sub>
                          <m:sup>
                            <m:r>
                              <a:rPr lang="en-US" altLang="ko-KR" b="0" i="1">
                                <a:latin typeface="Cambria Math" panose="02040503050406030204" pitchFamily="18" charset="0"/>
                              </a:rPr>
                              <m:t>𝑑𝑒</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08" name="TextBox 407">
                  <a:extLst>
                    <a:ext uri="{FF2B5EF4-FFF2-40B4-BE49-F238E27FC236}">
                      <a16:creationId xmlns:a16="http://schemas.microsoft.com/office/drawing/2014/main" id="{74D89806-6CB6-430C-8D1C-E0038D85D4E9}"/>
                    </a:ext>
                  </a:extLst>
                </p:cNvPr>
                <p:cNvSpPr txBox="1">
                  <a:spLocks noRot="1" noChangeAspect="1" noMove="1" noResize="1" noEditPoints="1" noAdjustHandles="1" noChangeArrowheads="1" noChangeShapeType="1" noTextEdit="1"/>
                </p:cNvSpPr>
                <p:nvPr/>
              </p:nvSpPr>
              <p:spPr>
                <a:xfrm>
                  <a:off x="3569851" y="3267463"/>
                  <a:ext cx="197685" cy="246221"/>
                </a:xfrm>
                <a:prstGeom prst="rect">
                  <a:avLst/>
                </a:prstGeom>
                <a:blipFill>
                  <a:blip r:embed="rId10"/>
                  <a:stretch>
                    <a:fillRect l="-24390" r="-48780" b="-18750"/>
                  </a:stretch>
                </a:blipFill>
                <a:ln w="38100">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08" name="TextBox 207">
                  <a:extLst>
                    <a:ext uri="{FF2B5EF4-FFF2-40B4-BE49-F238E27FC236}">
                      <a16:creationId xmlns:a16="http://schemas.microsoft.com/office/drawing/2014/main" id="{6A465EFF-37F5-4E20-AC24-5217BA98EF1A}"/>
                    </a:ext>
                  </a:extLst>
                </p:cNvPr>
                <p:cNvSpPr txBox="1"/>
                <p:nvPr/>
              </p:nvSpPr>
              <p:spPr>
                <a:xfrm>
                  <a:off x="4545615" y="2827556"/>
                  <a:ext cx="197685" cy="244258"/>
                </a:xfrm>
                <a:prstGeom prst="rect">
                  <a:avLst/>
                </a:prstGeom>
                <a:noFill/>
                <a:ln w="381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i="1" smtClean="0">
                                <a:solidFill>
                                  <a:schemeClr val="tx1"/>
                                </a:solidFill>
                                <a:latin typeface="Cambria Math" panose="02040503050406030204" pitchFamily="18" charset="0"/>
                              </a:rPr>
                            </m:ctrlPr>
                          </m:sSubSupPr>
                          <m:e>
                            <m:r>
                              <m:rPr>
                                <m:sty m:val="p"/>
                              </m:rPr>
                              <a:rPr lang="en-US" altLang="ko-KR" b="0" i="0" smtClean="0">
                                <a:solidFill>
                                  <a:schemeClr val="tx1"/>
                                </a:solidFill>
                                <a:latin typeface="Cambria Math" panose="02040503050406030204" pitchFamily="18" charset="0"/>
                              </a:rPr>
                              <m:t>c</m:t>
                            </m:r>
                          </m:e>
                          <m:sub>
                            <m:r>
                              <a:rPr lang="en-US" altLang="ko-KR" b="0" i="0" smtClean="0">
                                <a:solidFill>
                                  <a:schemeClr val="tx1"/>
                                </a:solidFill>
                                <a:latin typeface="Cambria Math" panose="02040503050406030204" pitchFamily="18" charset="0"/>
                              </a:rPr>
                              <m:t>1</m:t>
                            </m:r>
                          </m:sub>
                          <m:sup>
                            <m:r>
                              <a:rPr lang="en-US" altLang="ko-KR" b="0" i="1">
                                <a:latin typeface="Cambria Math" panose="02040503050406030204" pitchFamily="18" charset="0"/>
                              </a:rPr>
                              <m:t>𝑑𝑒</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09" name="TextBox 408">
                  <a:extLst>
                    <a:ext uri="{FF2B5EF4-FFF2-40B4-BE49-F238E27FC236}">
                      <a16:creationId xmlns:a16="http://schemas.microsoft.com/office/drawing/2014/main" id="{26BA7BEA-2CA6-45C4-A6CD-E21B114295DF}"/>
                    </a:ext>
                  </a:extLst>
                </p:cNvPr>
                <p:cNvSpPr txBox="1">
                  <a:spLocks noRot="1" noChangeAspect="1" noMove="1" noResize="1" noEditPoints="1" noAdjustHandles="1" noChangeArrowheads="1" noChangeShapeType="1" noTextEdit="1"/>
                </p:cNvSpPr>
                <p:nvPr/>
              </p:nvSpPr>
              <p:spPr>
                <a:xfrm>
                  <a:off x="4545615" y="2827556"/>
                  <a:ext cx="197685" cy="244258"/>
                </a:xfrm>
                <a:prstGeom prst="rect">
                  <a:avLst/>
                </a:prstGeom>
                <a:blipFill>
                  <a:blip r:embed="rId11"/>
                  <a:stretch>
                    <a:fillRect l="-23810" r="-45238" b="-18750"/>
                  </a:stretch>
                </a:blipFill>
                <a:ln w="38100">
                  <a:noFill/>
                </a:ln>
              </p:spPr>
              <p:txBody>
                <a:bodyPr/>
                <a:lstStyle/>
                <a:p>
                  <a:r>
                    <a:rPr lang="ko-KR" altLang="en-US">
                      <a:noFill/>
                    </a:rPr>
                    <a:t> </a:t>
                  </a:r>
                </a:p>
              </p:txBody>
            </p:sp>
          </mc:Fallback>
        </mc:AlternateContent>
      </p:grpSp>
      <p:sp>
        <p:nvSpPr>
          <p:cNvPr id="209" name="자유형: 도형 208">
            <a:extLst>
              <a:ext uri="{FF2B5EF4-FFF2-40B4-BE49-F238E27FC236}">
                <a16:creationId xmlns:a16="http://schemas.microsoft.com/office/drawing/2014/main" id="{0B7AA98E-6D87-4F15-AB4C-3B3A84E94664}"/>
              </a:ext>
            </a:extLst>
          </p:cNvPr>
          <p:cNvSpPr/>
          <p:nvPr/>
        </p:nvSpPr>
        <p:spPr>
          <a:xfrm>
            <a:off x="3692358" y="4626414"/>
            <a:ext cx="946394" cy="196854"/>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sp>
        <p:nvSpPr>
          <p:cNvPr id="210" name="TextBox 209">
            <a:extLst>
              <a:ext uri="{FF2B5EF4-FFF2-40B4-BE49-F238E27FC236}">
                <a16:creationId xmlns:a16="http://schemas.microsoft.com/office/drawing/2014/main" id="{ED07455A-9FBA-404F-ABBF-6BAEBC88D397}"/>
              </a:ext>
            </a:extLst>
          </p:cNvPr>
          <p:cNvSpPr txBox="1"/>
          <p:nvPr/>
        </p:nvSpPr>
        <p:spPr>
          <a:xfrm>
            <a:off x="6145581" y="3423214"/>
            <a:ext cx="2275361" cy="492443"/>
          </a:xfrm>
          <a:prstGeom prst="rect">
            <a:avLst/>
          </a:prstGeom>
          <a:noFill/>
          <a:ln w="38100">
            <a:noFill/>
          </a:ln>
        </p:spPr>
        <p:txBody>
          <a:bodyPr wrap="square" lIns="0" tIns="0" rIns="0" bIns="0" rtlCol="0">
            <a:spAutoFit/>
          </a:bodyPr>
          <a:lstStyle/>
          <a:p>
            <a:pPr algn="ctr"/>
            <a:r>
              <a:rPr lang="en-US" altLang="ko-KR" sz="1600" b="1" dirty="0">
                <a:solidFill>
                  <a:schemeClr val="tx1"/>
                </a:solidFill>
                <a:latin typeface="Times New Roman" panose="02020603050405020304" pitchFamily="18" charset="0"/>
                <a:cs typeface="Times New Roman" panose="02020603050405020304" pitchFamily="18" charset="0"/>
              </a:rPr>
              <a:t>Target Feature-Driven</a:t>
            </a:r>
            <a:br>
              <a:rPr lang="en-US" altLang="ko-KR" sz="1600" b="1" dirty="0">
                <a:solidFill>
                  <a:schemeClr val="tx1"/>
                </a:solidFill>
                <a:latin typeface="Times New Roman" panose="02020603050405020304" pitchFamily="18" charset="0"/>
                <a:cs typeface="Times New Roman" panose="02020603050405020304" pitchFamily="18" charset="0"/>
              </a:rPr>
            </a:br>
            <a:r>
              <a:rPr lang="en-US" altLang="ko-KR" sz="1600" b="1" dirty="0">
                <a:solidFill>
                  <a:schemeClr val="tx1"/>
                </a:solidFill>
                <a:latin typeface="Times New Roman" panose="02020603050405020304" pitchFamily="18" charset="0"/>
                <a:cs typeface="Times New Roman" panose="02020603050405020304" pitchFamily="18" charset="0"/>
              </a:rPr>
              <a:t>Clusters</a:t>
            </a:r>
            <a:endParaRPr lang="ko-KR" altLang="en-US" sz="1600" b="1" dirty="0">
              <a:solidFill>
                <a:schemeClr val="tx1"/>
              </a:solidFill>
              <a:latin typeface="Times New Roman" panose="02020603050405020304" pitchFamily="18" charset="0"/>
              <a:cs typeface="Times New Roman" panose="02020603050405020304" pitchFamily="18" charset="0"/>
            </a:endParaRPr>
          </a:p>
        </p:txBody>
      </p:sp>
      <p:grpSp>
        <p:nvGrpSpPr>
          <p:cNvPr id="211" name="그룹 210">
            <a:extLst>
              <a:ext uri="{FF2B5EF4-FFF2-40B4-BE49-F238E27FC236}">
                <a16:creationId xmlns:a16="http://schemas.microsoft.com/office/drawing/2014/main" id="{912DBCE1-6044-43BD-A8C3-EBC644361DA0}"/>
              </a:ext>
            </a:extLst>
          </p:cNvPr>
          <p:cNvGrpSpPr/>
          <p:nvPr/>
        </p:nvGrpSpPr>
        <p:grpSpPr>
          <a:xfrm>
            <a:off x="3090059" y="4250257"/>
            <a:ext cx="2169660" cy="370645"/>
            <a:chOff x="2292631" y="1499614"/>
            <a:chExt cx="979189" cy="235916"/>
          </a:xfrm>
        </p:grpSpPr>
        <p:cxnSp>
          <p:nvCxnSpPr>
            <p:cNvPr id="212" name="직선 화살표 연결선 211">
              <a:extLst>
                <a:ext uri="{FF2B5EF4-FFF2-40B4-BE49-F238E27FC236}">
                  <a16:creationId xmlns:a16="http://schemas.microsoft.com/office/drawing/2014/main" id="{0B9E10C2-503A-48A4-A20A-C849531923DC}"/>
                </a:ext>
              </a:extLst>
            </p:cNvPr>
            <p:cNvCxnSpPr>
              <a:cxnSpLocks/>
            </p:cNvCxnSpPr>
            <p:nvPr/>
          </p:nvCxnSpPr>
          <p:spPr>
            <a:xfrm>
              <a:off x="2292631" y="1499615"/>
              <a:ext cx="0" cy="235915"/>
            </a:xfrm>
            <a:prstGeom prst="straightConnector1">
              <a:avLst/>
            </a:prstGeom>
            <a:ln w="38100">
              <a:solidFill>
                <a:srgbClr val="FF868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직선 화살표 연결선 212">
              <a:extLst>
                <a:ext uri="{FF2B5EF4-FFF2-40B4-BE49-F238E27FC236}">
                  <a16:creationId xmlns:a16="http://schemas.microsoft.com/office/drawing/2014/main" id="{3C15F743-5F25-46DA-A60B-59D5D3F1483D}"/>
                </a:ext>
              </a:extLst>
            </p:cNvPr>
            <p:cNvCxnSpPr>
              <a:cxnSpLocks/>
            </p:cNvCxnSpPr>
            <p:nvPr/>
          </p:nvCxnSpPr>
          <p:spPr>
            <a:xfrm>
              <a:off x="2787502" y="1499615"/>
              <a:ext cx="0" cy="235915"/>
            </a:xfrm>
            <a:prstGeom prst="straightConnector1">
              <a:avLst/>
            </a:prstGeom>
            <a:ln w="38100">
              <a:solidFill>
                <a:srgbClr val="FF868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4" name="직선 화살표 연결선 213">
              <a:extLst>
                <a:ext uri="{FF2B5EF4-FFF2-40B4-BE49-F238E27FC236}">
                  <a16:creationId xmlns:a16="http://schemas.microsoft.com/office/drawing/2014/main" id="{0EC9D882-7AC4-4743-B162-965BFE640FF6}"/>
                </a:ext>
              </a:extLst>
            </p:cNvPr>
            <p:cNvCxnSpPr>
              <a:cxnSpLocks/>
            </p:cNvCxnSpPr>
            <p:nvPr/>
          </p:nvCxnSpPr>
          <p:spPr>
            <a:xfrm>
              <a:off x="3271820" y="1499614"/>
              <a:ext cx="0" cy="235915"/>
            </a:xfrm>
            <a:prstGeom prst="straightConnector1">
              <a:avLst/>
            </a:prstGeom>
            <a:ln w="38100">
              <a:solidFill>
                <a:srgbClr val="FF8686"/>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15" name="TextBox 214">
            <a:extLst>
              <a:ext uri="{FF2B5EF4-FFF2-40B4-BE49-F238E27FC236}">
                <a16:creationId xmlns:a16="http://schemas.microsoft.com/office/drawing/2014/main" id="{64B9F876-1AA7-428C-B05B-AC61F92CE90A}"/>
              </a:ext>
            </a:extLst>
          </p:cNvPr>
          <p:cNvSpPr txBox="1"/>
          <p:nvPr/>
        </p:nvSpPr>
        <p:spPr>
          <a:xfrm>
            <a:off x="8782961" y="3441016"/>
            <a:ext cx="2323533" cy="492443"/>
          </a:xfrm>
          <a:prstGeom prst="rect">
            <a:avLst/>
          </a:prstGeom>
          <a:noFill/>
          <a:ln w="38100">
            <a:noFill/>
          </a:ln>
        </p:spPr>
        <p:txBody>
          <a:bodyPr wrap="square" lIns="0" tIns="0" rIns="0" bIns="0" rtlCol="0">
            <a:spAutoFit/>
          </a:bodyPr>
          <a:lstStyle/>
          <a:p>
            <a:pPr algn="ctr"/>
            <a:r>
              <a:rPr lang="en-US" altLang="ko-KR" sz="1600" b="1" dirty="0">
                <a:solidFill>
                  <a:schemeClr val="tx1"/>
                </a:solidFill>
                <a:latin typeface="Times New Roman" panose="02020603050405020304" pitchFamily="18" charset="0"/>
                <a:cs typeface="Times New Roman" panose="02020603050405020304" pitchFamily="18" charset="0"/>
              </a:rPr>
              <a:t>Target Aggregated Clusters</a:t>
            </a:r>
            <a:endParaRPr lang="ko-KR" altLang="en-US" sz="1400" b="1" dirty="0">
              <a:solidFill>
                <a:schemeClr val="tx1"/>
              </a:solidFill>
              <a:latin typeface="Times New Roman" panose="02020603050405020304" pitchFamily="18" charset="0"/>
              <a:cs typeface="Times New Roman" panose="02020603050405020304" pitchFamily="18" charset="0"/>
            </a:endParaRPr>
          </a:p>
        </p:txBody>
      </p:sp>
      <p:sp>
        <p:nvSpPr>
          <p:cNvPr id="216" name="화살표: 오른쪽 215">
            <a:extLst>
              <a:ext uri="{FF2B5EF4-FFF2-40B4-BE49-F238E27FC236}">
                <a16:creationId xmlns:a16="http://schemas.microsoft.com/office/drawing/2014/main" id="{2888A9AB-E881-40E2-A807-2EBBE74CDF73}"/>
              </a:ext>
            </a:extLst>
          </p:cNvPr>
          <p:cNvSpPr/>
          <p:nvPr/>
        </p:nvSpPr>
        <p:spPr>
          <a:xfrm>
            <a:off x="8463446" y="4231114"/>
            <a:ext cx="228468" cy="272544"/>
          </a:xfrm>
          <a:prstGeom prst="rightArrow">
            <a:avLst/>
          </a:prstGeom>
          <a:solidFill>
            <a:srgbClr val="FF8686"/>
          </a:solidFill>
          <a:ln w="3810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a:latin typeface="Times New Roman" panose="02020603050405020304" pitchFamily="18" charset="0"/>
              <a:cs typeface="Times New Roman" panose="02020603050405020304" pitchFamily="18" charset="0"/>
            </a:endParaRPr>
          </a:p>
        </p:txBody>
      </p:sp>
      <p:grpSp>
        <p:nvGrpSpPr>
          <p:cNvPr id="217" name="그룹 216">
            <a:extLst>
              <a:ext uri="{FF2B5EF4-FFF2-40B4-BE49-F238E27FC236}">
                <a16:creationId xmlns:a16="http://schemas.microsoft.com/office/drawing/2014/main" id="{596E5FE8-C807-4A69-8A1B-B8F8B0E1BD8C}"/>
              </a:ext>
            </a:extLst>
          </p:cNvPr>
          <p:cNvGrpSpPr/>
          <p:nvPr/>
        </p:nvGrpSpPr>
        <p:grpSpPr>
          <a:xfrm>
            <a:off x="1850804" y="5719892"/>
            <a:ext cx="2013008" cy="742079"/>
            <a:chOff x="1696334" y="5936460"/>
            <a:chExt cx="2013008" cy="742079"/>
          </a:xfrm>
        </p:grpSpPr>
        <p:sp>
          <p:nvSpPr>
            <p:cNvPr id="218" name="TextBox 217">
              <a:extLst>
                <a:ext uri="{FF2B5EF4-FFF2-40B4-BE49-F238E27FC236}">
                  <a16:creationId xmlns:a16="http://schemas.microsoft.com/office/drawing/2014/main" id="{E5E19C83-DD5A-4A64-A1E5-CF9779A92BCD}"/>
                </a:ext>
              </a:extLst>
            </p:cNvPr>
            <p:cNvSpPr txBox="1"/>
            <p:nvPr/>
          </p:nvSpPr>
          <p:spPr>
            <a:xfrm>
              <a:off x="2239569" y="5936460"/>
              <a:ext cx="1469773" cy="265597"/>
            </a:xfrm>
            <a:prstGeom prst="rect">
              <a:avLst/>
            </a:prstGeom>
            <a:noFill/>
          </p:spPr>
          <p:txBody>
            <a:bodyPr wrap="none" lIns="0" tIns="0" rIns="0" bIns="0" rtlCol="0">
              <a:spAutoFit/>
            </a:bodyPr>
            <a:lstStyle/>
            <a:p>
              <a:r>
                <a:rPr lang="en-US" altLang="ko-KR" sz="1400" dirty="0">
                  <a:latin typeface="Times New Roman" panose="02020603050405020304" pitchFamily="18" charset="0"/>
                  <a:cs typeface="Times New Roman" panose="02020603050405020304" pitchFamily="18" charset="0"/>
                </a:rPr>
                <a:t>Source samples</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219" name="TextBox 218">
              <a:extLst>
                <a:ext uri="{FF2B5EF4-FFF2-40B4-BE49-F238E27FC236}">
                  <a16:creationId xmlns:a16="http://schemas.microsoft.com/office/drawing/2014/main" id="{B250CA74-77FA-4DB9-B218-F5F9393D62FC}"/>
                </a:ext>
              </a:extLst>
            </p:cNvPr>
            <p:cNvSpPr txBox="1"/>
            <p:nvPr/>
          </p:nvSpPr>
          <p:spPr>
            <a:xfrm>
              <a:off x="2222076" y="6147346"/>
              <a:ext cx="1154596" cy="531193"/>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Target samples</a:t>
              </a:r>
              <a:endParaRPr lang="ko-KR" altLang="en-US" sz="1400" dirty="0">
                <a:solidFill>
                  <a:schemeClr val="tx1"/>
                </a:solidFill>
                <a:latin typeface="Times New Roman" panose="02020603050405020304" pitchFamily="18" charset="0"/>
                <a:cs typeface="Times New Roman" panose="02020603050405020304" pitchFamily="18" charset="0"/>
              </a:endParaRPr>
            </a:p>
          </p:txBody>
        </p:sp>
        <p:sp>
          <p:nvSpPr>
            <p:cNvPr id="220" name="이등변 삼각형 219">
              <a:extLst>
                <a:ext uri="{FF2B5EF4-FFF2-40B4-BE49-F238E27FC236}">
                  <a16:creationId xmlns:a16="http://schemas.microsoft.com/office/drawing/2014/main" id="{2ED0B323-7E10-4E6F-BFB6-A3DC210EB83B}"/>
                </a:ext>
              </a:extLst>
            </p:cNvPr>
            <p:cNvSpPr/>
            <p:nvPr/>
          </p:nvSpPr>
          <p:spPr>
            <a:xfrm>
              <a:off x="1886519" y="5980160"/>
              <a:ext cx="146982" cy="122541"/>
            </a:xfrm>
            <a:prstGeom prst="triangl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221" name="타원 220">
              <a:extLst>
                <a:ext uri="{FF2B5EF4-FFF2-40B4-BE49-F238E27FC236}">
                  <a16:creationId xmlns:a16="http://schemas.microsoft.com/office/drawing/2014/main" id="{752ACB94-9EBE-4053-95D7-8CF68EFBCD6A}"/>
                </a:ext>
              </a:extLst>
            </p:cNvPr>
            <p:cNvSpPr/>
            <p:nvPr/>
          </p:nvSpPr>
          <p:spPr>
            <a:xfrm>
              <a:off x="1700151" y="5989765"/>
              <a:ext cx="126710" cy="122541"/>
            </a:xfrm>
            <a:prstGeom prst="ellipse">
              <a:avLst/>
            </a:prstGeom>
            <a:solidFill>
              <a:srgbClr val="4A86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222" name="이등변 삼각형 221">
              <a:extLst>
                <a:ext uri="{FF2B5EF4-FFF2-40B4-BE49-F238E27FC236}">
                  <a16:creationId xmlns:a16="http://schemas.microsoft.com/office/drawing/2014/main" id="{F2A97FB3-29D1-4FB3-9526-2B2C4418D7BA}"/>
                </a:ext>
              </a:extLst>
            </p:cNvPr>
            <p:cNvSpPr/>
            <p:nvPr/>
          </p:nvSpPr>
          <p:spPr>
            <a:xfrm>
              <a:off x="1882703" y="6203847"/>
              <a:ext cx="146982" cy="122541"/>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223" name="타원 222">
              <a:extLst>
                <a:ext uri="{FF2B5EF4-FFF2-40B4-BE49-F238E27FC236}">
                  <a16:creationId xmlns:a16="http://schemas.microsoft.com/office/drawing/2014/main" id="{17ACBAD2-D324-45A2-B488-EFF0BCA3B665}"/>
                </a:ext>
              </a:extLst>
            </p:cNvPr>
            <p:cNvSpPr/>
            <p:nvPr/>
          </p:nvSpPr>
          <p:spPr>
            <a:xfrm>
              <a:off x="1696334" y="6213452"/>
              <a:ext cx="126710" cy="122541"/>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grpSp>
        <p:nvGrpSpPr>
          <p:cNvPr id="224" name="그룹 223">
            <a:extLst>
              <a:ext uri="{FF2B5EF4-FFF2-40B4-BE49-F238E27FC236}">
                <a16:creationId xmlns:a16="http://schemas.microsoft.com/office/drawing/2014/main" id="{8371DC16-59D7-44FE-9758-962C4745836F}"/>
              </a:ext>
            </a:extLst>
          </p:cNvPr>
          <p:cNvGrpSpPr/>
          <p:nvPr/>
        </p:nvGrpSpPr>
        <p:grpSpPr>
          <a:xfrm>
            <a:off x="3753730" y="5730149"/>
            <a:ext cx="1623124" cy="473293"/>
            <a:chOff x="11909977" y="4464504"/>
            <a:chExt cx="1623124" cy="473293"/>
          </a:xfrm>
        </p:grpSpPr>
        <p:sp>
          <p:nvSpPr>
            <p:cNvPr id="225" name="타원 224">
              <a:extLst>
                <a:ext uri="{FF2B5EF4-FFF2-40B4-BE49-F238E27FC236}">
                  <a16:creationId xmlns:a16="http://schemas.microsoft.com/office/drawing/2014/main" id="{E47830EB-35FB-457F-B4C6-6A86EFF37BC6}"/>
                </a:ext>
              </a:extLst>
            </p:cNvPr>
            <p:cNvSpPr/>
            <p:nvPr/>
          </p:nvSpPr>
          <p:spPr>
            <a:xfrm>
              <a:off x="11909977" y="4512900"/>
              <a:ext cx="281841" cy="151065"/>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5A178532-196C-4377-8E6C-4D0DC724B6A4}"/>
                    </a:ext>
                  </a:extLst>
                </p:cNvPr>
                <p:cNvSpPr txBox="1"/>
                <p:nvPr/>
              </p:nvSpPr>
              <p:spPr>
                <a:xfrm>
                  <a:off x="12437293" y="4464504"/>
                  <a:ext cx="1095808" cy="265597"/>
                </a:xfrm>
                <a:prstGeom prst="rect">
                  <a:avLst/>
                </a:prstGeom>
                <a:noFill/>
              </p:spPr>
              <p:txBody>
                <a:bodyPr wrap="none" lIns="0" tIns="0" rIns="0" bIns="0" rtlCol="0">
                  <a:spAutoFit/>
                </a:bodyPr>
                <a:lstStyle/>
                <a:p>
                  <a:r>
                    <a:rPr lang="en-US" altLang="ko-KR" sz="1400" dirty="0">
                      <a:solidFill>
                        <a:schemeClr val="tx1"/>
                      </a:solidFill>
                      <a:latin typeface="Times New Roman" panose="02020603050405020304" pitchFamily="18" charset="0"/>
                      <a:cs typeface="Times New Roman" panose="02020603050405020304" pitchFamily="18" charset="0"/>
                    </a:rPr>
                    <a:t>Cluster </a:t>
                  </a:r>
                  <a14:m>
                    <m:oMath xmlns:m="http://schemas.openxmlformats.org/officeDocument/2006/math">
                      <m:sSub>
                        <m:sSubPr>
                          <m:ctrlPr>
                            <a:rPr lang="en-US" altLang="ko-KR" sz="1400" i="1" dirty="0">
                              <a:latin typeface="Cambria Math" panose="02040503050406030204" pitchFamily="18" charset="0"/>
                              <a:cs typeface="Times New Roman" panose="02020603050405020304" pitchFamily="18" charset="0"/>
                            </a:rPr>
                          </m:ctrlPr>
                        </m:sSubPr>
                        <m:e>
                          <m:r>
                            <m:rPr>
                              <m:sty m:val="p"/>
                            </m:rPr>
                            <a:rPr lang="en-US" altLang="ko-KR" sz="1400" i="1" dirty="0">
                              <a:latin typeface="Cambria Math" panose="02040503050406030204" pitchFamily="18" charset="0"/>
                              <a:cs typeface="Times New Roman" panose="02020603050405020304" pitchFamily="18" charset="0"/>
                            </a:rPr>
                            <m:t>C</m:t>
                          </m:r>
                        </m:e>
                        <m:sub>
                          <m:r>
                            <a:rPr lang="en-US" altLang="ko-KR" sz="1400" dirty="0" smtClean="0">
                              <a:latin typeface="Cambria Math" panose="02040503050406030204" pitchFamily="18" charset="0"/>
                              <a:cs typeface="Times New Roman" panose="02020603050405020304" pitchFamily="18" charset="0"/>
                            </a:rPr>
                            <m:t>0</m:t>
                          </m:r>
                        </m:sub>
                      </m:sSub>
                    </m:oMath>
                  </a14:m>
                  <a:r>
                    <a:rPr lang="en-US" altLang="ko-KR" sz="1400" dirty="0">
                      <a:solidFill>
                        <a:schemeClr val="tx1"/>
                      </a:solidFill>
                      <a:latin typeface="Times New Roman" panose="02020603050405020304" pitchFamily="18" charset="0"/>
                      <a:cs typeface="Times New Roman" panose="02020603050405020304" pitchFamily="18" charset="0"/>
                    </a:rPr>
                    <a:t>  </a:t>
                  </a:r>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32" name="TextBox 431">
                  <a:extLst>
                    <a:ext uri="{FF2B5EF4-FFF2-40B4-BE49-F238E27FC236}">
                      <a16:creationId xmlns:a16="http://schemas.microsoft.com/office/drawing/2014/main" id="{8A977232-A23F-4F79-B962-D8B69EFF6D42}"/>
                    </a:ext>
                  </a:extLst>
                </p:cNvPr>
                <p:cNvSpPr txBox="1">
                  <a:spLocks noRot="1" noChangeAspect="1" noMove="1" noResize="1" noEditPoints="1" noAdjustHandles="1" noChangeArrowheads="1" noChangeShapeType="1" noTextEdit="1"/>
                </p:cNvSpPr>
                <p:nvPr/>
              </p:nvSpPr>
              <p:spPr>
                <a:xfrm>
                  <a:off x="12437293" y="4464504"/>
                  <a:ext cx="1095808" cy="265597"/>
                </a:xfrm>
                <a:prstGeom prst="rect">
                  <a:avLst/>
                </a:prstGeom>
                <a:blipFill>
                  <a:blip r:embed="rId12"/>
                  <a:stretch>
                    <a:fillRect l="-10056" t="-23256" b="-23256"/>
                  </a:stretch>
                </a:blipFill>
              </p:spPr>
              <p:txBody>
                <a:bodyPr/>
                <a:lstStyle/>
                <a:p>
                  <a:r>
                    <a:rPr lang="ko-KR" altLang="en-US">
                      <a:noFill/>
                    </a:rPr>
                    <a:t> </a:t>
                  </a:r>
                </a:p>
              </p:txBody>
            </p:sp>
          </mc:Fallback>
        </mc:AlternateContent>
        <p:sp>
          <p:nvSpPr>
            <p:cNvPr id="227" name="타원 226">
              <a:extLst>
                <a:ext uri="{FF2B5EF4-FFF2-40B4-BE49-F238E27FC236}">
                  <a16:creationId xmlns:a16="http://schemas.microsoft.com/office/drawing/2014/main" id="{D53E7165-B086-4361-85AC-C8EADDC61165}"/>
                </a:ext>
              </a:extLst>
            </p:cNvPr>
            <p:cNvSpPr/>
            <p:nvPr/>
          </p:nvSpPr>
          <p:spPr>
            <a:xfrm>
              <a:off x="11920043" y="4720595"/>
              <a:ext cx="268246" cy="151065"/>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719180EC-394B-4512-88DD-8A226DDA2A83}"/>
                    </a:ext>
                  </a:extLst>
                </p:cNvPr>
                <p:cNvSpPr txBox="1"/>
                <p:nvPr/>
              </p:nvSpPr>
              <p:spPr>
                <a:xfrm>
                  <a:off x="12433762" y="4672200"/>
                  <a:ext cx="1090357" cy="265597"/>
                </a:xfrm>
                <a:prstGeom prst="rect">
                  <a:avLst/>
                </a:prstGeom>
                <a:noFill/>
              </p:spPr>
              <p:txBody>
                <a:bodyPr wrap="none" lIns="0" tIns="0" rIns="0" bIns="0" rtlCol="0">
                  <a:spAutoFit/>
                </a:bodyPr>
                <a:lstStyle/>
                <a:p>
                  <a:r>
                    <a:rPr lang="en-US" altLang="ko-KR" sz="1400" dirty="0">
                      <a:solidFill>
                        <a:schemeClr val="tx1"/>
                      </a:solidFill>
                      <a:latin typeface="Times New Roman" panose="02020603050405020304" pitchFamily="18" charset="0"/>
                      <a:cs typeface="Times New Roman" panose="02020603050405020304" pitchFamily="18" charset="0"/>
                    </a:rPr>
                    <a:t>Cluster </a:t>
                  </a:r>
                  <a14:m>
                    <m:oMath xmlns:m="http://schemas.openxmlformats.org/officeDocument/2006/math">
                      <m:sSub>
                        <m:sSubPr>
                          <m:ctrlPr>
                            <a:rPr lang="en-US" altLang="ko-KR" sz="1400" i="1" dirty="0">
                              <a:latin typeface="Cambria Math" panose="02040503050406030204" pitchFamily="18" charset="0"/>
                              <a:cs typeface="Times New Roman" panose="02020603050405020304" pitchFamily="18" charset="0"/>
                            </a:rPr>
                          </m:ctrlPr>
                        </m:sSubPr>
                        <m:e>
                          <m:r>
                            <m:rPr>
                              <m:sty m:val="p"/>
                            </m:rPr>
                            <a:rPr lang="en-US" altLang="ko-KR" sz="1400" i="1" dirty="0">
                              <a:latin typeface="Cambria Math" panose="02040503050406030204" pitchFamily="18" charset="0"/>
                              <a:cs typeface="Times New Roman" panose="02020603050405020304" pitchFamily="18" charset="0"/>
                            </a:rPr>
                            <m:t>C</m:t>
                          </m:r>
                        </m:e>
                        <m:sub>
                          <m:r>
                            <a:rPr lang="en-US" altLang="ko-KR" sz="1400" i="1" dirty="0" smtClean="0">
                              <a:latin typeface="Cambria Math" panose="02040503050406030204" pitchFamily="18" charset="0"/>
                              <a:cs typeface="Times New Roman" panose="02020603050405020304" pitchFamily="18" charset="0"/>
                            </a:rPr>
                            <m:t>1</m:t>
                          </m:r>
                        </m:sub>
                      </m:sSub>
                    </m:oMath>
                  </a14:m>
                  <a:r>
                    <a:rPr lang="en-US" altLang="ko-KR" sz="1400" dirty="0">
                      <a:solidFill>
                        <a:schemeClr val="tx1"/>
                      </a:solidFill>
                      <a:latin typeface="Times New Roman" panose="02020603050405020304" pitchFamily="18" charset="0"/>
                      <a:cs typeface="Times New Roman" panose="02020603050405020304" pitchFamily="18" charset="0"/>
                    </a:rPr>
                    <a:t>  </a:t>
                  </a:r>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34" name="TextBox 433">
                  <a:extLst>
                    <a:ext uri="{FF2B5EF4-FFF2-40B4-BE49-F238E27FC236}">
                      <a16:creationId xmlns:a16="http://schemas.microsoft.com/office/drawing/2014/main" id="{BA358240-6A01-47B2-BDE7-899E0E15BDF5}"/>
                    </a:ext>
                  </a:extLst>
                </p:cNvPr>
                <p:cNvSpPr txBox="1">
                  <a:spLocks noRot="1" noChangeAspect="1" noMove="1" noResize="1" noEditPoints="1" noAdjustHandles="1" noChangeArrowheads="1" noChangeShapeType="1" noTextEdit="1"/>
                </p:cNvSpPr>
                <p:nvPr/>
              </p:nvSpPr>
              <p:spPr>
                <a:xfrm>
                  <a:off x="12433762" y="4672200"/>
                  <a:ext cx="1090357" cy="265597"/>
                </a:xfrm>
                <a:prstGeom prst="rect">
                  <a:avLst/>
                </a:prstGeom>
                <a:blipFill>
                  <a:blip r:embed="rId13"/>
                  <a:stretch>
                    <a:fillRect l="-10056" t="-23256" b="-23256"/>
                  </a:stretch>
                </a:blipFill>
              </p:spPr>
              <p:txBody>
                <a:bodyPr/>
                <a:lstStyle/>
                <a:p>
                  <a:r>
                    <a:rPr lang="ko-KR" altLang="en-US">
                      <a:noFill/>
                    </a:rPr>
                    <a:t> </a:t>
                  </a:r>
                </a:p>
              </p:txBody>
            </p:sp>
          </mc:Fallback>
        </mc:AlternateContent>
      </p:grpSp>
      <p:sp>
        <p:nvSpPr>
          <p:cNvPr id="229" name="직사각형 228">
            <a:extLst>
              <a:ext uri="{FF2B5EF4-FFF2-40B4-BE49-F238E27FC236}">
                <a16:creationId xmlns:a16="http://schemas.microsoft.com/office/drawing/2014/main" id="{ED07D4B1-82C7-467D-8229-B2DB86F8D09B}"/>
              </a:ext>
            </a:extLst>
          </p:cNvPr>
          <p:cNvSpPr/>
          <p:nvPr/>
        </p:nvSpPr>
        <p:spPr>
          <a:xfrm>
            <a:off x="6108605" y="3318426"/>
            <a:ext cx="2327085" cy="2017773"/>
          </a:xfrm>
          <a:prstGeom prst="rect">
            <a:avLst/>
          </a:prstGeom>
          <a:noFill/>
          <a:ln w="571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230" name="직사각형 229">
            <a:extLst>
              <a:ext uri="{FF2B5EF4-FFF2-40B4-BE49-F238E27FC236}">
                <a16:creationId xmlns:a16="http://schemas.microsoft.com/office/drawing/2014/main" id="{A847C545-0FE6-4F6D-AAFD-CBC63B4687D1}"/>
              </a:ext>
            </a:extLst>
          </p:cNvPr>
          <p:cNvSpPr/>
          <p:nvPr/>
        </p:nvSpPr>
        <p:spPr>
          <a:xfrm>
            <a:off x="8805102" y="3323343"/>
            <a:ext cx="2327085" cy="2017773"/>
          </a:xfrm>
          <a:prstGeom prst="rect">
            <a:avLst/>
          </a:prstGeom>
          <a:noFill/>
          <a:ln w="571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800" dirty="0">
              <a:latin typeface="Times New Roman" panose="02020603050405020304" pitchFamily="18" charset="0"/>
              <a:cs typeface="Times New Roman" panose="02020603050405020304" pitchFamily="18" charset="0"/>
            </a:endParaRPr>
          </a:p>
        </p:txBody>
      </p:sp>
      <p:sp>
        <p:nvSpPr>
          <p:cNvPr id="231" name="직사각형 230">
            <a:extLst>
              <a:ext uri="{FF2B5EF4-FFF2-40B4-BE49-F238E27FC236}">
                <a16:creationId xmlns:a16="http://schemas.microsoft.com/office/drawing/2014/main" id="{BCB0041F-C55D-42AC-BC93-E7D14E4AD639}"/>
              </a:ext>
            </a:extLst>
          </p:cNvPr>
          <p:cNvSpPr/>
          <p:nvPr/>
        </p:nvSpPr>
        <p:spPr>
          <a:xfrm>
            <a:off x="1243894" y="6466637"/>
            <a:ext cx="1026243" cy="276999"/>
          </a:xfrm>
          <a:prstGeom prst="rect">
            <a:avLst/>
          </a:prstGeom>
        </p:spPr>
        <p:txBody>
          <a:bodyPr wrap="none">
            <a:spAutoFit/>
          </a:bodyPr>
          <a:lstStyle/>
          <a:p>
            <a:pPr lvl="0"/>
            <a:r>
              <a:rPr lang="en-US" altLang="ko-KR" sz="1200" b="1" dirty="0">
                <a:solidFill>
                  <a:srgbClr val="4B2E5E"/>
                </a:solidFill>
                <a:latin typeface="Roboto"/>
                <a:ea typeface="Roboto"/>
                <a:cs typeface="Roboto"/>
              </a:rPr>
              <a:t>Introduction</a:t>
            </a:r>
          </a:p>
        </p:txBody>
      </p:sp>
    </p:spTree>
    <p:extLst>
      <p:ext uri="{BB962C8B-B14F-4D97-AF65-F5344CB8AC3E}">
        <p14:creationId xmlns:p14="http://schemas.microsoft.com/office/powerpoint/2010/main" val="183742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2"/>
          <p:cNvSpPr txBox="1"/>
          <p:nvPr/>
        </p:nvSpPr>
        <p:spPr>
          <a:xfrm>
            <a:off x="476974" y="685750"/>
            <a:ext cx="11276876" cy="615513"/>
          </a:xfrm>
          <a:prstGeom prst="rect">
            <a:avLst/>
          </a:prstGeom>
          <a:noFill/>
          <a:ln>
            <a:noFill/>
          </a:ln>
        </p:spPr>
        <p:txBody>
          <a:bodyPr spcFirstLastPara="1" wrap="square" lIns="91425" tIns="45700" rIns="91425" bIns="45700" anchor="t" anchorCtr="0">
            <a:spAutoFit/>
          </a:bodyPr>
          <a:lstStyle/>
          <a:p>
            <a:pPr lvl="0"/>
            <a:r>
              <a:rPr lang="en-US" sz="3400" b="1" i="1" dirty="0">
                <a:solidFill>
                  <a:srgbClr val="4B2E5E"/>
                </a:solidFill>
                <a:latin typeface="Roboto"/>
                <a:ea typeface="Roboto"/>
                <a:cs typeface="Roboto"/>
              </a:rPr>
              <a:t>TA4LS: Time-series Adaptation for mitigating Label Shifts</a:t>
            </a:r>
            <a:endParaRPr lang="en-US" sz="2000" dirty="0">
              <a:solidFill>
                <a:srgbClr val="4B2E5E"/>
              </a:solidFill>
              <a:latin typeface="Roboto"/>
              <a:ea typeface="Roboto"/>
              <a:cs typeface="Roboto"/>
            </a:endParaRPr>
          </a:p>
        </p:txBody>
      </p:sp>
      <p:pic>
        <p:nvPicPr>
          <p:cNvPr id="6" name="Picture 5" descr="A purple and orange text&#10;&#10;AI-generated content may be incorrect.">
            <a:extLst>
              <a:ext uri="{FF2B5EF4-FFF2-40B4-BE49-F238E27FC236}">
                <a16:creationId xmlns:a16="http://schemas.microsoft.com/office/drawing/2014/main" id="{C557514F-FC74-88CE-2D2A-B0AAE2ADBC47}"/>
              </a:ext>
            </a:extLst>
          </p:cNvPr>
          <p:cNvPicPr>
            <a:picLocks noChangeAspect="1"/>
          </p:cNvPicPr>
          <p:nvPr/>
        </p:nvPicPr>
        <p:blipFill>
          <a:blip r:embed="rId3"/>
          <a:stretch>
            <a:fillRect/>
          </a:stretch>
        </p:blipFill>
        <p:spPr>
          <a:xfrm>
            <a:off x="101601" y="6425074"/>
            <a:ext cx="1106310" cy="318154"/>
          </a:xfrm>
          <a:prstGeom prst="rect">
            <a:avLst/>
          </a:prstGeom>
        </p:spPr>
      </p:pic>
      <p:sp>
        <p:nvSpPr>
          <p:cNvPr id="119" name="Google Shape;106;p2">
            <a:extLst>
              <a:ext uri="{FF2B5EF4-FFF2-40B4-BE49-F238E27FC236}">
                <a16:creationId xmlns:a16="http://schemas.microsoft.com/office/drawing/2014/main" id="{E7A295CE-908D-482A-9716-AD1800A78782}"/>
              </a:ext>
            </a:extLst>
          </p:cNvPr>
          <p:cNvSpPr txBox="1"/>
          <p:nvPr/>
        </p:nvSpPr>
        <p:spPr>
          <a:xfrm>
            <a:off x="476974" y="1487456"/>
            <a:ext cx="10928963" cy="553957"/>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altLang="ko-KR" sz="2000" dirty="0">
                <a:solidFill>
                  <a:srgbClr val="5B5B5B"/>
                </a:solidFill>
                <a:latin typeface="Roboto"/>
                <a:ea typeface="Roboto"/>
                <a:cs typeface="Roboto"/>
              </a:rPr>
              <a:t>The proposed approach, TA4LS, consists of two stages: training and inference stages.</a:t>
            </a:r>
            <a:endParaRPr lang="en-US" altLang="ko-KR" sz="2400" dirty="0">
              <a:latin typeface="Roboto"/>
              <a:ea typeface="Roboto"/>
              <a:cs typeface="Roboto"/>
            </a:endParaRPr>
          </a:p>
        </p:txBody>
      </p:sp>
      <p:grpSp>
        <p:nvGrpSpPr>
          <p:cNvPr id="120" name="그룹 119">
            <a:extLst>
              <a:ext uri="{FF2B5EF4-FFF2-40B4-BE49-F238E27FC236}">
                <a16:creationId xmlns:a16="http://schemas.microsoft.com/office/drawing/2014/main" id="{1706AE53-CF60-4131-B4E5-DB3DAA6878BC}"/>
              </a:ext>
            </a:extLst>
          </p:cNvPr>
          <p:cNvGrpSpPr/>
          <p:nvPr/>
        </p:nvGrpSpPr>
        <p:grpSpPr>
          <a:xfrm>
            <a:off x="627287" y="2614493"/>
            <a:ext cx="10981815" cy="3686350"/>
            <a:chOff x="2300323" y="2179612"/>
            <a:chExt cx="6154556" cy="2065947"/>
          </a:xfrm>
        </p:grpSpPr>
        <p:sp>
          <p:nvSpPr>
            <p:cNvPr id="121" name="사각형: 둥근 모서리 120">
              <a:extLst>
                <a:ext uri="{FF2B5EF4-FFF2-40B4-BE49-F238E27FC236}">
                  <a16:creationId xmlns:a16="http://schemas.microsoft.com/office/drawing/2014/main" id="{8FF2EDCF-69EE-4756-A1A4-AA8B924A5754}"/>
                </a:ext>
              </a:extLst>
            </p:cNvPr>
            <p:cNvSpPr/>
            <p:nvPr/>
          </p:nvSpPr>
          <p:spPr>
            <a:xfrm>
              <a:off x="4994880" y="2354679"/>
              <a:ext cx="1179786" cy="459611"/>
            </a:xfrm>
            <a:prstGeom prst="roundRect">
              <a:avLst>
                <a:gd name="adj" fmla="val 77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solidFill>
                <a:latin typeface="Times New Roman" panose="02020603050405020304" pitchFamily="18" charset="0"/>
                <a:cs typeface="Times New Roman" panose="02020603050405020304" pitchFamily="18" charset="0"/>
              </a:endParaRPr>
            </a:p>
          </p:txBody>
        </p:sp>
        <p:sp>
          <p:nvSpPr>
            <p:cNvPr id="122" name="직사각형 121">
              <a:extLst>
                <a:ext uri="{FF2B5EF4-FFF2-40B4-BE49-F238E27FC236}">
                  <a16:creationId xmlns:a16="http://schemas.microsoft.com/office/drawing/2014/main" id="{48DC0F79-3D73-4006-A421-334E26B9AD78}"/>
                </a:ext>
              </a:extLst>
            </p:cNvPr>
            <p:cNvSpPr/>
            <p:nvPr/>
          </p:nvSpPr>
          <p:spPr>
            <a:xfrm>
              <a:off x="5590271" y="3788743"/>
              <a:ext cx="151326" cy="224698"/>
            </a:xfrm>
            <a:prstGeom prst="rect">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123" name="직사각형 122">
              <a:extLst>
                <a:ext uri="{FF2B5EF4-FFF2-40B4-BE49-F238E27FC236}">
                  <a16:creationId xmlns:a16="http://schemas.microsoft.com/office/drawing/2014/main" id="{C245A6EC-A5B2-4C54-B7E9-31933D7D7DF5}"/>
                </a:ext>
              </a:extLst>
            </p:cNvPr>
            <p:cNvSpPr/>
            <p:nvPr/>
          </p:nvSpPr>
          <p:spPr>
            <a:xfrm>
              <a:off x="5597572" y="3365601"/>
              <a:ext cx="147551" cy="404156"/>
            </a:xfrm>
            <a:prstGeom prst="rect">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24" name="사각형: 둥근 모서리 123">
              <a:extLst>
                <a:ext uri="{FF2B5EF4-FFF2-40B4-BE49-F238E27FC236}">
                  <a16:creationId xmlns:a16="http://schemas.microsoft.com/office/drawing/2014/main" id="{DF688861-4EF9-4AF3-8631-D8B5CB9DD356}"/>
                </a:ext>
              </a:extLst>
            </p:cNvPr>
            <p:cNvSpPr/>
            <p:nvPr/>
          </p:nvSpPr>
          <p:spPr>
            <a:xfrm>
              <a:off x="4624282" y="2887499"/>
              <a:ext cx="1709523" cy="1358060"/>
            </a:xfrm>
            <a:prstGeom prst="roundRect">
              <a:avLst>
                <a:gd name="adj" fmla="val 579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solidFill>
                <a:latin typeface="Times New Roman" panose="02020603050405020304" pitchFamily="18" charset="0"/>
                <a:cs typeface="Times New Roman" panose="02020603050405020304" pitchFamily="18" charset="0"/>
              </a:endParaRPr>
            </a:p>
          </p:txBody>
        </p:sp>
        <p:grpSp>
          <p:nvGrpSpPr>
            <p:cNvPr id="125" name="그룹 124">
              <a:extLst>
                <a:ext uri="{FF2B5EF4-FFF2-40B4-BE49-F238E27FC236}">
                  <a16:creationId xmlns:a16="http://schemas.microsoft.com/office/drawing/2014/main" id="{6FFF812E-EE7D-4E29-B893-5029EF6C34BB}"/>
                </a:ext>
              </a:extLst>
            </p:cNvPr>
            <p:cNvGrpSpPr/>
            <p:nvPr/>
          </p:nvGrpSpPr>
          <p:grpSpPr>
            <a:xfrm>
              <a:off x="2594729" y="3746594"/>
              <a:ext cx="343613" cy="147494"/>
              <a:chOff x="1903210" y="3188569"/>
              <a:chExt cx="343613" cy="147494"/>
            </a:xfrm>
          </p:grpSpPr>
          <p:sp>
            <p:nvSpPr>
              <p:cNvPr id="347" name="직사각형 346">
                <a:extLst>
                  <a:ext uri="{FF2B5EF4-FFF2-40B4-BE49-F238E27FC236}">
                    <a16:creationId xmlns:a16="http://schemas.microsoft.com/office/drawing/2014/main" id="{0EA4196C-0639-42CE-A16F-8D5A46F0D5E5}"/>
                  </a:ext>
                </a:extLst>
              </p:cNvPr>
              <p:cNvSpPr/>
              <p:nvPr/>
            </p:nvSpPr>
            <p:spPr>
              <a:xfrm>
                <a:off x="1903210" y="3188569"/>
                <a:ext cx="343613" cy="1474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348" name="자유형: 도형 347">
                <a:extLst>
                  <a:ext uri="{FF2B5EF4-FFF2-40B4-BE49-F238E27FC236}">
                    <a16:creationId xmlns:a16="http://schemas.microsoft.com/office/drawing/2014/main" id="{3985CEE1-E858-42DC-ABAC-9BF406E69551}"/>
                  </a:ext>
                </a:extLst>
              </p:cNvPr>
              <p:cNvSpPr/>
              <p:nvPr/>
            </p:nvSpPr>
            <p:spPr>
              <a:xfrm rot="826525">
                <a:off x="1908505" y="3232554"/>
                <a:ext cx="337351" cy="61415"/>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sp>
          <p:nvSpPr>
            <p:cNvPr id="126" name="직사각형 125">
              <a:extLst>
                <a:ext uri="{FF2B5EF4-FFF2-40B4-BE49-F238E27FC236}">
                  <a16:creationId xmlns:a16="http://schemas.microsoft.com/office/drawing/2014/main" id="{74A087E8-251F-4386-AB77-779C1C50E25F}"/>
                </a:ext>
              </a:extLst>
            </p:cNvPr>
            <p:cNvSpPr/>
            <p:nvPr/>
          </p:nvSpPr>
          <p:spPr>
            <a:xfrm>
              <a:off x="2507793" y="3812824"/>
              <a:ext cx="343613" cy="1474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7" name="직사각형 126">
              <a:extLst>
                <a:ext uri="{FF2B5EF4-FFF2-40B4-BE49-F238E27FC236}">
                  <a16:creationId xmlns:a16="http://schemas.microsoft.com/office/drawing/2014/main" id="{DDF505A6-8353-47CC-B330-F1DF023ABFA0}"/>
                </a:ext>
              </a:extLst>
            </p:cNvPr>
            <p:cNvSpPr/>
            <p:nvPr/>
          </p:nvSpPr>
          <p:spPr>
            <a:xfrm>
              <a:off x="2482094" y="3831731"/>
              <a:ext cx="343613" cy="1474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28" name="사각형: 둥근 모서리 127">
              <a:extLst>
                <a:ext uri="{FF2B5EF4-FFF2-40B4-BE49-F238E27FC236}">
                  <a16:creationId xmlns:a16="http://schemas.microsoft.com/office/drawing/2014/main" id="{2044A43B-0E77-4EEB-90F4-444B7DA44CE9}"/>
                </a:ext>
              </a:extLst>
            </p:cNvPr>
            <p:cNvSpPr/>
            <p:nvPr/>
          </p:nvSpPr>
          <p:spPr>
            <a:xfrm>
              <a:off x="2397003" y="3141233"/>
              <a:ext cx="2176104" cy="1092513"/>
            </a:xfrm>
            <a:prstGeom prst="roundRect">
              <a:avLst>
                <a:gd name="adj" fmla="val 772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solidFill>
                <a:latin typeface="Times New Roman" panose="02020603050405020304" pitchFamily="18" charset="0"/>
                <a:cs typeface="Times New Roman" panose="02020603050405020304" pitchFamily="18" charset="0"/>
              </a:endParaRPr>
            </a:p>
          </p:txBody>
        </p:sp>
        <p:sp>
          <p:nvSpPr>
            <p:cNvPr id="129" name="타원 128">
              <a:extLst>
                <a:ext uri="{FF2B5EF4-FFF2-40B4-BE49-F238E27FC236}">
                  <a16:creationId xmlns:a16="http://schemas.microsoft.com/office/drawing/2014/main" id="{1BE0E6E4-C558-40F3-AF2D-9FE309BA370C}"/>
                </a:ext>
              </a:extLst>
            </p:cNvPr>
            <p:cNvSpPr/>
            <p:nvPr/>
          </p:nvSpPr>
          <p:spPr>
            <a:xfrm>
              <a:off x="4075184" y="3489527"/>
              <a:ext cx="177385" cy="166342"/>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130" name="타원 129">
              <a:extLst>
                <a:ext uri="{FF2B5EF4-FFF2-40B4-BE49-F238E27FC236}">
                  <a16:creationId xmlns:a16="http://schemas.microsoft.com/office/drawing/2014/main" id="{A6B48EDC-A984-4CC5-8CD5-5DE69440A3BA}"/>
                </a:ext>
              </a:extLst>
            </p:cNvPr>
            <p:cNvSpPr/>
            <p:nvPr/>
          </p:nvSpPr>
          <p:spPr>
            <a:xfrm>
              <a:off x="4277278" y="3490676"/>
              <a:ext cx="174705" cy="164044"/>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131" name="타원 130">
              <a:extLst>
                <a:ext uri="{FF2B5EF4-FFF2-40B4-BE49-F238E27FC236}">
                  <a16:creationId xmlns:a16="http://schemas.microsoft.com/office/drawing/2014/main" id="{49660B02-1809-4BDF-9A87-4D7165A8B0A6}"/>
                </a:ext>
              </a:extLst>
            </p:cNvPr>
            <p:cNvSpPr/>
            <p:nvPr/>
          </p:nvSpPr>
          <p:spPr>
            <a:xfrm>
              <a:off x="4066257" y="3715289"/>
              <a:ext cx="177385" cy="166342"/>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132" name="타원 131">
              <a:extLst>
                <a:ext uri="{FF2B5EF4-FFF2-40B4-BE49-F238E27FC236}">
                  <a16:creationId xmlns:a16="http://schemas.microsoft.com/office/drawing/2014/main" id="{E8817110-B85F-4DEB-8D3A-5A8AB5943EFF}"/>
                </a:ext>
              </a:extLst>
            </p:cNvPr>
            <p:cNvSpPr/>
            <p:nvPr/>
          </p:nvSpPr>
          <p:spPr>
            <a:xfrm>
              <a:off x="4268351" y="3716438"/>
              <a:ext cx="174705" cy="164044"/>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133" name="타원 132">
              <a:extLst>
                <a:ext uri="{FF2B5EF4-FFF2-40B4-BE49-F238E27FC236}">
                  <a16:creationId xmlns:a16="http://schemas.microsoft.com/office/drawing/2014/main" id="{744CCF9B-981E-47FC-A85A-93E1F66D251F}"/>
                </a:ext>
              </a:extLst>
            </p:cNvPr>
            <p:cNvSpPr/>
            <p:nvPr/>
          </p:nvSpPr>
          <p:spPr>
            <a:xfrm>
              <a:off x="4085035" y="3943991"/>
              <a:ext cx="177385" cy="166342"/>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134" name="타원 133">
              <a:extLst>
                <a:ext uri="{FF2B5EF4-FFF2-40B4-BE49-F238E27FC236}">
                  <a16:creationId xmlns:a16="http://schemas.microsoft.com/office/drawing/2014/main" id="{B1BBCB1D-D20B-48C1-BE35-BEDAA67DA9B0}"/>
                </a:ext>
              </a:extLst>
            </p:cNvPr>
            <p:cNvSpPr/>
            <p:nvPr/>
          </p:nvSpPr>
          <p:spPr>
            <a:xfrm>
              <a:off x="4287129" y="3945140"/>
              <a:ext cx="174705" cy="164044"/>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135" name="사각형: 둥근 모서리 134">
              <a:extLst>
                <a:ext uri="{FF2B5EF4-FFF2-40B4-BE49-F238E27FC236}">
                  <a16:creationId xmlns:a16="http://schemas.microsoft.com/office/drawing/2014/main" id="{0940B41E-B122-42B8-9BB1-2DFC7B341475}"/>
                </a:ext>
              </a:extLst>
            </p:cNvPr>
            <p:cNvSpPr/>
            <p:nvPr/>
          </p:nvSpPr>
          <p:spPr>
            <a:xfrm>
              <a:off x="4106444" y="2441169"/>
              <a:ext cx="433388" cy="612482"/>
            </a:xfrm>
            <a:prstGeom prst="roundRect">
              <a:avLst>
                <a:gd name="adj" fmla="val 77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solidFill>
                <a:latin typeface="Times New Roman" panose="02020603050405020304" pitchFamily="18" charset="0"/>
                <a:cs typeface="Times New Roman" panose="02020603050405020304" pitchFamily="18" charset="0"/>
              </a:endParaRPr>
            </a:p>
          </p:txBody>
        </p:sp>
        <p:sp>
          <p:nvSpPr>
            <p:cNvPr id="136" name="TextBox 135">
              <a:extLst>
                <a:ext uri="{FF2B5EF4-FFF2-40B4-BE49-F238E27FC236}">
                  <a16:creationId xmlns:a16="http://schemas.microsoft.com/office/drawing/2014/main" id="{FF73FDB0-16C9-48E8-B9CC-CBBA5636EB3F}"/>
                </a:ext>
              </a:extLst>
            </p:cNvPr>
            <p:cNvSpPr txBox="1"/>
            <p:nvPr/>
          </p:nvSpPr>
          <p:spPr>
            <a:xfrm>
              <a:off x="4106614" y="2605532"/>
              <a:ext cx="435404" cy="284605"/>
            </a:xfrm>
            <a:prstGeom prst="rect">
              <a:avLst/>
            </a:prstGeom>
            <a:noFill/>
          </p:spPr>
          <p:txBody>
            <a:bodyPr wrap="square" lIns="0" tIns="0" rIns="0" bIns="0" rtlCol="0">
              <a:spAutoFit/>
            </a:bodyPr>
            <a:lstStyle/>
            <a:p>
              <a:pPr algn="ctr"/>
              <a:r>
                <a:rPr lang="en-US" altLang="ko-KR" sz="1100" b="1" dirty="0">
                  <a:latin typeface="Times New Roman" panose="02020603050405020304" pitchFamily="18" charset="0"/>
                  <a:cs typeface="Times New Roman" panose="02020603050405020304" pitchFamily="18" charset="0"/>
                </a:rPr>
                <a:t>Existing Domain</a:t>
              </a:r>
              <a:br>
                <a:rPr lang="en-US" altLang="ko-KR" sz="1100" b="1" dirty="0">
                  <a:latin typeface="Times New Roman" panose="02020603050405020304" pitchFamily="18" charset="0"/>
                  <a:cs typeface="Times New Roman" panose="02020603050405020304" pitchFamily="18" charset="0"/>
                </a:rPr>
              </a:br>
              <a:r>
                <a:rPr lang="en-US" altLang="ko-KR" sz="1100" b="1" dirty="0">
                  <a:latin typeface="Times New Roman" panose="02020603050405020304" pitchFamily="18" charset="0"/>
                  <a:cs typeface="Times New Roman" panose="02020603050405020304" pitchFamily="18" charset="0"/>
                </a:rPr>
                <a:t>Adaptation</a:t>
              </a:r>
              <a:endParaRPr lang="ko-KR" altLang="en-US" sz="11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CCF67377-D6BB-4EF0-91C4-79CA88325B55}"/>
                    </a:ext>
                  </a:extLst>
                </p:cNvPr>
                <p:cNvSpPr txBox="1"/>
                <p:nvPr/>
              </p:nvSpPr>
              <p:spPr>
                <a:xfrm>
                  <a:off x="2757801" y="2861589"/>
                  <a:ext cx="260440" cy="1552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rgbClr val="FF8383"/>
                                </a:solidFill>
                                <a:latin typeface="Cambria Math" panose="02040503050406030204" pitchFamily="18" charset="0"/>
                              </a:rPr>
                            </m:ctrlPr>
                          </m:sSupPr>
                          <m:e>
                            <m:r>
                              <m:rPr>
                                <m:sty m:val="p"/>
                              </m:rPr>
                              <a:rPr lang="en-US" altLang="ko-KR" b="0" i="0" smtClean="0">
                                <a:solidFill>
                                  <a:srgbClr val="FF8383"/>
                                </a:solidFill>
                                <a:latin typeface="Cambria Math" panose="02040503050406030204" pitchFamily="18" charset="0"/>
                              </a:rPr>
                              <m:t>X</m:t>
                            </m:r>
                          </m:e>
                          <m:sup>
                            <m:r>
                              <m:rPr>
                                <m:sty m:val="p"/>
                              </m:rPr>
                              <a:rPr lang="en-US" altLang="ko-KR" b="0" i="0" smtClean="0">
                                <a:solidFill>
                                  <a:srgbClr val="FF8383"/>
                                </a:solidFill>
                                <a:latin typeface="Cambria Math" panose="02040503050406030204" pitchFamily="18" charset="0"/>
                              </a:rPr>
                              <m:t>trg</m:t>
                            </m:r>
                          </m:sup>
                        </m:sSup>
                      </m:oMath>
                    </m:oMathPara>
                  </a14:m>
                  <a:endParaRPr lang="ko-KR" altLang="en-US" sz="1600" dirty="0">
                    <a:solidFill>
                      <a:srgbClr val="FF8383"/>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46CD7107-E8A3-43D8-A520-CAF2E58FA449}"/>
                    </a:ext>
                  </a:extLst>
                </p:cNvPr>
                <p:cNvSpPr txBox="1">
                  <a:spLocks noRot="1" noChangeAspect="1" noMove="1" noResize="1" noEditPoints="1" noAdjustHandles="1" noChangeArrowheads="1" noChangeShapeType="1" noTextEdit="1"/>
                </p:cNvSpPr>
                <p:nvPr/>
              </p:nvSpPr>
              <p:spPr>
                <a:xfrm>
                  <a:off x="2757801" y="2861589"/>
                  <a:ext cx="260440" cy="155239"/>
                </a:xfrm>
                <a:prstGeom prst="rect">
                  <a:avLst/>
                </a:prstGeom>
                <a:blipFill>
                  <a:blip r:embed="rId4"/>
                  <a:stretch>
                    <a:fillRect l="-10526" t="-2222" r="-6579" b="-888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B79EFBF2-82FF-44C3-8C99-F056A793630C}"/>
                    </a:ext>
                  </a:extLst>
                </p:cNvPr>
                <p:cNvSpPr txBox="1"/>
                <p:nvPr/>
              </p:nvSpPr>
              <p:spPr>
                <a:xfrm>
                  <a:off x="2770207" y="2659953"/>
                  <a:ext cx="260440" cy="1552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rgbClr val="4A86E8"/>
                                </a:solidFill>
                                <a:latin typeface="Cambria Math" panose="02040503050406030204" pitchFamily="18" charset="0"/>
                              </a:rPr>
                            </m:ctrlPr>
                          </m:sSupPr>
                          <m:e>
                            <m:r>
                              <m:rPr>
                                <m:sty m:val="p"/>
                              </m:rPr>
                              <a:rPr lang="en-US" altLang="ko-KR" b="0" i="0" smtClean="0">
                                <a:solidFill>
                                  <a:srgbClr val="4A86E8"/>
                                </a:solidFill>
                                <a:latin typeface="Cambria Math" panose="02040503050406030204" pitchFamily="18" charset="0"/>
                              </a:rPr>
                              <m:t>X</m:t>
                            </m:r>
                          </m:e>
                          <m:sup>
                            <m:r>
                              <m:rPr>
                                <m:sty m:val="p"/>
                              </m:rPr>
                              <a:rPr lang="en-US" altLang="ko-KR" b="0" i="0" smtClean="0">
                                <a:solidFill>
                                  <a:srgbClr val="4A86E8"/>
                                </a:solidFill>
                                <a:latin typeface="Cambria Math" panose="02040503050406030204" pitchFamily="18" charset="0"/>
                              </a:rPr>
                              <m:t>src</m:t>
                            </m:r>
                          </m:sup>
                        </m:sSup>
                      </m:oMath>
                    </m:oMathPara>
                  </a14:m>
                  <a:endParaRPr lang="ko-KR" altLang="en-US" sz="2400" dirty="0">
                    <a:solidFill>
                      <a:srgbClr val="4A86E8"/>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F823E11B-5AEE-4CC4-BDB6-DDAC861924F7}"/>
                    </a:ext>
                  </a:extLst>
                </p:cNvPr>
                <p:cNvSpPr txBox="1">
                  <a:spLocks noRot="1" noChangeAspect="1" noMove="1" noResize="1" noEditPoints="1" noAdjustHandles="1" noChangeArrowheads="1" noChangeShapeType="1" noTextEdit="1"/>
                </p:cNvSpPr>
                <p:nvPr/>
              </p:nvSpPr>
              <p:spPr>
                <a:xfrm>
                  <a:off x="2770207" y="2659953"/>
                  <a:ext cx="260440" cy="155239"/>
                </a:xfrm>
                <a:prstGeom prst="rect">
                  <a:avLst/>
                </a:prstGeom>
                <a:blipFill>
                  <a:blip r:embed="rId5"/>
                  <a:stretch>
                    <a:fillRect l="-9091" r="-1299" b="-8889"/>
                  </a:stretch>
                </a:blipFill>
              </p:spPr>
              <p:txBody>
                <a:bodyPr/>
                <a:lstStyle/>
                <a:p>
                  <a:r>
                    <a:rPr lang="ko-KR" altLang="en-US">
                      <a:noFill/>
                    </a:rPr>
                    <a:t> </a:t>
                  </a:r>
                </a:p>
              </p:txBody>
            </p:sp>
          </mc:Fallback>
        </mc:AlternateContent>
        <p:cxnSp>
          <p:nvCxnSpPr>
            <p:cNvPr id="139" name="직선 화살표 연결선 138">
              <a:extLst>
                <a:ext uri="{FF2B5EF4-FFF2-40B4-BE49-F238E27FC236}">
                  <a16:creationId xmlns:a16="http://schemas.microsoft.com/office/drawing/2014/main" id="{AA710F01-981A-4B4A-8482-7594828A4375}"/>
                </a:ext>
              </a:extLst>
            </p:cNvPr>
            <p:cNvCxnSpPr>
              <a:cxnSpLocks/>
            </p:cNvCxnSpPr>
            <p:nvPr/>
          </p:nvCxnSpPr>
          <p:spPr>
            <a:xfrm>
              <a:off x="2995640" y="2969750"/>
              <a:ext cx="1110804" cy="0"/>
            </a:xfrm>
            <a:prstGeom prst="straightConnector1">
              <a:avLst/>
            </a:prstGeom>
            <a:ln w="19050">
              <a:solidFill>
                <a:srgbClr val="FF8686"/>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직선 화살표 연결선 139">
              <a:extLst>
                <a:ext uri="{FF2B5EF4-FFF2-40B4-BE49-F238E27FC236}">
                  <a16:creationId xmlns:a16="http://schemas.microsoft.com/office/drawing/2014/main" id="{ABA7BE91-B3F0-4E5C-8572-3011B42C19E6}"/>
                </a:ext>
              </a:extLst>
            </p:cNvPr>
            <p:cNvCxnSpPr>
              <a:cxnSpLocks/>
            </p:cNvCxnSpPr>
            <p:nvPr/>
          </p:nvCxnSpPr>
          <p:spPr>
            <a:xfrm>
              <a:off x="3021850" y="2726611"/>
              <a:ext cx="128013" cy="0"/>
            </a:xfrm>
            <a:prstGeom prst="straightConnector1">
              <a:avLst/>
            </a:prstGeom>
            <a:ln w="19050">
              <a:solidFill>
                <a:srgbClr val="4A86E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ECC209A5-0F8C-41A2-ACD3-0DB2295F906E}"/>
                    </a:ext>
                  </a:extLst>
                </p:cNvPr>
                <p:cNvSpPr txBox="1"/>
                <p:nvPr/>
              </p:nvSpPr>
              <p:spPr>
                <a:xfrm>
                  <a:off x="2768157" y="2452599"/>
                  <a:ext cx="221088" cy="15523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rgbClr val="4A86E8"/>
                                </a:solidFill>
                                <a:latin typeface="Cambria Math" panose="02040503050406030204" pitchFamily="18" charset="0"/>
                              </a:rPr>
                            </m:ctrlPr>
                          </m:sSupPr>
                          <m:e>
                            <m:r>
                              <m:rPr>
                                <m:sty m:val="p"/>
                              </m:rPr>
                              <a:rPr lang="en-US" altLang="ko-KR" i="0" smtClean="0">
                                <a:solidFill>
                                  <a:srgbClr val="4A86E8"/>
                                </a:solidFill>
                                <a:latin typeface="Cambria Math" panose="02040503050406030204" pitchFamily="18" charset="0"/>
                              </a:rPr>
                              <m:t>Y</m:t>
                            </m:r>
                          </m:e>
                          <m:sup>
                            <m:r>
                              <m:rPr>
                                <m:sty m:val="p"/>
                              </m:rPr>
                              <a:rPr lang="en-US" altLang="ko-KR" b="0" i="0" smtClean="0">
                                <a:solidFill>
                                  <a:srgbClr val="4A86E8"/>
                                </a:solidFill>
                                <a:latin typeface="Cambria Math" panose="02040503050406030204" pitchFamily="18" charset="0"/>
                              </a:rPr>
                              <m:t>src</m:t>
                            </m:r>
                          </m:sup>
                        </m:sSup>
                      </m:oMath>
                    </m:oMathPara>
                  </a14:m>
                  <a:endParaRPr lang="ko-KR" altLang="en-US" sz="2400" dirty="0">
                    <a:solidFill>
                      <a:srgbClr val="4A86E8"/>
                    </a:solidFill>
                    <a:latin typeface="Times New Roman" panose="02020603050405020304" pitchFamily="18"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26FBB6E9-D269-4ACA-8CB4-12E9797C3AD8}"/>
                    </a:ext>
                  </a:extLst>
                </p:cNvPr>
                <p:cNvSpPr txBox="1">
                  <a:spLocks noRot="1" noChangeAspect="1" noMove="1" noResize="1" noEditPoints="1" noAdjustHandles="1" noChangeArrowheads="1" noChangeShapeType="1" noTextEdit="1"/>
                </p:cNvSpPr>
                <p:nvPr/>
              </p:nvSpPr>
              <p:spPr>
                <a:xfrm>
                  <a:off x="2768157" y="2452599"/>
                  <a:ext cx="221088" cy="155239"/>
                </a:xfrm>
                <a:prstGeom prst="rect">
                  <a:avLst/>
                </a:prstGeom>
                <a:blipFill>
                  <a:blip r:embed="rId6"/>
                  <a:stretch>
                    <a:fillRect l="-21538" r="-9231" b="-8696"/>
                  </a:stretch>
                </a:blipFill>
              </p:spPr>
              <p:txBody>
                <a:bodyPr/>
                <a:lstStyle/>
                <a:p>
                  <a:r>
                    <a:rPr lang="ko-KR" altLang="en-US">
                      <a:noFill/>
                    </a:rPr>
                    <a:t> </a:t>
                  </a:r>
                </a:p>
              </p:txBody>
            </p:sp>
          </mc:Fallback>
        </mc:AlternateContent>
        <p:cxnSp>
          <p:nvCxnSpPr>
            <p:cNvPr id="142" name="직선 화살표 연결선 141">
              <a:extLst>
                <a:ext uri="{FF2B5EF4-FFF2-40B4-BE49-F238E27FC236}">
                  <a16:creationId xmlns:a16="http://schemas.microsoft.com/office/drawing/2014/main" id="{9079180A-618F-4B96-929E-C249DB54C9E8}"/>
                </a:ext>
              </a:extLst>
            </p:cNvPr>
            <p:cNvCxnSpPr>
              <a:cxnSpLocks/>
            </p:cNvCxnSpPr>
            <p:nvPr/>
          </p:nvCxnSpPr>
          <p:spPr>
            <a:xfrm>
              <a:off x="3603088" y="2724735"/>
              <a:ext cx="505261" cy="0"/>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FB0650A7-8B24-41ED-B778-9E603E85E7B8}"/>
                    </a:ext>
                  </a:extLst>
                </p:cNvPr>
                <p:cNvSpPr txBox="1"/>
                <p:nvPr/>
              </p:nvSpPr>
              <p:spPr>
                <a:xfrm>
                  <a:off x="3749256" y="2631643"/>
                  <a:ext cx="254755" cy="176333"/>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chemeClr val="accent1">
                                    <a:lumMod val="75000"/>
                                  </a:schemeClr>
                                </a:solidFill>
                                <a:latin typeface="Cambria Math" panose="02040503050406030204" pitchFamily="18" charset="0"/>
                              </a:rPr>
                            </m:ctrlPr>
                          </m:sSupPr>
                          <m:e>
                            <m:r>
                              <m:rPr>
                                <m:sty m:val="p"/>
                              </m:rPr>
                              <a:rPr lang="en-US" altLang="ko-KR" i="0" smtClean="0">
                                <a:solidFill>
                                  <a:schemeClr val="accent1">
                                    <a:lumMod val="75000"/>
                                  </a:schemeClr>
                                </a:solidFill>
                                <a:latin typeface="Cambria Math" panose="02040503050406030204" pitchFamily="18" charset="0"/>
                              </a:rPr>
                              <m:t>X</m:t>
                            </m:r>
                          </m:e>
                          <m:sup>
                            <m:sSup>
                              <m:sSupPr>
                                <m:ctrlPr>
                                  <a:rPr lang="en-US" altLang="ko-KR" b="0" i="1" smtClean="0">
                                    <a:solidFill>
                                      <a:schemeClr val="accent1">
                                        <a:lumMod val="75000"/>
                                      </a:schemeClr>
                                    </a:solidFill>
                                    <a:latin typeface="Cambria Math" panose="02040503050406030204" pitchFamily="18" charset="0"/>
                                  </a:rPr>
                                </m:ctrlPr>
                              </m:sSupPr>
                              <m:e>
                                <m:r>
                                  <m:rPr>
                                    <m:sty m:val="p"/>
                                  </m:rPr>
                                  <a:rPr lang="en-US" altLang="ko-KR" b="0" i="0" smtClean="0">
                                    <a:solidFill>
                                      <a:schemeClr val="accent1">
                                        <a:lumMod val="75000"/>
                                      </a:schemeClr>
                                    </a:solidFill>
                                    <a:latin typeface="Cambria Math" panose="02040503050406030204" pitchFamily="18" charset="0"/>
                                  </a:rPr>
                                  <m:t>src</m:t>
                                </m:r>
                              </m:e>
                              <m:sup>
                                <m:r>
                                  <a:rPr lang="en-US" altLang="ko-KR" b="0" i="1" smtClean="0">
                                    <a:solidFill>
                                      <a:schemeClr val="accent1">
                                        <a:lumMod val="75000"/>
                                      </a:schemeClr>
                                    </a:solidFill>
                                    <a:latin typeface="Cambria Math" panose="02040503050406030204" pitchFamily="18" charset="0"/>
                                  </a:rPr>
                                  <m:t>′</m:t>
                                </m:r>
                              </m:sup>
                            </m:sSup>
                          </m:sup>
                        </m:sSup>
                      </m:oMath>
                    </m:oMathPara>
                  </a14:m>
                  <a:endParaRPr lang="ko-KR" alt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36113D12-DA5F-4C67-8DF6-02349CC553D3}"/>
                    </a:ext>
                  </a:extLst>
                </p:cNvPr>
                <p:cNvSpPr txBox="1">
                  <a:spLocks noRot="1" noChangeAspect="1" noMove="1" noResize="1" noEditPoints="1" noAdjustHandles="1" noChangeArrowheads="1" noChangeShapeType="1" noTextEdit="1"/>
                </p:cNvSpPr>
                <p:nvPr/>
              </p:nvSpPr>
              <p:spPr>
                <a:xfrm>
                  <a:off x="3749256" y="2631643"/>
                  <a:ext cx="254755" cy="176333"/>
                </a:xfrm>
                <a:prstGeom prst="rect">
                  <a:avLst/>
                </a:prstGeom>
                <a:blipFill>
                  <a:blip r:embed="rId7"/>
                  <a:stretch>
                    <a:fillRect l="-18667" r="-8000" b="-7843"/>
                  </a:stretch>
                </a:blipFill>
              </p:spPr>
              <p:txBody>
                <a:bodyPr/>
                <a:lstStyle/>
                <a:p>
                  <a:r>
                    <a:rPr lang="ko-KR" altLang="en-US">
                      <a:noFill/>
                    </a:rPr>
                    <a:t> </a:t>
                  </a:r>
                </a:p>
              </p:txBody>
            </p:sp>
          </mc:Fallback>
        </mc:AlternateContent>
        <p:sp>
          <p:nvSpPr>
            <p:cNvPr id="144" name="TextBox 143">
              <a:extLst>
                <a:ext uri="{FF2B5EF4-FFF2-40B4-BE49-F238E27FC236}">
                  <a16:creationId xmlns:a16="http://schemas.microsoft.com/office/drawing/2014/main" id="{B5714647-CB87-4FAD-BEC6-568490495E20}"/>
                </a:ext>
              </a:extLst>
            </p:cNvPr>
            <p:cNvSpPr txBox="1"/>
            <p:nvPr/>
          </p:nvSpPr>
          <p:spPr>
            <a:xfrm>
              <a:off x="5043940" y="3065477"/>
              <a:ext cx="1279918" cy="94868"/>
            </a:xfrm>
            <a:prstGeom prst="rect">
              <a:avLst/>
            </a:prstGeom>
            <a:noFill/>
          </p:spPr>
          <p:txBody>
            <a:bodyPr wrap="square" lIns="0" tIns="0" rIns="0" bIns="0" rtlCol="0">
              <a:spAutoFit/>
            </a:bodyPr>
            <a:lstStyle/>
            <a:p>
              <a:pPr algn="ctr"/>
              <a:r>
                <a:rPr lang="en-US" altLang="ko-KR" sz="1100" dirty="0">
                  <a:latin typeface="Times New Roman" panose="02020603050405020304" pitchFamily="18" charset="0"/>
                  <a:cs typeface="Times New Roman" panose="02020603050405020304" pitchFamily="18" charset="0"/>
                </a:rPr>
                <a:t>Target Aggregated  Cluster Probability</a:t>
              </a:r>
              <a:endParaRPr lang="ko-KR" altLang="en-US" sz="1100" dirty="0">
                <a:latin typeface="Times New Roman" panose="02020603050405020304" pitchFamily="18" charset="0"/>
                <a:cs typeface="Times New Roman" panose="02020603050405020304" pitchFamily="18" charset="0"/>
              </a:endParaRPr>
            </a:p>
          </p:txBody>
        </p:sp>
        <p:grpSp>
          <p:nvGrpSpPr>
            <p:cNvPr id="145" name="그룹 144">
              <a:extLst>
                <a:ext uri="{FF2B5EF4-FFF2-40B4-BE49-F238E27FC236}">
                  <a16:creationId xmlns:a16="http://schemas.microsoft.com/office/drawing/2014/main" id="{FB8E7285-BB49-4895-AB43-E7BEC13B51D9}"/>
                </a:ext>
              </a:extLst>
            </p:cNvPr>
            <p:cNvGrpSpPr/>
            <p:nvPr/>
          </p:nvGrpSpPr>
          <p:grpSpPr>
            <a:xfrm>
              <a:off x="3044489" y="3389985"/>
              <a:ext cx="857215" cy="780391"/>
              <a:chOff x="838354" y="2375781"/>
              <a:chExt cx="1183795" cy="997162"/>
            </a:xfrm>
          </p:grpSpPr>
          <p:sp>
            <p:nvSpPr>
              <p:cNvPr id="320" name="직사각형 319">
                <a:extLst>
                  <a:ext uri="{FF2B5EF4-FFF2-40B4-BE49-F238E27FC236}">
                    <a16:creationId xmlns:a16="http://schemas.microsoft.com/office/drawing/2014/main" id="{8132B374-068C-43E5-AE2D-6FCC17341ECD}"/>
                  </a:ext>
                </a:extLst>
              </p:cNvPr>
              <p:cNvSpPr/>
              <p:nvPr/>
            </p:nvSpPr>
            <p:spPr>
              <a:xfrm>
                <a:off x="870152" y="2874465"/>
                <a:ext cx="474522" cy="1624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321" name="직사각형 320">
                <a:extLst>
                  <a:ext uri="{FF2B5EF4-FFF2-40B4-BE49-F238E27FC236}">
                    <a16:creationId xmlns:a16="http://schemas.microsoft.com/office/drawing/2014/main" id="{F99541B0-D8F5-4E4B-B16D-7D0E348CD2BD}"/>
                  </a:ext>
                </a:extLst>
              </p:cNvPr>
              <p:cNvSpPr/>
              <p:nvPr/>
            </p:nvSpPr>
            <p:spPr>
              <a:xfrm>
                <a:off x="867405" y="2496646"/>
                <a:ext cx="474522" cy="188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322" name="직사각형 321">
                <a:extLst>
                  <a:ext uri="{FF2B5EF4-FFF2-40B4-BE49-F238E27FC236}">
                    <a16:creationId xmlns:a16="http://schemas.microsoft.com/office/drawing/2014/main" id="{2C71D3FC-BCBA-4525-8D28-23CCC7F12313}"/>
                  </a:ext>
                </a:extLst>
              </p:cNvPr>
              <p:cNvSpPr/>
              <p:nvPr/>
            </p:nvSpPr>
            <p:spPr>
              <a:xfrm>
                <a:off x="1414663" y="2499218"/>
                <a:ext cx="464994" cy="1935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323" name="직사각형 322">
                <a:extLst>
                  <a:ext uri="{FF2B5EF4-FFF2-40B4-BE49-F238E27FC236}">
                    <a16:creationId xmlns:a16="http://schemas.microsoft.com/office/drawing/2014/main" id="{51FF5217-4C6B-4E97-B4C7-B88BFA0771AD}"/>
                  </a:ext>
                </a:extLst>
              </p:cNvPr>
              <p:cNvSpPr/>
              <p:nvPr/>
            </p:nvSpPr>
            <p:spPr>
              <a:xfrm>
                <a:off x="1414663" y="2874465"/>
                <a:ext cx="466780" cy="1724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cxnSp>
            <p:nvCxnSpPr>
              <p:cNvPr id="324" name="직선 연결선 323">
                <a:extLst>
                  <a:ext uri="{FF2B5EF4-FFF2-40B4-BE49-F238E27FC236}">
                    <a16:creationId xmlns:a16="http://schemas.microsoft.com/office/drawing/2014/main" id="{B286E51F-A7CE-4317-B84D-3C79BC4DDE91}"/>
                  </a:ext>
                </a:extLst>
              </p:cNvPr>
              <p:cNvCxnSpPr>
                <a:cxnSpLocks/>
              </p:cNvCxnSpPr>
              <p:nvPr/>
            </p:nvCxnSpPr>
            <p:spPr>
              <a:xfrm>
                <a:off x="1414955" y="2585409"/>
                <a:ext cx="456006" cy="23088"/>
              </a:xfrm>
              <a:prstGeom prst="line">
                <a:avLst/>
              </a:pr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sp>
            <p:nvSpPr>
              <p:cNvPr id="325" name="자유형: 도형 324">
                <a:extLst>
                  <a:ext uri="{FF2B5EF4-FFF2-40B4-BE49-F238E27FC236}">
                    <a16:creationId xmlns:a16="http://schemas.microsoft.com/office/drawing/2014/main" id="{31FA0FBD-0F7B-4EE5-99C5-11542A57A5D8}"/>
                  </a:ext>
                </a:extLst>
              </p:cNvPr>
              <p:cNvSpPr/>
              <p:nvPr/>
            </p:nvSpPr>
            <p:spPr>
              <a:xfrm flipH="1">
                <a:off x="1414997" y="2908223"/>
                <a:ext cx="459756" cy="106040"/>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nvGrpSpPr>
              <p:cNvPr id="326" name="그룹 325">
                <a:extLst>
                  <a:ext uri="{FF2B5EF4-FFF2-40B4-BE49-F238E27FC236}">
                    <a16:creationId xmlns:a16="http://schemas.microsoft.com/office/drawing/2014/main" id="{F3BA8BC8-5590-4C98-802E-E0BCA940DEBE}"/>
                  </a:ext>
                </a:extLst>
              </p:cNvPr>
              <p:cNvGrpSpPr/>
              <p:nvPr/>
            </p:nvGrpSpPr>
            <p:grpSpPr>
              <a:xfrm flipH="1">
                <a:off x="1381522" y="3218463"/>
                <a:ext cx="471894" cy="150503"/>
                <a:chOff x="8215022" y="1795094"/>
                <a:chExt cx="653310" cy="443617"/>
              </a:xfrm>
            </p:grpSpPr>
            <p:cxnSp>
              <p:nvCxnSpPr>
                <p:cNvPr id="340" name="직선 연결선 339">
                  <a:extLst>
                    <a:ext uri="{FF2B5EF4-FFF2-40B4-BE49-F238E27FC236}">
                      <a16:creationId xmlns:a16="http://schemas.microsoft.com/office/drawing/2014/main" id="{896FA344-C1B0-46A0-BE0C-F4782F7ADEA5}"/>
                    </a:ext>
                  </a:extLst>
                </p:cNvPr>
                <p:cNvCxnSpPr>
                  <a:cxnSpLocks/>
                </p:cNvCxnSpPr>
                <p:nvPr/>
              </p:nvCxnSpPr>
              <p:spPr>
                <a:xfrm flipH="1">
                  <a:off x="8242301" y="1976752"/>
                  <a:ext cx="0" cy="236625"/>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41" name="직선 연결선 340">
                  <a:extLst>
                    <a:ext uri="{FF2B5EF4-FFF2-40B4-BE49-F238E27FC236}">
                      <a16:creationId xmlns:a16="http://schemas.microsoft.com/office/drawing/2014/main" id="{0C9CB265-6B9C-461A-BD09-486A88A509A1}"/>
                    </a:ext>
                  </a:extLst>
                </p:cNvPr>
                <p:cNvCxnSpPr>
                  <a:cxnSpLocks/>
                </p:cNvCxnSpPr>
                <p:nvPr/>
              </p:nvCxnSpPr>
              <p:spPr>
                <a:xfrm>
                  <a:off x="8215022" y="2180804"/>
                  <a:ext cx="653310" cy="9864"/>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42" name="직선 연결선 341">
                  <a:extLst>
                    <a:ext uri="{FF2B5EF4-FFF2-40B4-BE49-F238E27FC236}">
                      <a16:creationId xmlns:a16="http://schemas.microsoft.com/office/drawing/2014/main" id="{877BF468-C29F-407D-B0AC-A621976E46B2}"/>
                    </a:ext>
                  </a:extLst>
                </p:cNvPr>
                <p:cNvCxnSpPr>
                  <a:cxnSpLocks/>
                </p:cNvCxnSpPr>
                <p:nvPr/>
              </p:nvCxnSpPr>
              <p:spPr>
                <a:xfrm>
                  <a:off x="8839740" y="1838503"/>
                  <a:ext cx="0" cy="400208"/>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43" name="직선 연결선 342">
                  <a:extLst>
                    <a:ext uri="{FF2B5EF4-FFF2-40B4-BE49-F238E27FC236}">
                      <a16:creationId xmlns:a16="http://schemas.microsoft.com/office/drawing/2014/main" id="{F54D71F0-A6C9-485A-8A9D-BBF0629634AD}"/>
                    </a:ext>
                  </a:extLst>
                </p:cNvPr>
                <p:cNvCxnSpPr>
                  <a:cxnSpLocks/>
                </p:cNvCxnSpPr>
                <p:nvPr/>
              </p:nvCxnSpPr>
              <p:spPr>
                <a:xfrm>
                  <a:off x="8750453" y="2009386"/>
                  <a:ext cx="0" cy="20783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44" name="직선 연결선 343">
                  <a:extLst>
                    <a:ext uri="{FF2B5EF4-FFF2-40B4-BE49-F238E27FC236}">
                      <a16:creationId xmlns:a16="http://schemas.microsoft.com/office/drawing/2014/main" id="{4911FB6B-892E-4416-A154-16D2BCB046C7}"/>
                    </a:ext>
                  </a:extLst>
                </p:cNvPr>
                <p:cNvCxnSpPr>
                  <a:cxnSpLocks/>
                </p:cNvCxnSpPr>
                <p:nvPr/>
              </p:nvCxnSpPr>
              <p:spPr>
                <a:xfrm>
                  <a:off x="8620855" y="1795094"/>
                  <a:ext cx="0" cy="40501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45" name="직선 연결선 344">
                  <a:extLst>
                    <a:ext uri="{FF2B5EF4-FFF2-40B4-BE49-F238E27FC236}">
                      <a16:creationId xmlns:a16="http://schemas.microsoft.com/office/drawing/2014/main" id="{98259D4F-90F5-4771-BE09-D5C856BF0FB4}"/>
                    </a:ext>
                  </a:extLst>
                </p:cNvPr>
                <p:cNvCxnSpPr>
                  <a:cxnSpLocks/>
                </p:cNvCxnSpPr>
                <p:nvPr/>
              </p:nvCxnSpPr>
              <p:spPr>
                <a:xfrm>
                  <a:off x="8487143" y="2069186"/>
                  <a:ext cx="0" cy="130919"/>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46" name="직선 연결선 345">
                  <a:extLst>
                    <a:ext uri="{FF2B5EF4-FFF2-40B4-BE49-F238E27FC236}">
                      <a16:creationId xmlns:a16="http://schemas.microsoft.com/office/drawing/2014/main" id="{45AEB413-5BC7-4FB2-A639-34F217C0A4C0}"/>
                    </a:ext>
                  </a:extLst>
                </p:cNvPr>
                <p:cNvCxnSpPr>
                  <a:cxnSpLocks/>
                </p:cNvCxnSpPr>
                <p:nvPr/>
              </p:nvCxnSpPr>
              <p:spPr>
                <a:xfrm flipH="1">
                  <a:off x="8368064" y="2069186"/>
                  <a:ext cx="0" cy="138646"/>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27" name="직선 연결선 326">
                <a:extLst>
                  <a:ext uri="{FF2B5EF4-FFF2-40B4-BE49-F238E27FC236}">
                    <a16:creationId xmlns:a16="http://schemas.microsoft.com/office/drawing/2014/main" id="{97A025CC-2933-4714-B531-F05778A26EF9}"/>
                  </a:ext>
                </a:extLst>
              </p:cNvPr>
              <p:cNvCxnSpPr>
                <a:cxnSpLocks/>
                <a:endCxn id="321" idx="3"/>
              </p:cNvCxnSpPr>
              <p:nvPr/>
            </p:nvCxnSpPr>
            <p:spPr>
              <a:xfrm flipV="1">
                <a:off x="858641" y="2590878"/>
                <a:ext cx="483286" cy="39218"/>
              </a:xfrm>
              <a:prstGeom prst="line">
                <a:avLst/>
              </a:pr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sp>
            <p:nvSpPr>
              <p:cNvPr id="328" name="자유형: 도형 327">
                <a:extLst>
                  <a:ext uri="{FF2B5EF4-FFF2-40B4-BE49-F238E27FC236}">
                    <a16:creationId xmlns:a16="http://schemas.microsoft.com/office/drawing/2014/main" id="{90AA5AEF-F9F3-412B-AB95-527B007A52C9}"/>
                  </a:ext>
                </a:extLst>
              </p:cNvPr>
              <p:cNvSpPr/>
              <p:nvPr/>
            </p:nvSpPr>
            <p:spPr>
              <a:xfrm>
                <a:off x="873381" y="2908222"/>
                <a:ext cx="465874" cy="109125"/>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grpSp>
            <p:nvGrpSpPr>
              <p:cNvPr id="329" name="그룹 328">
                <a:extLst>
                  <a:ext uri="{FF2B5EF4-FFF2-40B4-BE49-F238E27FC236}">
                    <a16:creationId xmlns:a16="http://schemas.microsoft.com/office/drawing/2014/main" id="{FD1E2683-2B78-4DDC-82A5-E8D9CF5791E3}"/>
                  </a:ext>
                </a:extLst>
              </p:cNvPr>
              <p:cNvGrpSpPr/>
              <p:nvPr/>
            </p:nvGrpSpPr>
            <p:grpSpPr>
              <a:xfrm>
                <a:off x="838354" y="3213003"/>
                <a:ext cx="482286" cy="159940"/>
                <a:chOff x="8216596" y="1795094"/>
                <a:chExt cx="654344" cy="448325"/>
              </a:xfrm>
            </p:grpSpPr>
            <p:cxnSp>
              <p:nvCxnSpPr>
                <p:cNvPr id="333" name="직선 연결선 332">
                  <a:extLst>
                    <a:ext uri="{FF2B5EF4-FFF2-40B4-BE49-F238E27FC236}">
                      <a16:creationId xmlns:a16="http://schemas.microsoft.com/office/drawing/2014/main" id="{50B5E9A6-120D-4B8B-AE59-6E0781CDD202}"/>
                    </a:ext>
                  </a:extLst>
                </p:cNvPr>
                <p:cNvCxnSpPr>
                  <a:cxnSpLocks/>
                </p:cNvCxnSpPr>
                <p:nvPr/>
              </p:nvCxnSpPr>
              <p:spPr>
                <a:xfrm>
                  <a:off x="8242301" y="2005327"/>
                  <a:ext cx="0" cy="208049"/>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34" name="직선 연결선 333">
                  <a:extLst>
                    <a:ext uri="{FF2B5EF4-FFF2-40B4-BE49-F238E27FC236}">
                      <a16:creationId xmlns:a16="http://schemas.microsoft.com/office/drawing/2014/main" id="{A4495CAC-A19D-4F2D-9116-B22B487BB44F}"/>
                    </a:ext>
                  </a:extLst>
                </p:cNvPr>
                <p:cNvCxnSpPr>
                  <a:cxnSpLocks/>
                </p:cNvCxnSpPr>
                <p:nvPr/>
              </p:nvCxnSpPr>
              <p:spPr>
                <a:xfrm>
                  <a:off x="8216596" y="2205654"/>
                  <a:ext cx="654344" cy="2106"/>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35" name="직선 연결선 334">
                  <a:extLst>
                    <a:ext uri="{FF2B5EF4-FFF2-40B4-BE49-F238E27FC236}">
                      <a16:creationId xmlns:a16="http://schemas.microsoft.com/office/drawing/2014/main" id="{67D8972A-7C61-4812-BF0F-0CDD3A8358EA}"/>
                    </a:ext>
                  </a:extLst>
                </p:cNvPr>
                <p:cNvCxnSpPr>
                  <a:cxnSpLocks/>
                </p:cNvCxnSpPr>
                <p:nvPr/>
              </p:nvCxnSpPr>
              <p:spPr>
                <a:xfrm>
                  <a:off x="8843214" y="1843209"/>
                  <a:ext cx="0" cy="400210"/>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36" name="직선 연결선 335">
                  <a:extLst>
                    <a:ext uri="{FF2B5EF4-FFF2-40B4-BE49-F238E27FC236}">
                      <a16:creationId xmlns:a16="http://schemas.microsoft.com/office/drawing/2014/main" id="{7E455C74-9DEB-487D-AF41-837CD2D4F36C}"/>
                    </a:ext>
                  </a:extLst>
                </p:cNvPr>
                <p:cNvCxnSpPr>
                  <a:cxnSpLocks/>
                </p:cNvCxnSpPr>
                <p:nvPr/>
              </p:nvCxnSpPr>
              <p:spPr>
                <a:xfrm>
                  <a:off x="8750453" y="2009386"/>
                  <a:ext cx="0" cy="20783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37" name="직선 연결선 336">
                  <a:extLst>
                    <a:ext uri="{FF2B5EF4-FFF2-40B4-BE49-F238E27FC236}">
                      <a16:creationId xmlns:a16="http://schemas.microsoft.com/office/drawing/2014/main" id="{7660FF23-F765-467F-92A9-D4BC0674D217}"/>
                    </a:ext>
                  </a:extLst>
                </p:cNvPr>
                <p:cNvCxnSpPr>
                  <a:cxnSpLocks/>
                </p:cNvCxnSpPr>
                <p:nvPr/>
              </p:nvCxnSpPr>
              <p:spPr>
                <a:xfrm>
                  <a:off x="8620855" y="1795094"/>
                  <a:ext cx="0" cy="405011"/>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38" name="직선 연결선 337">
                  <a:extLst>
                    <a:ext uri="{FF2B5EF4-FFF2-40B4-BE49-F238E27FC236}">
                      <a16:creationId xmlns:a16="http://schemas.microsoft.com/office/drawing/2014/main" id="{B62CC93D-AB23-4B9D-916D-B48C2B9235ED}"/>
                    </a:ext>
                  </a:extLst>
                </p:cNvPr>
                <p:cNvCxnSpPr>
                  <a:cxnSpLocks/>
                </p:cNvCxnSpPr>
                <p:nvPr/>
              </p:nvCxnSpPr>
              <p:spPr>
                <a:xfrm>
                  <a:off x="8487143" y="2069186"/>
                  <a:ext cx="0" cy="130919"/>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cxnSp>
              <p:nvCxnSpPr>
                <p:cNvPr id="339" name="직선 연결선 338">
                  <a:extLst>
                    <a:ext uri="{FF2B5EF4-FFF2-40B4-BE49-F238E27FC236}">
                      <a16:creationId xmlns:a16="http://schemas.microsoft.com/office/drawing/2014/main" id="{E3813946-F1B8-4203-B987-EBA7C4363D55}"/>
                    </a:ext>
                  </a:extLst>
                </p:cNvPr>
                <p:cNvCxnSpPr>
                  <a:cxnSpLocks/>
                </p:cNvCxnSpPr>
                <p:nvPr/>
              </p:nvCxnSpPr>
              <p:spPr>
                <a:xfrm>
                  <a:off x="8368066" y="1807623"/>
                  <a:ext cx="0" cy="400208"/>
                </a:xfrm>
                <a:prstGeom prst="line">
                  <a:avLst/>
                </a:prstGeom>
                <a:noFill/>
                <a:ln w="28575">
                  <a:solidFill>
                    <a:srgbClr val="FF8383"/>
                  </a:solidFill>
                </a:ln>
              </p:spPr>
              <p:style>
                <a:lnRef idx="2">
                  <a:schemeClr val="accent1">
                    <a:shade val="50000"/>
                  </a:schemeClr>
                </a:lnRef>
                <a:fillRef idx="1">
                  <a:schemeClr val="accent1"/>
                </a:fillRef>
                <a:effectRef idx="0">
                  <a:schemeClr val="accent1"/>
                </a:effectRef>
                <a:fontRef idx="minor">
                  <a:schemeClr val="lt1"/>
                </a:fontRef>
              </p:style>
            </p:cxnSp>
          </p:grpSp>
          <p:sp>
            <p:nvSpPr>
              <p:cNvPr id="330" name="TextBox 329">
                <a:extLst>
                  <a:ext uri="{FF2B5EF4-FFF2-40B4-BE49-F238E27FC236}">
                    <a16:creationId xmlns:a16="http://schemas.microsoft.com/office/drawing/2014/main" id="{1A80BB8C-CF0A-4022-B58A-539B7FEA9775}"/>
                  </a:ext>
                </a:extLst>
              </p:cNvPr>
              <p:cNvSpPr txBox="1"/>
              <p:nvPr/>
            </p:nvSpPr>
            <p:spPr>
              <a:xfrm>
                <a:off x="871370" y="2375781"/>
                <a:ext cx="1040368" cy="121220"/>
              </a:xfrm>
              <a:prstGeom prst="rect">
                <a:avLst/>
              </a:prstGeom>
              <a:noFill/>
            </p:spPr>
            <p:txBody>
              <a:bodyPr wrap="square" lIns="0" tIns="0" rIns="0" bIns="0" rtlCol="0">
                <a:spAutoFit/>
              </a:bodyPr>
              <a:lstStyle/>
              <a:p>
                <a:r>
                  <a:rPr lang="en-US" altLang="ko-KR" sz="1100" b="1" dirty="0">
                    <a:latin typeface="Times New Roman" panose="02020603050405020304" pitchFamily="18" charset="0"/>
                    <a:cs typeface="Times New Roman" panose="02020603050405020304" pitchFamily="18" charset="0"/>
                  </a:rPr>
                  <a:t>Tr</a:t>
                </a:r>
                <a:r>
                  <a:rPr lang="en-US" altLang="ko-KR" sz="1100" dirty="0">
                    <a:latin typeface="Times New Roman" panose="02020603050405020304" pitchFamily="18" charset="0"/>
                    <a:cs typeface="Times New Roman" panose="02020603050405020304" pitchFamily="18" charset="0"/>
                  </a:rPr>
                  <a:t>end</a:t>
                </a:r>
                <a:endParaRPr lang="ko-KR" altLang="en-US" sz="1400" dirty="0">
                  <a:latin typeface="Times New Roman" panose="02020603050405020304" pitchFamily="18" charset="0"/>
                  <a:cs typeface="Times New Roman" panose="02020603050405020304" pitchFamily="18" charset="0"/>
                </a:endParaRPr>
              </a:p>
            </p:txBody>
          </p:sp>
          <p:sp>
            <p:nvSpPr>
              <p:cNvPr id="331" name="TextBox 330">
                <a:extLst>
                  <a:ext uri="{FF2B5EF4-FFF2-40B4-BE49-F238E27FC236}">
                    <a16:creationId xmlns:a16="http://schemas.microsoft.com/office/drawing/2014/main" id="{3F97D837-3383-4857-9B0B-D1CC8D5E782C}"/>
                  </a:ext>
                </a:extLst>
              </p:cNvPr>
              <p:cNvSpPr txBox="1"/>
              <p:nvPr/>
            </p:nvSpPr>
            <p:spPr>
              <a:xfrm>
                <a:off x="855438" y="2757153"/>
                <a:ext cx="1166711" cy="121220"/>
              </a:xfrm>
              <a:prstGeom prst="rect">
                <a:avLst/>
              </a:prstGeom>
              <a:noFill/>
            </p:spPr>
            <p:txBody>
              <a:bodyPr wrap="square" lIns="0" tIns="0" rIns="0" bIns="0" rtlCol="0">
                <a:spAutoFit/>
              </a:bodyPr>
              <a:lstStyle/>
              <a:p>
                <a:r>
                  <a:rPr lang="en-US" altLang="ko-KR" sz="1100" b="1" dirty="0">
                    <a:latin typeface="Times New Roman" panose="02020603050405020304" pitchFamily="18" charset="0"/>
                    <a:cs typeface="Times New Roman" panose="02020603050405020304" pitchFamily="18" charset="0"/>
                  </a:rPr>
                  <a:t>De</a:t>
                </a:r>
                <a:r>
                  <a:rPr lang="en-US" altLang="ko-KR" sz="1100" dirty="0">
                    <a:latin typeface="Times New Roman" panose="02020603050405020304" pitchFamily="18" charset="0"/>
                    <a:cs typeface="Times New Roman" panose="02020603050405020304" pitchFamily="18" charset="0"/>
                  </a:rPr>
                  <a:t>trend</a:t>
                </a:r>
                <a:endParaRPr lang="ko-KR" altLang="en-US" sz="1100" dirty="0">
                  <a:latin typeface="Times New Roman" panose="02020603050405020304" pitchFamily="18" charset="0"/>
                  <a:cs typeface="Times New Roman" panose="02020603050405020304" pitchFamily="18" charset="0"/>
                </a:endParaRPr>
              </a:p>
            </p:txBody>
          </p:sp>
          <p:sp>
            <p:nvSpPr>
              <p:cNvPr id="332" name="TextBox 331">
                <a:extLst>
                  <a:ext uri="{FF2B5EF4-FFF2-40B4-BE49-F238E27FC236}">
                    <a16:creationId xmlns:a16="http://schemas.microsoft.com/office/drawing/2014/main" id="{2847FBB0-06AF-4FEA-97FC-8720CE86CC44}"/>
                  </a:ext>
                </a:extLst>
              </p:cNvPr>
              <p:cNvSpPr txBox="1"/>
              <p:nvPr/>
            </p:nvSpPr>
            <p:spPr>
              <a:xfrm>
                <a:off x="846296" y="3090415"/>
                <a:ext cx="1040368" cy="132240"/>
              </a:xfrm>
              <a:prstGeom prst="rect">
                <a:avLst/>
              </a:prstGeom>
              <a:noFill/>
            </p:spPr>
            <p:txBody>
              <a:bodyPr wrap="square" lIns="0" tIns="0" rIns="0" bIns="0" rtlCol="0">
                <a:spAutoFit/>
              </a:bodyPr>
              <a:lstStyle/>
              <a:p>
                <a:r>
                  <a:rPr lang="en-US" altLang="ko-KR" sz="1100" b="1" dirty="0">
                    <a:latin typeface="Times New Roman" panose="02020603050405020304" pitchFamily="18" charset="0"/>
                    <a:cs typeface="Times New Roman" panose="02020603050405020304" pitchFamily="18" charset="0"/>
                  </a:rPr>
                  <a:t>Fre</a:t>
                </a:r>
                <a:r>
                  <a:rPr lang="en-US" altLang="ko-KR" sz="1100" dirty="0">
                    <a:latin typeface="Times New Roman" panose="02020603050405020304" pitchFamily="18" charset="0"/>
                    <a:cs typeface="Times New Roman" panose="02020603050405020304" pitchFamily="18" charset="0"/>
                  </a:rPr>
                  <a:t>quency</a:t>
                </a:r>
                <a:r>
                  <a:rPr lang="en-US" altLang="ko-KR" sz="1200" dirty="0">
                    <a:latin typeface="Times New Roman" panose="02020603050405020304" pitchFamily="18" charset="0"/>
                    <a:cs typeface="Times New Roman" panose="02020603050405020304" pitchFamily="18" charset="0"/>
                  </a:rPr>
                  <a:t> </a:t>
                </a:r>
                <a:endParaRPr lang="ko-KR" altLang="en-US" sz="1200" dirty="0">
                  <a:latin typeface="Times New Roman" panose="02020603050405020304" pitchFamily="18" charset="0"/>
                  <a:cs typeface="Times New Roman" panose="02020603050405020304" pitchFamily="18" charset="0"/>
                </a:endParaRPr>
              </a:p>
            </p:txBody>
          </p:sp>
        </p:grpSp>
        <p:sp>
          <p:nvSpPr>
            <p:cNvPr id="146" name="TextBox 145">
              <a:extLst>
                <a:ext uri="{FF2B5EF4-FFF2-40B4-BE49-F238E27FC236}">
                  <a16:creationId xmlns:a16="http://schemas.microsoft.com/office/drawing/2014/main" id="{69C34981-08A2-4D50-AC03-4C4799830645}"/>
                </a:ext>
              </a:extLst>
            </p:cNvPr>
            <p:cNvSpPr txBox="1"/>
            <p:nvPr/>
          </p:nvSpPr>
          <p:spPr>
            <a:xfrm>
              <a:off x="6726494" y="4060453"/>
              <a:ext cx="1418598" cy="137990"/>
            </a:xfrm>
            <a:prstGeom prst="rect">
              <a:avLst/>
            </a:prstGeom>
            <a:noFill/>
          </p:spPr>
          <p:txBody>
            <a:bodyPr wrap="square" lIns="0" tIns="0" rIns="0" bIns="0" rtlCol="0">
              <a:spAutoFit/>
            </a:bodyPr>
            <a:lstStyle/>
            <a:p>
              <a:pPr algn="ctr"/>
              <a:r>
                <a:rPr lang="en-US" altLang="ko-KR" sz="1600" b="1" i="1" dirty="0">
                  <a:solidFill>
                    <a:srgbClr val="FF4F4F"/>
                  </a:solidFill>
                  <a:latin typeface="Times New Roman" panose="02020603050405020304" pitchFamily="18" charset="0"/>
                  <a:cs typeface="Times New Roman" panose="02020603050405020304" pitchFamily="18" charset="0"/>
                </a:rPr>
                <a:t>“Target Cluster Consistency”</a:t>
              </a:r>
              <a:endParaRPr lang="ko-KR" altLang="en-US" sz="1600" b="1" i="1" dirty="0">
                <a:solidFill>
                  <a:srgbClr val="FF4F4F"/>
                </a:solidFill>
                <a:latin typeface="Times New Roman" panose="02020603050405020304" pitchFamily="18" charset="0"/>
                <a:cs typeface="Times New Roman" panose="02020603050405020304" pitchFamily="18" charset="0"/>
              </a:endParaRPr>
            </a:p>
          </p:txBody>
        </p:sp>
        <p:sp>
          <p:nvSpPr>
            <p:cNvPr id="147" name="TextBox 146">
              <a:extLst>
                <a:ext uri="{FF2B5EF4-FFF2-40B4-BE49-F238E27FC236}">
                  <a16:creationId xmlns:a16="http://schemas.microsoft.com/office/drawing/2014/main" id="{7D41F949-DBDF-41A1-B51E-7452EB046984}"/>
                </a:ext>
              </a:extLst>
            </p:cNvPr>
            <p:cNvSpPr txBox="1"/>
            <p:nvPr/>
          </p:nvSpPr>
          <p:spPr>
            <a:xfrm>
              <a:off x="7562774" y="3115672"/>
              <a:ext cx="444737" cy="206985"/>
            </a:xfrm>
            <a:prstGeom prst="rect">
              <a:avLst/>
            </a:prstGeom>
            <a:noFill/>
          </p:spPr>
          <p:txBody>
            <a:bodyPr wrap="square" lIns="0" tIns="0" rIns="0" bIns="0" rtlCol="0">
              <a:spAutoFit/>
            </a:bodyPr>
            <a:lstStyle/>
            <a:p>
              <a:r>
                <a:rPr lang="en-US" altLang="ko-KR" sz="1200" b="1" dirty="0">
                  <a:solidFill>
                    <a:srgbClr val="FF4F4F"/>
                  </a:solidFill>
                  <a:latin typeface="Times New Roman" panose="02020603050405020304" pitchFamily="18" charset="0"/>
                  <a:cs typeface="Times New Roman" panose="02020603050405020304" pitchFamily="18" charset="0"/>
                </a:rPr>
                <a:t>Refinement Candidates</a:t>
              </a:r>
              <a:endParaRPr lang="ko-KR" altLang="en-US" sz="1200" b="1" dirty="0">
                <a:solidFill>
                  <a:srgbClr val="FF4F4F"/>
                </a:solidFill>
                <a:latin typeface="Times New Roman" panose="02020603050405020304" pitchFamily="18" charset="0"/>
                <a:cs typeface="Times New Roman" panose="02020603050405020304" pitchFamily="18" charset="0"/>
              </a:endParaRPr>
            </a:p>
          </p:txBody>
        </p:sp>
        <p:cxnSp>
          <p:nvCxnSpPr>
            <p:cNvPr id="148" name="직선 연결선 147">
              <a:extLst>
                <a:ext uri="{FF2B5EF4-FFF2-40B4-BE49-F238E27FC236}">
                  <a16:creationId xmlns:a16="http://schemas.microsoft.com/office/drawing/2014/main" id="{CCA3DF27-D634-4DFC-8007-8127729B9937}"/>
                </a:ext>
              </a:extLst>
            </p:cNvPr>
            <p:cNvCxnSpPr>
              <a:cxnSpLocks/>
            </p:cNvCxnSpPr>
            <p:nvPr/>
          </p:nvCxnSpPr>
          <p:spPr>
            <a:xfrm>
              <a:off x="7418722" y="3180317"/>
              <a:ext cx="86713" cy="0"/>
            </a:xfrm>
            <a:prstGeom prst="line">
              <a:avLst/>
            </a:prstGeom>
            <a:noFill/>
            <a:ln w="15875" cap="flat" cmpd="sng">
              <a:solidFill>
                <a:srgbClr val="FF0000"/>
              </a:solidFill>
              <a:prstDash val="solid"/>
              <a:round/>
              <a:headEnd type="none" w="med" len="med"/>
              <a:tailEnd type="none" w="med" len="med"/>
            </a:ln>
          </p:spPr>
        </p:cxnSp>
        <p:sp>
          <p:nvSpPr>
            <p:cNvPr id="149" name="화살표: 오른쪽 148">
              <a:extLst>
                <a:ext uri="{FF2B5EF4-FFF2-40B4-BE49-F238E27FC236}">
                  <a16:creationId xmlns:a16="http://schemas.microsoft.com/office/drawing/2014/main" id="{9CFA1435-0B1B-4AEE-8ACB-DFCFE7E0C488}"/>
                </a:ext>
              </a:extLst>
            </p:cNvPr>
            <p:cNvSpPr/>
            <p:nvPr/>
          </p:nvSpPr>
          <p:spPr>
            <a:xfrm>
              <a:off x="3848139" y="3492834"/>
              <a:ext cx="122123" cy="113378"/>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50" name="화살표: 오른쪽 149">
              <a:extLst>
                <a:ext uri="{FF2B5EF4-FFF2-40B4-BE49-F238E27FC236}">
                  <a16:creationId xmlns:a16="http://schemas.microsoft.com/office/drawing/2014/main" id="{FC8DFC6B-E88E-4F32-A4BE-36CF0425ACB5}"/>
                </a:ext>
              </a:extLst>
            </p:cNvPr>
            <p:cNvSpPr/>
            <p:nvPr/>
          </p:nvSpPr>
          <p:spPr>
            <a:xfrm>
              <a:off x="3855176" y="3776517"/>
              <a:ext cx="122123" cy="113378"/>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51" name="화살표: 오른쪽 150">
              <a:extLst>
                <a:ext uri="{FF2B5EF4-FFF2-40B4-BE49-F238E27FC236}">
                  <a16:creationId xmlns:a16="http://schemas.microsoft.com/office/drawing/2014/main" id="{E30F19B0-6457-43F2-A53A-9A745960CDDF}"/>
                </a:ext>
              </a:extLst>
            </p:cNvPr>
            <p:cNvSpPr/>
            <p:nvPr/>
          </p:nvSpPr>
          <p:spPr>
            <a:xfrm>
              <a:off x="3846938" y="4021901"/>
              <a:ext cx="122123" cy="113378"/>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grpSp>
          <p:nvGrpSpPr>
            <p:cNvPr id="152" name="그룹 151">
              <a:extLst>
                <a:ext uri="{FF2B5EF4-FFF2-40B4-BE49-F238E27FC236}">
                  <a16:creationId xmlns:a16="http://schemas.microsoft.com/office/drawing/2014/main" id="{49CA0EB9-04B4-4465-8985-D993C4804B14}"/>
                </a:ext>
              </a:extLst>
            </p:cNvPr>
            <p:cNvGrpSpPr/>
            <p:nvPr/>
          </p:nvGrpSpPr>
          <p:grpSpPr>
            <a:xfrm>
              <a:off x="4072537" y="3495042"/>
              <a:ext cx="447918" cy="615894"/>
              <a:chOff x="1661605" y="3713390"/>
              <a:chExt cx="447918" cy="615894"/>
            </a:xfrm>
          </p:grpSpPr>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8115498C-4297-4C7F-AFF4-08CD417F2F86}"/>
                      </a:ext>
                    </a:extLst>
                  </p:cNvPr>
                  <p:cNvSpPr txBox="1"/>
                  <p:nvPr/>
                </p:nvSpPr>
                <p:spPr>
                  <a:xfrm>
                    <a:off x="1679987" y="3713390"/>
                    <a:ext cx="308684" cy="142518"/>
                  </a:xfrm>
                  <a:prstGeom prst="rect">
                    <a:avLst/>
                  </a:prstGeom>
                  <a:noFill/>
                </p:spPr>
                <p:txBody>
                  <a:bodyPr wrap="square" lIns="0" tIns="0" rIns="0" bIns="0" rtlCol="0">
                    <a:spAutoFit/>
                  </a:bodyPr>
                  <a:lstStyle/>
                  <a:p>
                    <a14:m>
                      <m:oMath xmlns:m="http://schemas.openxmlformats.org/officeDocument/2006/math">
                        <m:sSubSup>
                          <m:sSubSupPr>
                            <m:ctrlPr>
                              <a:rPr lang="en-US" altLang="ko-KR" sz="1600" b="1" i="1" smtClean="0">
                                <a:solidFill>
                                  <a:schemeClr val="tx1"/>
                                </a:solidFill>
                                <a:latin typeface="Cambria Math" panose="02040503050406030204" pitchFamily="18" charset="0"/>
                              </a:rPr>
                            </m:ctrlPr>
                          </m:sSubSupPr>
                          <m:e>
                            <m:r>
                              <a:rPr lang="en-US" altLang="ko-KR" sz="1600" b="1" i="0" smtClean="0">
                                <a:solidFill>
                                  <a:schemeClr val="tx1"/>
                                </a:solidFill>
                                <a:latin typeface="Cambria Math" panose="02040503050406030204" pitchFamily="18" charset="0"/>
                              </a:rPr>
                              <m:t>𝐜</m:t>
                            </m:r>
                          </m:e>
                          <m:sub>
                            <m:r>
                              <a:rPr lang="en-US" altLang="ko-KR" sz="1600" b="1" i="0" smtClean="0">
                                <a:solidFill>
                                  <a:schemeClr val="tx1"/>
                                </a:solidFill>
                                <a:latin typeface="Cambria Math" panose="02040503050406030204" pitchFamily="18" charset="0"/>
                              </a:rPr>
                              <m:t>𝟎</m:t>
                            </m:r>
                          </m:sub>
                          <m:sup>
                            <m:r>
                              <a:rPr lang="en-US" altLang="ko-KR" sz="1600" b="1" i="1" smtClean="0">
                                <a:solidFill>
                                  <a:schemeClr val="tx1"/>
                                </a:solidFill>
                                <a:latin typeface="Cambria Math" panose="02040503050406030204" pitchFamily="18" charset="0"/>
                              </a:rPr>
                              <m:t>𝒕𝒓</m:t>
                            </m:r>
                          </m:sup>
                        </m:sSubSup>
                      </m:oMath>
                    </a14:m>
                    <a:r>
                      <a:rPr lang="en-US" altLang="ko-KR" sz="1600" b="1" dirty="0">
                        <a:solidFill>
                          <a:schemeClr val="tx1"/>
                        </a:solidFill>
                        <a:latin typeface="Times New Roman" panose="02020603050405020304" pitchFamily="18" charset="0"/>
                        <a:cs typeface="Times New Roman" panose="02020603050405020304" pitchFamily="18" charset="0"/>
                      </a:rPr>
                      <a:t>,</a:t>
                    </a:r>
                    <a:endParaRPr lang="ko-KR"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D08A0DBE-06A2-415B-8BBE-464BCEC4BCBD}"/>
                      </a:ext>
                    </a:extLst>
                  </p:cNvPr>
                  <p:cNvSpPr txBox="1">
                    <a:spLocks noRot="1" noChangeAspect="1" noMove="1" noResize="1" noEditPoints="1" noAdjustHandles="1" noChangeArrowheads="1" noChangeShapeType="1" noTextEdit="1"/>
                  </p:cNvSpPr>
                  <p:nvPr/>
                </p:nvSpPr>
                <p:spPr>
                  <a:xfrm>
                    <a:off x="1679987" y="3713390"/>
                    <a:ext cx="308684" cy="142518"/>
                  </a:xfrm>
                  <a:prstGeom prst="rect">
                    <a:avLst/>
                  </a:prstGeom>
                  <a:blipFill>
                    <a:blip r:embed="rId8"/>
                    <a:stretch>
                      <a:fillRect l="-10000" t="-21429" b="-4761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BA770395-83D3-41F7-A739-E28A53A00252}"/>
                      </a:ext>
                    </a:extLst>
                  </p:cNvPr>
                  <p:cNvSpPr txBox="1"/>
                  <p:nvPr/>
                </p:nvSpPr>
                <p:spPr>
                  <a:xfrm>
                    <a:off x="1661605" y="3937384"/>
                    <a:ext cx="308684" cy="150316"/>
                  </a:xfrm>
                  <a:prstGeom prst="rect">
                    <a:avLst/>
                  </a:prstGeom>
                  <a:noFill/>
                </p:spPr>
                <p:txBody>
                  <a:bodyPr wrap="square" lIns="0" tIns="0" rIns="0" bIns="0" rtlCol="0">
                    <a:spAutoFit/>
                  </a:bodyPr>
                  <a:lstStyle/>
                  <a:p>
                    <a14:m>
                      <m:oMath xmlns:m="http://schemas.openxmlformats.org/officeDocument/2006/math">
                        <m:sSubSup>
                          <m:sSubSupPr>
                            <m:ctrlPr>
                              <a:rPr lang="en-US" altLang="ko-KR" sz="1600" b="1" i="1" smtClean="0">
                                <a:solidFill>
                                  <a:schemeClr val="tx1"/>
                                </a:solidFill>
                                <a:latin typeface="Cambria Math" panose="02040503050406030204" pitchFamily="18" charset="0"/>
                              </a:rPr>
                            </m:ctrlPr>
                          </m:sSubSupPr>
                          <m:e>
                            <m:r>
                              <a:rPr lang="en-US" altLang="ko-KR" sz="1600" b="1" i="0" smtClean="0">
                                <a:solidFill>
                                  <a:schemeClr val="tx1"/>
                                </a:solidFill>
                                <a:latin typeface="Cambria Math" panose="02040503050406030204" pitchFamily="18" charset="0"/>
                              </a:rPr>
                              <m:t>𝐜</m:t>
                            </m:r>
                          </m:e>
                          <m:sub>
                            <m:r>
                              <a:rPr lang="en-US" altLang="ko-KR" sz="1600" b="1" i="0" smtClean="0">
                                <a:solidFill>
                                  <a:schemeClr val="tx1"/>
                                </a:solidFill>
                                <a:latin typeface="Cambria Math" panose="02040503050406030204" pitchFamily="18" charset="0"/>
                              </a:rPr>
                              <m:t>𝟎</m:t>
                            </m:r>
                          </m:sub>
                          <m:sup>
                            <m:r>
                              <a:rPr lang="en-US" altLang="ko-KR" sz="1600" b="1" i="1">
                                <a:latin typeface="Cambria Math" panose="02040503050406030204" pitchFamily="18" charset="0"/>
                              </a:rPr>
                              <m:t>𝒅𝒆</m:t>
                            </m:r>
                          </m:sup>
                        </m:sSubSup>
                      </m:oMath>
                    </a14:m>
                    <a:r>
                      <a:rPr lang="en-US" altLang="ko-KR" sz="1600" b="1" dirty="0">
                        <a:solidFill>
                          <a:schemeClr val="tx1"/>
                        </a:solidFill>
                        <a:latin typeface="Times New Roman" panose="02020603050405020304" pitchFamily="18" charset="0"/>
                        <a:cs typeface="Times New Roman" panose="02020603050405020304" pitchFamily="18" charset="0"/>
                      </a:rPr>
                      <a:t>,</a:t>
                    </a:r>
                    <a:endParaRPr lang="ko-KR"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7" name="TextBox 66">
                    <a:extLst>
                      <a:ext uri="{FF2B5EF4-FFF2-40B4-BE49-F238E27FC236}">
                        <a16:creationId xmlns:a16="http://schemas.microsoft.com/office/drawing/2014/main" id="{0C70C8CF-5EF9-489D-AB5A-927AF42F8C95}"/>
                      </a:ext>
                    </a:extLst>
                  </p:cNvPr>
                  <p:cNvSpPr txBox="1">
                    <a:spLocks noRot="1" noChangeAspect="1" noMove="1" noResize="1" noEditPoints="1" noAdjustHandles="1" noChangeArrowheads="1" noChangeShapeType="1" noTextEdit="1"/>
                  </p:cNvSpPr>
                  <p:nvPr/>
                </p:nvSpPr>
                <p:spPr>
                  <a:xfrm>
                    <a:off x="1661605" y="3937384"/>
                    <a:ext cx="308684" cy="150316"/>
                  </a:xfrm>
                  <a:prstGeom prst="rect">
                    <a:avLst/>
                  </a:prstGeom>
                  <a:blipFill>
                    <a:blip r:embed="rId9"/>
                    <a:stretch>
                      <a:fillRect l="-10000" t="-18182" b="-4318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2DDC8316-D868-4BF4-99A4-9A597F501191}"/>
                      </a:ext>
                    </a:extLst>
                  </p:cNvPr>
                  <p:cNvSpPr txBox="1"/>
                  <p:nvPr/>
                </p:nvSpPr>
                <p:spPr>
                  <a:xfrm>
                    <a:off x="1687295" y="4155072"/>
                    <a:ext cx="308684" cy="174212"/>
                  </a:xfrm>
                  <a:prstGeom prst="rect">
                    <a:avLst/>
                  </a:prstGeom>
                  <a:noFill/>
                </p:spPr>
                <p:txBody>
                  <a:bodyPr wrap="square" lIns="0" tIns="0" rIns="0" bIns="0" rtlCol="0">
                    <a:spAutoFit/>
                  </a:bodyPr>
                  <a:lstStyle/>
                  <a:p>
                    <a14:m>
                      <m:oMath xmlns:m="http://schemas.openxmlformats.org/officeDocument/2006/math">
                        <m:sSubSup>
                          <m:sSubSupPr>
                            <m:ctrlPr>
                              <a:rPr lang="en-US" altLang="ko-KR" sz="1600" b="1" i="1" smtClean="0">
                                <a:solidFill>
                                  <a:schemeClr val="tx1"/>
                                </a:solidFill>
                                <a:latin typeface="Cambria Math" panose="02040503050406030204" pitchFamily="18" charset="0"/>
                              </a:rPr>
                            </m:ctrlPr>
                          </m:sSubSupPr>
                          <m:e>
                            <m:r>
                              <a:rPr lang="en-US" altLang="ko-KR" sz="1600" b="1" i="0" smtClean="0">
                                <a:solidFill>
                                  <a:schemeClr val="tx1"/>
                                </a:solidFill>
                                <a:latin typeface="Cambria Math" panose="02040503050406030204" pitchFamily="18" charset="0"/>
                              </a:rPr>
                              <m:t>𝐜</m:t>
                            </m:r>
                          </m:e>
                          <m:sub>
                            <m:r>
                              <a:rPr lang="en-US" altLang="ko-KR" sz="1600" b="1" i="0" smtClean="0">
                                <a:solidFill>
                                  <a:schemeClr val="tx1"/>
                                </a:solidFill>
                                <a:latin typeface="Cambria Math" panose="02040503050406030204" pitchFamily="18" charset="0"/>
                              </a:rPr>
                              <m:t>𝟎</m:t>
                            </m:r>
                          </m:sub>
                          <m:sup>
                            <m:r>
                              <a:rPr lang="en-US" altLang="ko-KR" sz="1600" b="1" i="1" smtClean="0">
                                <a:solidFill>
                                  <a:schemeClr val="tx1"/>
                                </a:solidFill>
                                <a:latin typeface="Cambria Math" panose="02040503050406030204" pitchFamily="18" charset="0"/>
                              </a:rPr>
                              <m:t>𝒇𝒓</m:t>
                            </m:r>
                          </m:sup>
                        </m:sSubSup>
                      </m:oMath>
                    </a14:m>
                    <a:r>
                      <a:rPr lang="en-US" altLang="ko-KR" sz="1600" b="1" dirty="0">
                        <a:solidFill>
                          <a:schemeClr val="tx1"/>
                        </a:solidFill>
                        <a:latin typeface="Times New Roman" panose="02020603050405020304" pitchFamily="18" charset="0"/>
                        <a:cs typeface="Times New Roman" panose="02020603050405020304" pitchFamily="18" charset="0"/>
                      </a:rPr>
                      <a:t>,</a:t>
                    </a:r>
                    <a:endParaRPr lang="ko-KR"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8" name="TextBox 67">
                    <a:extLst>
                      <a:ext uri="{FF2B5EF4-FFF2-40B4-BE49-F238E27FC236}">
                        <a16:creationId xmlns:a16="http://schemas.microsoft.com/office/drawing/2014/main" id="{17D24A81-D237-48B5-A7C1-97210A3BAA51}"/>
                      </a:ext>
                    </a:extLst>
                  </p:cNvPr>
                  <p:cNvSpPr txBox="1">
                    <a:spLocks noRot="1" noChangeAspect="1" noMove="1" noResize="1" noEditPoints="1" noAdjustHandles="1" noChangeArrowheads="1" noChangeShapeType="1" noTextEdit="1"/>
                  </p:cNvSpPr>
                  <p:nvPr/>
                </p:nvSpPr>
                <p:spPr>
                  <a:xfrm>
                    <a:off x="1687295" y="4155072"/>
                    <a:ext cx="308684" cy="174212"/>
                  </a:xfrm>
                  <a:prstGeom prst="rect">
                    <a:avLst/>
                  </a:prstGeom>
                  <a:blipFill>
                    <a:blip r:embed="rId10"/>
                    <a:stretch>
                      <a:fillRect l="-8889" t="-5882" b="-3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7" name="TextBox 316">
                    <a:extLst>
                      <a:ext uri="{FF2B5EF4-FFF2-40B4-BE49-F238E27FC236}">
                        <a16:creationId xmlns:a16="http://schemas.microsoft.com/office/drawing/2014/main" id="{EC00AA8A-A6E1-4A19-9A3B-1B28568FC44A}"/>
                      </a:ext>
                    </a:extLst>
                  </p:cNvPr>
                  <p:cNvSpPr txBox="1"/>
                  <p:nvPr/>
                </p:nvSpPr>
                <p:spPr>
                  <a:xfrm>
                    <a:off x="1793531" y="3713390"/>
                    <a:ext cx="308684" cy="1418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b="1" i="1" smtClean="0">
                                  <a:solidFill>
                                    <a:schemeClr val="tx1"/>
                                  </a:solidFill>
                                  <a:latin typeface="Cambria Math" panose="02040503050406030204" pitchFamily="18" charset="0"/>
                                </a:rPr>
                              </m:ctrlPr>
                            </m:sSubSupPr>
                            <m:e>
                              <m:r>
                                <a:rPr lang="en-US" altLang="ko-KR" sz="1600" b="1" i="0" smtClean="0">
                                  <a:solidFill>
                                    <a:schemeClr val="tx1"/>
                                  </a:solidFill>
                                  <a:latin typeface="Cambria Math" panose="02040503050406030204" pitchFamily="18" charset="0"/>
                                </a:rPr>
                                <m:t>𝐜</m:t>
                              </m:r>
                            </m:e>
                            <m:sub>
                              <m:r>
                                <a:rPr lang="en-US" altLang="ko-KR" sz="1600" b="1" i="1" smtClean="0">
                                  <a:solidFill>
                                    <a:schemeClr val="tx1"/>
                                  </a:solidFill>
                                  <a:latin typeface="Cambria Math" panose="02040503050406030204" pitchFamily="18" charset="0"/>
                                </a:rPr>
                                <m:t>𝟏</m:t>
                              </m:r>
                            </m:sub>
                            <m:sup>
                              <m:r>
                                <a:rPr lang="en-US" altLang="ko-KR" sz="1600" b="1" i="1" smtClean="0">
                                  <a:solidFill>
                                    <a:schemeClr val="tx1"/>
                                  </a:solidFill>
                                  <a:latin typeface="Cambria Math" panose="02040503050406030204" pitchFamily="18" charset="0"/>
                                </a:rPr>
                                <m:t>𝒕𝒓</m:t>
                              </m:r>
                            </m:sup>
                          </m:sSubSup>
                        </m:oMath>
                      </m:oMathPara>
                    </a14:m>
                    <a:endParaRPr lang="ko-KR"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9" name="TextBox 68">
                    <a:extLst>
                      <a:ext uri="{FF2B5EF4-FFF2-40B4-BE49-F238E27FC236}">
                        <a16:creationId xmlns:a16="http://schemas.microsoft.com/office/drawing/2014/main" id="{D222F3B1-5BA9-4C48-82A8-D11DB9A29380}"/>
                      </a:ext>
                    </a:extLst>
                  </p:cNvPr>
                  <p:cNvSpPr txBox="1">
                    <a:spLocks noRot="1" noChangeAspect="1" noMove="1" noResize="1" noEditPoints="1" noAdjustHandles="1" noChangeArrowheads="1" noChangeShapeType="1" noTextEdit="1"/>
                  </p:cNvSpPr>
                  <p:nvPr/>
                </p:nvSpPr>
                <p:spPr>
                  <a:xfrm>
                    <a:off x="1793531" y="3713390"/>
                    <a:ext cx="308684" cy="141871"/>
                  </a:xfrm>
                  <a:prstGeom prst="rect">
                    <a:avLst/>
                  </a:prstGeom>
                  <a:blipFill>
                    <a:blip r:embed="rId11"/>
                    <a:stretch>
                      <a:fillRect b="-1904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A84AFAEF-7D91-4120-9A9D-58D7DC124640}"/>
                      </a:ext>
                    </a:extLst>
                  </p:cNvPr>
                  <p:cNvSpPr txBox="1"/>
                  <p:nvPr/>
                </p:nvSpPr>
                <p:spPr>
                  <a:xfrm>
                    <a:off x="1775149" y="3937384"/>
                    <a:ext cx="308684" cy="1496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b="1" i="1" smtClean="0">
                                  <a:solidFill>
                                    <a:schemeClr val="tx1"/>
                                  </a:solidFill>
                                  <a:latin typeface="Cambria Math" panose="02040503050406030204" pitchFamily="18" charset="0"/>
                                </a:rPr>
                              </m:ctrlPr>
                            </m:sSubSupPr>
                            <m:e>
                              <m:r>
                                <a:rPr lang="en-US" altLang="ko-KR" sz="1600" b="1" i="0" smtClean="0">
                                  <a:solidFill>
                                    <a:schemeClr val="tx1"/>
                                  </a:solidFill>
                                  <a:latin typeface="Cambria Math" panose="02040503050406030204" pitchFamily="18" charset="0"/>
                                </a:rPr>
                                <m:t>𝐜</m:t>
                              </m:r>
                            </m:e>
                            <m:sub>
                              <m:r>
                                <a:rPr lang="en-US" altLang="ko-KR" sz="1600" b="1" i="1" smtClean="0">
                                  <a:solidFill>
                                    <a:schemeClr val="tx1"/>
                                  </a:solidFill>
                                  <a:latin typeface="Cambria Math" panose="02040503050406030204" pitchFamily="18" charset="0"/>
                                </a:rPr>
                                <m:t>𝟏</m:t>
                              </m:r>
                            </m:sub>
                            <m:sup>
                              <m:r>
                                <a:rPr lang="en-US" altLang="ko-KR" sz="1600" b="1" i="1">
                                  <a:latin typeface="Cambria Math" panose="02040503050406030204" pitchFamily="18" charset="0"/>
                                </a:rPr>
                                <m:t>𝒅𝒆</m:t>
                              </m:r>
                            </m:sup>
                          </m:sSubSup>
                        </m:oMath>
                      </m:oMathPara>
                    </a14:m>
                    <a:endParaRPr lang="ko-KR"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0" name="TextBox 69">
                    <a:extLst>
                      <a:ext uri="{FF2B5EF4-FFF2-40B4-BE49-F238E27FC236}">
                        <a16:creationId xmlns:a16="http://schemas.microsoft.com/office/drawing/2014/main" id="{7082DD66-47A8-4CA7-A687-50914658750D}"/>
                      </a:ext>
                    </a:extLst>
                  </p:cNvPr>
                  <p:cNvSpPr txBox="1">
                    <a:spLocks noRot="1" noChangeAspect="1" noMove="1" noResize="1" noEditPoints="1" noAdjustHandles="1" noChangeArrowheads="1" noChangeShapeType="1" noTextEdit="1"/>
                  </p:cNvSpPr>
                  <p:nvPr/>
                </p:nvSpPr>
                <p:spPr>
                  <a:xfrm>
                    <a:off x="1775149" y="3937384"/>
                    <a:ext cx="308684" cy="149669"/>
                  </a:xfrm>
                  <a:prstGeom prst="rect">
                    <a:avLst/>
                  </a:prstGeom>
                  <a:blipFill>
                    <a:blip r:embed="rId12"/>
                    <a:stretch>
                      <a:fillRect t="-2273" b="-1590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9" name="TextBox 318">
                    <a:extLst>
                      <a:ext uri="{FF2B5EF4-FFF2-40B4-BE49-F238E27FC236}">
                        <a16:creationId xmlns:a16="http://schemas.microsoft.com/office/drawing/2014/main" id="{C458831B-2402-42F0-BF03-6664CE37DEDA}"/>
                      </a:ext>
                    </a:extLst>
                  </p:cNvPr>
                  <p:cNvSpPr txBox="1"/>
                  <p:nvPr/>
                </p:nvSpPr>
                <p:spPr>
                  <a:xfrm>
                    <a:off x="1800839" y="4155072"/>
                    <a:ext cx="308684" cy="1735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600" b="1" i="1" smtClean="0">
                                  <a:solidFill>
                                    <a:schemeClr val="tx1"/>
                                  </a:solidFill>
                                  <a:latin typeface="Cambria Math" panose="02040503050406030204" pitchFamily="18" charset="0"/>
                                </a:rPr>
                              </m:ctrlPr>
                            </m:sSubSupPr>
                            <m:e>
                              <m:r>
                                <a:rPr lang="en-US" altLang="ko-KR" sz="1600" b="1" i="0" smtClean="0">
                                  <a:solidFill>
                                    <a:schemeClr val="tx1"/>
                                  </a:solidFill>
                                  <a:latin typeface="Cambria Math" panose="02040503050406030204" pitchFamily="18" charset="0"/>
                                </a:rPr>
                                <m:t>𝐜</m:t>
                              </m:r>
                            </m:e>
                            <m:sub>
                              <m:r>
                                <a:rPr lang="en-US" altLang="ko-KR" sz="1600" b="1" i="1" smtClean="0">
                                  <a:solidFill>
                                    <a:schemeClr val="tx1"/>
                                  </a:solidFill>
                                  <a:latin typeface="Cambria Math" panose="02040503050406030204" pitchFamily="18" charset="0"/>
                                </a:rPr>
                                <m:t>𝟏</m:t>
                              </m:r>
                            </m:sub>
                            <m:sup>
                              <m:r>
                                <a:rPr lang="en-US" altLang="ko-KR" sz="1600" b="1" i="1" smtClean="0">
                                  <a:solidFill>
                                    <a:schemeClr val="tx1"/>
                                  </a:solidFill>
                                  <a:latin typeface="Cambria Math" panose="02040503050406030204" pitchFamily="18" charset="0"/>
                                </a:rPr>
                                <m:t>𝒇𝒓</m:t>
                              </m:r>
                            </m:sup>
                          </m:sSubSup>
                        </m:oMath>
                      </m:oMathPara>
                    </a14:m>
                    <a:endParaRPr lang="ko-KR" altLang="en-US" sz="1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1" name="TextBox 70">
                    <a:extLst>
                      <a:ext uri="{FF2B5EF4-FFF2-40B4-BE49-F238E27FC236}">
                        <a16:creationId xmlns:a16="http://schemas.microsoft.com/office/drawing/2014/main" id="{41FDE7D6-F1C9-4281-BC4D-AE78F4A081AC}"/>
                      </a:ext>
                    </a:extLst>
                  </p:cNvPr>
                  <p:cNvSpPr txBox="1">
                    <a:spLocks noRot="1" noChangeAspect="1" noMove="1" noResize="1" noEditPoints="1" noAdjustHandles="1" noChangeArrowheads="1" noChangeShapeType="1" noTextEdit="1"/>
                  </p:cNvSpPr>
                  <p:nvPr/>
                </p:nvSpPr>
                <p:spPr>
                  <a:xfrm>
                    <a:off x="1800839" y="4155072"/>
                    <a:ext cx="308684" cy="173566"/>
                  </a:xfrm>
                  <a:prstGeom prst="rect">
                    <a:avLst/>
                  </a:prstGeom>
                  <a:blipFill>
                    <a:blip r:embed="rId13"/>
                    <a:stretch>
                      <a:fillRect b="-18000"/>
                    </a:stretch>
                  </a:blipFill>
                </p:spPr>
                <p:txBody>
                  <a:bodyPr/>
                  <a:lstStyle/>
                  <a:p>
                    <a:r>
                      <a:rPr lang="ko-KR" altLang="en-US">
                        <a:noFill/>
                      </a:rPr>
                      <a:t> </a:t>
                    </a:r>
                  </a:p>
                </p:txBody>
              </p:sp>
            </mc:Fallback>
          </mc:AlternateContent>
        </p:grpSp>
        <p:sp>
          <p:nvSpPr>
            <p:cNvPr id="153" name="화살표: 오른쪽 152">
              <a:extLst>
                <a:ext uri="{FF2B5EF4-FFF2-40B4-BE49-F238E27FC236}">
                  <a16:creationId xmlns:a16="http://schemas.microsoft.com/office/drawing/2014/main" id="{B1C627D4-66B7-43A4-9355-2D6F3765D85A}"/>
                </a:ext>
              </a:extLst>
            </p:cNvPr>
            <p:cNvSpPr/>
            <p:nvPr/>
          </p:nvSpPr>
          <p:spPr>
            <a:xfrm>
              <a:off x="4485001" y="3740221"/>
              <a:ext cx="155506" cy="123002"/>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cxnSp>
          <p:nvCxnSpPr>
            <p:cNvPr id="154" name="직선 화살표 연결선 153">
              <a:extLst>
                <a:ext uri="{FF2B5EF4-FFF2-40B4-BE49-F238E27FC236}">
                  <a16:creationId xmlns:a16="http://schemas.microsoft.com/office/drawing/2014/main" id="{69811B9E-E8EB-4B96-B04E-599B18D98293}"/>
                </a:ext>
              </a:extLst>
            </p:cNvPr>
            <p:cNvCxnSpPr>
              <a:cxnSpLocks/>
            </p:cNvCxnSpPr>
            <p:nvPr/>
          </p:nvCxnSpPr>
          <p:spPr>
            <a:xfrm>
              <a:off x="3025045" y="2549305"/>
              <a:ext cx="121008" cy="0"/>
            </a:xfrm>
            <a:prstGeom prst="straightConnector1">
              <a:avLst/>
            </a:prstGeom>
            <a:ln w="19050">
              <a:solidFill>
                <a:srgbClr val="4A86E8"/>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직선 화살표 연결선 154">
              <a:extLst>
                <a:ext uri="{FF2B5EF4-FFF2-40B4-BE49-F238E27FC236}">
                  <a16:creationId xmlns:a16="http://schemas.microsoft.com/office/drawing/2014/main" id="{6C3112AC-FCF0-4DF6-A2D1-194D220F969C}"/>
                </a:ext>
              </a:extLst>
            </p:cNvPr>
            <p:cNvCxnSpPr>
              <a:cxnSpLocks/>
            </p:cNvCxnSpPr>
            <p:nvPr/>
          </p:nvCxnSpPr>
          <p:spPr>
            <a:xfrm>
              <a:off x="3607686" y="2549260"/>
              <a:ext cx="503520" cy="0"/>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BD7B52D9-08FC-4E2C-9836-406F8ED793C3}"/>
                    </a:ext>
                  </a:extLst>
                </p:cNvPr>
                <p:cNvSpPr txBox="1"/>
                <p:nvPr/>
              </p:nvSpPr>
              <p:spPr>
                <a:xfrm>
                  <a:off x="3736784" y="2433523"/>
                  <a:ext cx="268154" cy="176333"/>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chemeClr val="accent1">
                                    <a:lumMod val="75000"/>
                                  </a:schemeClr>
                                </a:solidFill>
                                <a:latin typeface="Cambria Math" panose="02040503050406030204" pitchFamily="18" charset="0"/>
                              </a:rPr>
                            </m:ctrlPr>
                          </m:sSupPr>
                          <m:e>
                            <m:r>
                              <m:rPr>
                                <m:sty m:val="p"/>
                              </m:rPr>
                              <a:rPr lang="en-US" altLang="ko-KR" i="0" smtClean="0">
                                <a:solidFill>
                                  <a:schemeClr val="accent1">
                                    <a:lumMod val="75000"/>
                                  </a:schemeClr>
                                </a:solidFill>
                                <a:latin typeface="Cambria Math" panose="02040503050406030204" pitchFamily="18" charset="0"/>
                              </a:rPr>
                              <m:t>Y</m:t>
                            </m:r>
                          </m:e>
                          <m:sup>
                            <m:sSup>
                              <m:sSupPr>
                                <m:ctrlPr>
                                  <a:rPr lang="en-US" altLang="ko-KR" b="0" i="1" smtClean="0">
                                    <a:solidFill>
                                      <a:schemeClr val="accent1">
                                        <a:lumMod val="75000"/>
                                      </a:schemeClr>
                                    </a:solidFill>
                                    <a:latin typeface="Cambria Math" panose="02040503050406030204" pitchFamily="18" charset="0"/>
                                  </a:rPr>
                                </m:ctrlPr>
                              </m:sSupPr>
                              <m:e>
                                <m:r>
                                  <m:rPr>
                                    <m:sty m:val="p"/>
                                  </m:rPr>
                                  <a:rPr lang="en-US" altLang="ko-KR" b="0" i="0" smtClean="0">
                                    <a:solidFill>
                                      <a:schemeClr val="accent1">
                                        <a:lumMod val="75000"/>
                                      </a:schemeClr>
                                    </a:solidFill>
                                    <a:latin typeface="Cambria Math" panose="02040503050406030204" pitchFamily="18" charset="0"/>
                                  </a:rPr>
                                  <m:t>src</m:t>
                                </m:r>
                              </m:e>
                              <m:sup>
                                <m:r>
                                  <a:rPr lang="en-US" altLang="ko-KR" b="0" i="1" smtClean="0">
                                    <a:solidFill>
                                      <a:schemeClr val="accent1">
                                        <a:lumMod val="75000"/>
                                      </a:schemeClr>
                                    </a:solidFill>
                                    <a:latin typeface="Cambria Math" panose="02040503050406030204" pitchFamily="18" charset="0"/>
                                  </a:rPr>
                                  <m:t>′</m:t>
                                </m:r>
                              </m:sup>
                            </m:sSup>
                          </m:sup>
                        </m:sSup>
                      </m:oMath>
                    </m:oMathPara>
                  </a14:m>
                  <a:endParaRPr lang="ko-KR" alt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0BAE583D-3535-4EBC-BCEE-8AF675D2DF78}"/>
                    </a:ext>
                  </a:extLst>
                </p:cNvPr>
                <p:cNvSpPr txBox="1">
                  <a:spLocks noRot="1" noChangeAspect="1" noMove="1" noResize="1" noEditPoints="1" noAdjustHandles="1" noChangeArrowheads="1" noChangeShapeType="1" noTextEdit="1"/>
                </p:cNvSpPr>
                <p:nvPr/>
              </p:nvSpPr>
              <p:spPr>
                <a:xfrm>
                  <a:off x="3736784" y="2433523"/>
                  <a:ext cx="268154" cy="176333"/>
                </a:xfrm>
                <a:prstGeom prst="rect">
                  <a:avLst/>
                </a:prstGeom>
                <a:blipFill>
                  <a:blip r:embed="rId14"/>
                  <a:stretch>
                    <a:fillRect l="-13924" r="-5063" b="-78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51F02A65-53CB-4B1B-A36F-69489658E026}"/>
                    </a:ext>
                  </a:extLst>
                </p:cNvPr>
                <p:cNvSpPr txBox="1"/>
                <p:nvPr/>
              </p:nvSpPr>
              <p:spPr>
                <a:xfrm>
                  <a:off x="4632049" y="2581430"/>
                  <a:ext cx="260440" cy="1552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rgbClr val="FF4F4F"/>
                                </a:solidFill>
                                <a:latin typeface="Cambria Math" panose="02040503050406030204" pitchFamily="18" charset="0"/>
                              </a:rPr>
                            </m:ctrlPr>
                          </m:sSupPr>
                          <m:e>
                            <m:r>
                              <m:rPr>
                                <m:sty m:val="p"/>
                              </m:rPr>
                              <a:rPr lang="en-US" altLang="ko-KR" b="0" i="0" smtClean="0">
                                <a:solidFill>
                                  <a:srgbClr val="FF4F4F"/>
                                </a:solidFill>
                                <a:latin typeface="Cambria Math" panose="02040503050406030204" pitchFamily="18" charset="0"/>
                              </a:rPr>
                              <m:t>X</m:t>
                            </m:r>
                          </m:e>
                          <m:sup>
                            <m:r>
                              <m:rPr>
                                <m:sty m:val="p"/>
                              </m:rPr>
                              <a:rPr lang="en-US" altLang="ko-KR" b="0" i="0" smtClean="0">
                                <a:solidFill>
                                  <a:srgbClr val="FF4F4F"/>
                                </a:solidFill>
                                <a:latin typeface="Cambria Math" panose="02040503050406030204" pitchFamily="18" charset="0"/>
                              </a:rPr>
                              <m:t>trg</m:t>
                            </m:r>
                          </m:sup>
                        </m:sSup>
                      </m:oMath>
                    </m:oMathPara>
                  </a14:m>
                  <a:endParaRPr lang="ko-KR" altLang="en-US" sz="1600"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B1F03C73-F241-4AC6-9A4B-0C82E9971559}"/>
                    </a:ext>
                  </a:extLst>
                </p:cNvPr>
                <p:cNvSpPr txBox="1">
                  <a:spLocks noRot="1" noChangeAspect="1" noMove="1" noResize="1" noEditPoints="1" noAdjustHandles="1" noChangeArrowheads="1" noChangeShapeType="1" noTextEdit="1"/>
                </p:cNvSpPr>
                <p:nvPr/>
              </p:nvSpPr>
              <p:spPr>
                <a:xfrm>
                  <a:off x="4632049" y="2581430"/>
                  <a:ext cx="260440" cy="155239"/>
                </a:xfrm>
                <a:prstGeom prst="rect">
                  <a:avLst/>
                </a:prstGeom>
                <a:blipFill>
                  <a:blip r:embed="rId15"/>
                  <a:stretch>
                    <a:fillRect l="-9091" t="-2222" r="-5195" b="-8889"/>
                  </a:stretch>
                </a:blipFill>
              </p:spPr>
              <p:txBody>
                <a:bodyPr/>
                <a:lstStyle/>
                <a:p>
                  <a:r>
                    <a:rPr lang="ko-KR" altLang="en-US">
                      <a:noFill/>
                    </a:rPr>
                    <a:t> </a:t>
                  </a:r>
                </a:p>
              </p:txBody>
            </p:sp>
          </mc:Fallback>
        </mc:AlternateContent>
        <p:cxnSp>
          <p:nvCxnSpPr>
            <p:cNvPr id="158" name="직선 화살표 연결선 157">
              <a:extLst>
                <a:ext uri="{FF2B5EF4-FFF2-40B4-BE49-F238E27FC236}">
                  <a16:creationId xmlns:a16="http://schemas.microsoft.com/office/drawing/2014/main" id="{094592D3-3550-4914-83C0-86218FA500BC}"/>
                </a:ext>
              </a:extLst>
            </p:cNvPr>
            <p:cNvCxnSpPr>
              <a:cxnSpLocks/>
            </p:cNvCxnSpPr>
            <p:nvPr/>
          </p:nvCxnSpPr>
          <p:spPr>
            <a:xfrm flipV="1">
              <a:off x="4881652" y="2648208"/>
              <a:ext cx="158923" cy="1"/>
            </a:xfrm>
            <a:prstGeom prst="straightConnector1">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159" name="순서도: 수동 연산 158">
              <a:extLst>
                <a:ext uri="{FF2B5EF4-FFF2-40B4-BE49-F238E27FC236}">
                  <a16:creationId xmlns:a16="http://schemas.microsoft.com/office/drawing/2014/main" id="{E52FC228-1B82-48A1-B66E-6912E2B484B5}"/>
                </a:ext>
              </a:extLst>
            </p:cNvPr>
            <p:cNvSpPr/>
            <p:nvPr/>
          </p:nvSpPr>
          <p:spPr>
            <a:xfrm rot="16200000">
              <a:off x="5860140" y="2538475"/>
              <a:ext cx="280025" cy="227166"/>
            </a:xfrm>
            <a:prstGeom prst="flowChartManualOperatio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160" name="TextBox 159">
              <a:extLst>
                <a:ext uri="{FF2B5EF4-FFF2-40B4-BE49-F238E27FC236}">
                  <a16:creationId xmlns:a16="http://schemas.microsoft.com/office/drawing/2014/main" id="{C832E0F8-EA84-4A45-822D-CF43AB3D6057}"/>
                </a:ext>
              </a:extLst>
            </p:cNvPr>
            <p:cNvSpPr txBox="1"/>
            <p:nvPr/>
          </p:nvSpPr>
          <p:spPr>
            <a:xfrm>
              <a:off x="5949751" y="2537552"/>
              <a:ext cx="182314" cy="172488"/>
            </a:xfrm>
            <a:prstGeom prst="rect">
              <a:avLst/>
            </a:prstGeom>
            <a:noFill/>
          </p:spPr>
          <p:txBody>
            <a:bodyPr wrap="square" lIns="0" tIns="0" rIns="0" bIns="0" rtlCol="0">
              <a:spAutoFit/>
            </a:bodyPr>
            <a:lstStyle/>
            <a:p>
              <a:r>
                <a:rPr lang="en-US" altLang="ko-KR" sz="2000" b="1" dirty="0">
                  <a:latin typeface="Times New Roman" panose="02020603050405020304" pitchFamily="18" charset="0"/>
                  <a:cs typeface="Times New Roman" panose="02020603050405020304" pitchFamily="18" charset="0"/>
                </a:rPr>
                <a:t>g</a:t>
              </a:r>
              <a:endParaRPr lang="ko-KR" altLang="en-US" sz="2000" b="1" dirty="0">
                <a:latin typeface="Times New Roman" panose="02020603050405020304" pitchFamily="18" charset="0"/>
                <a:cs typeface="Times New Roman" panose="02020603050405020304" pitchFamily="18" charset="0"/>
              </a:endParaRPr>
            </a:p>
          </p:txBody>
        </p:sp>
        <p:cxnSp>
          <p:nvCxnSpPr>
            <p:cNvPr id="161" name="직선 화살표 연결선 160">
              <a:extLst>
                <a:ext uri="{FF2B5EF4-FFF2-40B4-BE49-F238E27FC236}">
                  <a16:creationId xmlns:a16="http://schemas.microsoft.com/office/drawing/2014/main" id="{C6C9E815-BDF7-4DBD-86B2-876E555CD1A9}"/>
                </a:ext>
              </a:extLst>
            </p:cNvPr>
            <p:cNvCxnSpPr>
              <a:cxnSpLocks/>
            </p:cNvCxnSpPr>
            <p:nvPr/>
          </p:nvCxnSpPr>
          <p:spPr>
            <a:xfrm>
              <a:off x="6113736" y="2663448"/>
              <a:ext cx="222865" cy="0"/>
            </a:xfrm>
            <a:prstGeom prst="straightConnector1">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AD00856A-ECEC-4709-AF25-FCC87FB6EFCF}"/>
                </a:ext>
              </a:extLst>
            </p:cNvPr>
            <p:cNvSpPr txBox="1"/>
            <p:nvPr/>
          </p:nvSpPr>
          <p:spPr>
            <a:xfrm>
              <a:off x="4637409" y="4058090"/>
              <a:ext cx="1650549" cy="137990"/>
            </a:xfrm>
            <a:prstGeom prst="rect">
              <a:avLst/>
            </a:prstGeom>
            <a:noFill/>
          </p:spPr>
          <p:txBody>
            <a:bodyPr wrap="square" lIns="0" tIns="0" rIns="0" bIns="0" rtlCol="0">
              <a:spAutoFit/>
            </a:bodyPr>
            <a:lstStyle/>
            <a:p>
              <a:pPr algn="ctr"/>
              <a:r>
                <a:rPr lang="en-US" altLang="ko-KR" sz="1600" b="1" i="1" dirty="0">
                  <a:solidFill>
                    <a:srgbClr val="FF4F4F"/>
                  </a:solidFill>
                  <a:latin typeface="Times New Roman" panose="02020603050405020304" pitchFamily="18" charset="0"/>
                  <a:cs typeface="Times New Roman" panose="02020603050405020304" pitchFamily="18" charset="0"/>
                </a:rPr>
                <a:t>“Multi-view Feature Consistency”</a:t>
              </a:r>
              <a:endParaRPr lang="ko-KR" altLang="en-US" sz="1600" b="1" i="1" dirty="0">
                <a:solidFill>
                  <a:srgbClr val="FF4F4F"/>
                </a:solidFill>
                <a:latin typeface="Times New Roman" panose="02020603050405020304" pitchFamily="18" charset="0"/>
                <a:cs typeface="Times New Roman" panose="02020603050405020304" pitchFamily="18" charset="0"/>
              </a:endParaRPr>
            </a:p>
          </p:txBody>
        </p:sp>
        <p:cxnSp>
          <p:nvCxnSpPr>
            <p:cNvPr id="163" name="직선 화살표 연결선 162">
              <a:extLst>
                <a:ext uri="{FF2B5EF4-FFF2-40B4-BE49-F238E27FC236}">
                  <a16:creationId xmlns:a16="http://schemas.microsoft.com/office/drawing/2014/main" id="{3388EB4E-5016-46F0-A120-D9796FD09E7F}"/>
                </a:ext>
              </a:extLst>
            </p:cNvPr>
            <p:cNvCxnSpPr>
              <a:cxnSpLocks/>
            </p:cNvCxnSpPr>
            <p:nvPr/>
          </p:nvCxnSpPr>
          <p:spPr>
            <a:xfrm flipH="1">
              <a:off x="2858744" y="3014451"/>
              <a:ext cx="9644" cy="659119"/>
            </a:xfrm>
            <a:prstGeom prst="straightConnector1">
              <a:avLst/>
            </a:prstGeom>
            <a:ln w="19050">
              <a:solidFill>
                <a:srgbClr val="FF8686"/>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직선 화살표 연결선 163">
              <a:extLst>
                <a:ext uri="{FF2B5EF4-FFF2-40B4-BE49-F238E27FC236}">
                  <a16:creationId xmlns:a16="http://schemas.microsoft.com/office/drawing/2014/main" id="{14ACB93C-7ADC-42D9-A4B2-4CE66F3873FC}"/>
                </a:ext>
              </a:extLst>
            </p:cNvPr>
            <p:cNvCxnSpPr>
              <a:cxnSpLocks/>
            </p:cNvCxnSpPr>
            <p:nvPr/>
          </p:nvCxnSpPr>
          <p:spPr>
            <a:xfrm>
              <a:off x="4785255" y="2725790"/>
              <a:ext cx="0" cy="750418"/>
            </a:xfrm>
            <a:prstGeom prst="straightConnector1">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165" name="왼쪽 중괄호 164">
              <a:extLst>
                <a:ext uri="{FF2B5EF4-FFF2-40B4-BE49-F238E27FC236}">
                  <a16:creationId xmlns:a16="http://schemas.microsoft.com/office/drawing/2014/main" id="{0EA97FBD-C5CC-45EF-8061-A71D0D9B5344}"/>
                </a:ext>
              </a:extLst>
            </p:cNvPr>
            <p:cNvSpPr/>
            <p:nvPr/>
          </p:nvSpPr>
          <p:spPr>
            <a:xfrm>
              <a:off x="2979886" y="3517973"/>
              <a:ext cx="58890" cy="617663"/>
            </a:xfrm>
            <a:prstGeom prst="leftBrace">
              <a:avLst>
                <a:gd name="adj1" fmla="val 28118"/>
                <a:gd name="adj2" fmla="val 50000"/>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000">
                <a:solidFill>
                  <a:schemeClr val="lt1"/>
                </a:solidFill>
                <a:latin typeface="Times New Roman" panose="02020603050405020304" pitchFamily="18" charset="0"/>
                <a:cs typeface="Times New Roman" panose="02020603050405020304" pitchFamily="18" charset="0"/>
              </a:endParaRPr>
            </a:p>
          </p:txBody>
        </p:sp>
        <p:sp>
          <p:nvSpPr>
            <p:cNvPr id="166" name="TextBox 165">
              <a:extLst>
                <a:ext uri="{FF2B5EF4-FFF2-40B4-BE49-F238E27FC236}">
                  <a16:creationId xmlns:a16="http://schemas.microsoft.com/office/drawing/2014/main" id="{245EE150-776B-4E50-A7C4-3C970ED725E8}"/>
                </a:ext>
              </a:extLst>
            </p:cNvPr>
            <p:cNvSpPr txBox="1"/>
            <p:nvPr/>
          </p:nvSpPr>
          <p:spPr>
            <a:xfrm>
              <a:off x="3699472" y="3334808"/>
              <a:ext cx="46142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Clustering</a:t>
              </a:r>
              <a:endParaRPr lang="ko-KR" altLang="en-US" sz="1200" dirty="0">
                <a:latin typeface="Times New Roman" panose="02020603050405020304" pitchFamily="18" charset="0"/>
                <a:cs typeface="Times New Roman" panose="02020603050405020304" pitchFamily="18" charset="0"/>
              </a:endParaRPr>
            </a:p>
          </p:txBody>
        </p:sp>
        <p:sp>
          <p:nvSpPr>
            <p:cNvPr id="167" name="직사각형 166">
              <a:extLst>
                <a:ext uri="{FF2B5EF4-FFF2-40B4-BE49-F238E27FC236}">
                  <a16:creationId xmlns:a16="http://schemas.microsoft.com/office/drawing/2014/main" id="{A8D38A90-7B02-4C23-84EB-664A7C071978}"/>
                </a:ext>
              </a:extLst>
            </p:cNvPr>
            <p:cNvSpPr/>
            <p:nvPr/>
          </p:nvSpPr>
          <p:spPr>
            <a:xfrm>
              <a:off x="2456035" y="3854511"/>
              <a:ext cx="343613" cy="1474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68" name="자유형: 도형 167">
              <a:extLst>
                <a:ext uri="{FF2B5EF4-FFF2-40B4-BE49-F238E27FC236}">
                  <a16:creationId xmlns:a16="http://schemas.microsoft.com/office/drawing/2014/main" id="{B77AF38B-44A4-4A9E-A9CE-620F80F7E3A5}"/>
                </a:ext>
              </a:extLst>
            </p:cNvPr>
            <p:cNvSpPr/>
            <p:nvPr/>
          </p:nvSpPr>
          <p:spPr>
            <a:xfrm rot="20948295" flipH="1">
              <a:off x="2461381" y="3882998"/>
              <a:ext cx="332921" cy="82988"/>
            </a:xfrm>
            <a:custGeom>
              <a:avLst/>
              <a:gdLst>
                <a:gd name="connsiteX0" fmla="*/ 0 w 1238656"/>
                <a:gd name="connsiteY0" fmla="*/ 551827 h 721637"/>
                <a:gd name="connsiteX1" fmla="*/ 77821 w 1238656"/>
                <a:gd name="connsiteY1" fmla="*/ 117325 h 721637"/>
                <a:gd name="connsiteX2" fmla="*/ 214009 w 1238656"/>
                <a:gd name="connsiteY2" fmla="*/ 720440 h 721637"/>
                <a:gd name="connsiteX3" fmla="*/ 363166 w 1238656"/>
                <a:gd name="connsiteY3" fmla="*/ 279453 h 721637"/>
                <a:gd name="connsiteX4" fmla="*/ 544749 w 1238656"/>
                <a:gd name="connsiteY4" fmla="*/ 545342 h 721637"/>
                <a:gd name="connsiteX5" fmla="*/ 726332 w 1238656"/>
                <a:gd name="connsiteY5" fmla="*/ 593 h 721637"/>
                <a:gd name="connsiteX6" fmla="*/ 901430 w 1238656"/>
                <a:gd name="connsiteY6" fmla="*/ 668559 h 721637"/>
                <a:gd name="connsiteX7" fmla="*/ 966281 w 1238656"/>
                <a:gd name="connsiteY7" fmla="*/ 292423 h 721637"/>
                <a:gd name="connsiteX8" fmla="*/ 985736 w 1238656"/>
                <a:gd name="connsiteY8" fmla="*/ 454550 h 721637"/>
                <a:gd name="connsiteX9" fmla="*/ 1057073 w 1238656"/>
                <a:gd name="connsiteY9" fmla="*/ 292423 h 721637"/>
                <a:gd name="connsiteX10" fmla="*/ 1147864 w 1238656"/>
                <a:gd name="connsiteY10" fmla="*/ 610193 h 721637"/>
                <a:gd name="connsiteX11" fmla="*/ 1238656 w 1238656"/>
                <a:gd name="connsiteY11" fmla="*/ 247027 h 7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656" h="721637">
                  <a:moveTo>
                    <a:pt x="0" y="551827"/>
                  </a:moveTo>
                  <a:cubicBezTo>
                    <a:pt x="21076" y="320525"/>
                    <a:pt x="42153" y="89223"/>
                    <a:pt x="77821" y="117325"/>
                  </a:cubicBezTo>
                  <a:cubicBezTo>
                    <a:pt x="113489" y="145427"/>
                    <a:pt x="166452" y="693419"/>
                    <a:pt x="214009" y="720440"/>
                  </a:cubicBezTo>
                  <a:cubicBezTo>
                    <a:pt x="261567" y="747461"/>
                    <a:pt x="308043" y="308636"/>
                    <a:pt x="363166" y="279453"/>
                  </a:cubicBezTo>
                  <a:cubicBezTo>
                    <a:pt x="418289" y="250270"/>
                    <a:pt x="484221" y="591819"/>
                    <a:pt x="544749" y="545342"/>
                  </a:cubicBezTo>
                  <a:cubicBezTo>
                    <a:pt x="605277" y="498865"/>
                    <a:pt x="666885" y="-19943"/>
                    <a:pt x="726332" y="593"/>
                  </a:cubicBezTo>
                  <a:cubicBezTo>
                    <a:pt x="785779" y="21129"/>
                    <a:pt x="861439" y="619921"/>
                    <a:pt x="901430" y="668559"/>
                  </a:cubicBezTo>
                  <a:cubicBezTo>
                    <a:pt x="941422" y="717197"/>
                    <a:pt x="952230" y="328091"/>
                    <a:pt x="966281" y="292423"/>
                  </a:cubicBezTo>
                  <a:cubicBezTo>
                    <a:pt x="980332" y="256755"/>
                    <a:pt x="970604" y="454550"/>
                    <a:pt x="985736" y="454550"/>
                  </a:cubicBezTo>
                  <a:cubicBezTo>
                    <a:pt x="1000868" y="454550"/>
                    <a:pt x="1030052" y="266482"/>
                    <a:pt x="1057073" y="292423"/>
                  </a:cubicBezTo>
                  <a:cubicBezTo>
                    <a:pt x="1084094" y="318363"/>
                    <a:pt x="1117600" y="617759"/>
                    <a:pt x="1147864" y="610193"/>
                  </a:cubicBezTo>
                  <a:cubicBezTo>
                    <a:pt x="1178128" y="602627"/>
                    <a:pt x="1208392" y="424827"/>
                    <a:pt x="1238656" y="247027"/>
                  </a:cubicBezTo>
                </a:path>
              </a:pathLst>
            </a:custGeom>
            <a:noFill/>
            <a:ln w="19050">
              <a:solidFill>
                <a:srgbClr val="FF8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Times New Roman" panose="02020603050405020304" pitchFamily="18" charset="0"/>
                <a:cs typeface="Times New Roman" panose="02020603050405020304" pitchFamily="18" charset="0"/>
              </a:endParaRPr>
            </a:p>
          </p:txBody>
        </p:sp>
        <p:sp>
          <p:nvSpPr>
            <p:cNvPr id="169" name="TextBox 168">
              <a:extLst>
                <a:ext uri="{FF2B5EF4-FFF2-40B4-BE49-F238E27FC236}">
                  <a16:creationId xmlns:a16="http://schemas.microsoft.com/office/drawing/2014/main" id="{8654DE9C-A745-42D9-8474-1B87DD1FCFEF}"/>
                </a:ext>
              </a:extLst>
            </p:cNvPr>
            <p:cNvSpPr txBox="1"/>
            <p:nvPr/>
          </p:nvSpPr>
          <p:spPr>
            <a:xfrm rot="18683914">
              <a:off x="2820178" y="3824902"/>
              <a:ext cx="135294" cy="103493"/>
            </a:xfrm>
            <a:prstGeom prst="rect">
              <a:avLst/>
            </a:prstGeom>
            <a:noFill/>
          </p:spPr>
          <p:txBody>
            <a:bodyPr wrap="square" lIns="0" tIns="0" rIns="0" bIns="0" rtlCol="0">
              <a:spAutoFit/>
            </a:bodyPr>
            <a:lstStyle/>
            <a:p>
              <a:r>
                <a:rPr lang="en-US" altLang="ko-KR" sz="1200" b="1" dirty="0">
                  <a:latin typeface="Times New Roman" panose="02020603050405020304" pitchFamily="18" charset="0"/>
                  <a:cs typeface="Times New Roman" panose="02020603050405020304" pitchFamily="18" charset="0"/>
                </a:rPr>
                <a:t>…</a:t>
              </a:r>
              <a:endParaRPr lang="ko-KR" altLang="en-US" sz="1200" b="1" dirty="0">
                <a:latin typeface="Times New Roman" panose="02020603050405020304" pitchFamily="18" charset="0"/>
                <a:cs typeface="Times New Roman" panose="02020603050405020304" pitchFamily="18" charset="0"/>
              </a:endParaRPr>
            </a:p>
          </p:txBody>
        </p:sp>
        <p:sp>
          <p:nvSpPr>
            <p:cNvPr id="170" name="TextBox 169">
              <a:extLst>
                <a:ext uri="{FF2B5EF4-FFF2-40B4-BE49-F238E27FC236}">
                  <a16:creationId xmlns:a16="http://schemas.microsoft.com/office/drawing/2014/main" id="{8EBB1DBA-43AF-4BF7-9F53-207040068C02}"/>
                </a:ext>
              </a:extLst>
            </p:cNvPr>
            <p:cNvSpPr txBox="1"/>
            <p:nvPr/>
          </p:nvSpPr>
          <p:spPr>
            <a:xfrm>
              <a:off x="4782172" y="3300638"/>
              <a:ext cx="558068" cy="189736"/>
            </a:xfrm>
            <a:prstGeom prst="rect">
              <a:avLst/>
            </a:prstGeom>
            <a:noFill/>
          </p:spPr>
          <p:txBody>
            <a:bodyPr wrap="square" lIns="0" tIns="0" rIns="0" bIns="0" rtlCol="0">
              <a:spAutoFit/>
            </a:bodyPr>
            <a:lstStyle/>
            <a:p>
              <a:pPr algn="ctr"/>
              <a:r>
                <a:rPr lang="en-US" altLang="ko-KR" sz="1100" dirty="0">
                  <a:latin typeface="Times New Roman" panose="02020603050405020304" pitchFamily="18" charset="0"/>
                  <a:cs typeface="Times New Roman" panose="02020603050405020304" pitchFamily="18" charset="0"/>
                </a:rPr>
                <a:t>Co-association Matrix</a:t>
              </a:r>
              <a:endParaRPr lang="ko-KR" altLang="en-US" sz="1100" dirty="0">
                <a:latin typeface="Times New Roman" panose="02020603050405020304" pitchFamily="18" charset="0"/>
                <a:cs typeface="Times New Roman" panose="02020603050405020304" pitchFamily="18" charset="0"/>
              </a:endParaRPr>
            </a:p>
          </p:txBody>
        </p:sp>
        <p:grpSp>
          <p:nvGrpSpPr>
            <p:cNvPr id="171" name="그룹 170">
              <a:extLst>
                <a:ext uri="{FF2B5EF4-FFF2-40B4-BE49-F238E27FC236}">
                  <a16:creationId xmlns:a16="http://schemas.microsoft.com/office/drawing/2014/main" id="{DB115D83-9458-4462-984F-B42DC423F88F}"/>
                </a:ext>
              </a:extLst>
            </p:cNvPr>
            <p:cNvGrpSpPr/>
            <p:nvPr/>
          </p:nvGrpSpPr>
          <p:grpSpPr>
            <a:xfrm>
              <a:off x="5532017" y="3227984"/>
              <a:ext cx="856866" cy="843303"/>
              <a:chOff x="3669882" y="2268061"/>
              <a:chExt cx="856866" cy="843303"/>
            </a:xfrm>
          </p:grpSpPr>
          <p:grpSp>
            <p:nvGrpSpPr>
              <p:cNvPr id="291" name="그룹 290">
                <a:extLst>
                  <a:ext uri="{FF2B5EF4-FFF2-40B4-BE49-F238E27FC236}">
                    <a16:creationId xmlns:a16="http://schemas.microsoft.com/office/drawing/2014/main" id="{4D4A6F63-0D18-45D7-96BE-14735C527384}"/>
                  </a:ext>
                </a:extLst>
              </p:cNvPr>
              <p:cNvGrpSpPr/>
              <p:nvPr/>
            </p:nvGrpSpPr>
            <p:grpSpPr>
              <a:xfrm>
                <a:off x="3669882" y="2268061"/>
                <a:ext cx="856866" cy="843303"/>
                <a:chOff x="3824153" y="2460366"/>
                <a:chExt cx="856866" cy="843303"/>
              </a:xfrm>
            </p:grpSpPr>
            <p:sp>
              <p:nvSpPr>
                <p:cNvPr id="294" name="Google Shape;1274;p50">
                  <a:extLst>
                    <a:ext uri="{FF2B5EF4-FFF2-40B4-BE49-F238E27FC236}">
                      <a16:creationId xmlns:a16="http://schemas.microsoft.com/office/drawing/2014/main" id="{65066075-7A3C-47D3-8ED6-F82536A61956}"/>
                    </a:ext>
                  </a:extLst>
                </p:cNvPr>
                <p:cNvSpPr/>
                <p:nvPr/>
              </p:nvSpPr>
              <p:spPr>
                <a:xfrm>
                  <a:off x="4300008" y="3027328"/>
                  <a:ext cx="175577" cy="242973"/>
                </a:xfrm>
                <a:prstGeom prst="rect">
                  <a:avLst/>
                </a:prstGeom>
                <a:solidFill>
                  <a:srgbClr val="FFD9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nvGrpSpPr>
                <p:cNvPr id="295" name="그룹 294">
                  <a:extLst>
                    <a:ext uri="{FF2B5EF4-FFF2-40B4-BE49-F238E27FC236}">
                      <a16:creationId xmlns:a16="http://schemas.microsoft.com/office/drawing/2014/main" id="{D0A4248C-88AA-43F9-B4D9-74A6E7BE18B1}"/>
                    </a:ext>
                  </a:extLst>
                </p:cNvPr>
                <p:cNvGrpSpPr/>
                <p:nvPr/>
              </p:nvGrpSpPr>
              <p:grpSpPr>
                <a:xfrm>
                  <a:off x="3903608" y="3033171"/>
                  <a:ext cx="116088" cy="194855"/>
                  <a:chOff x="3352975" y="2986388"/>
                  <a:chExt cx="151895" cy="282687"/>
                </a:xfrm>
              </p:grpSpPr>
              <p:sp>
                <p:nvSpPr>
                  <p:cNvPr id="312" name="Google Shape;1350;p50">
                    <a:extLst>
                      <a:ext uri="{FF2B5EF4-FFF2-40B4-BE49-F238E27FC236}">
                        <a16:creationId xmlns:a16="http://schemas.microsoft.com/office/drawing/2014/main" id="{B166D063-E688-43B4-B4B2-471056F32AEE}"/>
                      </a:ext>
                    </a:extLst>
                  </p:cNvPr>
                  <p:cNvSpPr/>
                  <p:nvPr/>
                </p:nvSpPr>
                <p:spPr>
                  <a:xfrm>
                    <a:off x="3352975" y="2986388"/>
                    <a:ext cx="142908" cy="130080"/>
                  </a:xfrm>
                  <a:prstGeom prst="triangle">
                    <a:avLst>
                      <a:gd name="adj" fmla="val 50000"/>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800" dirty="0">
                      <a:solidFill>
                        <a:schemeClr val="lt1"/>
                      </a:solidFill>
                      <a:latin typeface="Times New Roman" panose="02020603050405020304" pitchFamily="18" charset="0"/>
                      <a:ea typeface="+mn-ea"/>
                      <a:cs typeface="Times New Roman" panose="02020603050405020304" pitchFamily="18" charset="0"/>
                      <a:sym typeface="Proxima Nova"/>
                    </a:endParaRPr>
                  </a:p>
                </p:txBody>
              </p:sp>
              <p:sp>
                <p:nvSpPr>
                  <p:cNvPr id="313" name="Google Shape;1351;p50">
                    <a:extLst>
                      <a:ext uri="{FF2B5EF4-FFF2-40B4-BE49-F238E27FC236}">
                        <a16:creationId xmlns:a16="http://schemas.microsoft.com/office/drawing/2014/main" id="{E5A960F1-DF21-4265-A6CB-0153A8DA168D}"/>
                      </a:ext>
                    </a:extLst>
                  </p:cNvPr>
                  <p:cNvSpPr/>
                  <p:nvPr/>
                </p:nvSpPr>
                <p:spPr>
                  <a:xfrm>
                    <a:off x="3354326" y="3145555"/>
                    <a:ext cx="150544" cy="123520"/>
                  </a:xfrm>
                  <a:prstGeom prst="triangle">
                    <a:avLst>
                      <a:gd name="adj" fmla="val 50000"/>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800" dirty="0">
                      <a:solidFill>
                        <a:schemeClr val="lt1"/>
                      </a:solidFill>
                      <a:latin typeface="Times New Roman" panose="02020603050405020304" pitchFamily="18" charset="0"/>
                      <a:cs typeface="Times New Roman" panose="02020603050405020304" pitchFamily="18" charset="0"/>
                      <a:sym typeface="Proxima Nova"/>
                    </a:endParaRPr>
                  </a:p>
                </p:txBody>
              </p:sp>
            </p:grpSp>
            <p:sp>
              <p:nvSpPr>
                <p:cNvPr id="296" name="Google Shape;1365;p50">
                  <a:extLst>
                    <a:ext uri="{FF2B5EF4-FFF2-40B4-BE49-F238E27FC236}">
                      <a16:creationId xmlns:a16="http://schemas.microsoft.com/office/drawing/2014/main" id="{EFC03873-F3BD-40B3-93F8-D267A70DD662}"/>
                    </a:ext>
                  </a:extLst>
                </p:cNvPr>
                <p:cNvSpPr txBox="1"/>
                <p:nvPr/>
              </p:nvSpPr>
              <p:spPr>
                <a:xfrm>
                  <a:off x="4071519" y="2981996"/>
                  <a:ext cx="609500" cy="32167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US" alt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100" dirty="0">
                      <a:solidFill>
                        <a:schemeClr val="dk1"/>
                      </a:solidFill>
                      <a:latin typeface="Times New Roman" panose="02020603050405020304" pitchFamily="18" charset="0"/>
                      <a:ea typeface="Roboto Slab"/>
                      <a:cs typeface="Times New Roman" panose="02020603050405020304" pitchFamily="18" charset="0"/>
                      <a:sym typeface="Roboto Slab"/>
                    </a:rPr>
                    <a:t>3</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1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100" b="1" dirty="0">
                      <a:solidFill>
                        <a:schemeClr val="dk1"/>
                      </a:solidFill>
                      <a:latin typeface="Times New Roman" panose="02020603050405020304" pitchFamily="18" charset="0"/>
                      <a:ea typeface="Roboto Slab"/>
                      <a:cs typeface="Times New Roman" panose="02020603050405020304" pitchFamily="18" charset="0"/>
                      <a:sym typeface="Roboto Slab"/>
                    </a:rPr>
                    <a:t>7</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100" dirty="0">
                      <a:solidFill>
                        <a:schemeClr val="dk1"/>
                      </a:solidFill>
                      <a:latin typeface="Times New Roman" panose="02020603050405020304" pitchFamily="18" charset="0"/>
                      <a:ea typeface="Roboto Slab"/>
                      <a:cs typeface="Times New Roman" panose="02020603050405020304" pitchFamily="18" charset="0"/>
                      <a:sym typeface="Roboto Slab"/>
                    </a:rPr>
                    <a:t>5</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1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100" b="1" dirty="0">
                      <a:solidFill>
                        <a:schemeClr val="dk1"/>
                      </a:solidFill>
                      <a:latin typeface="Times New Roman" panose="02020603050405020304" pitchFamily="18" charset="0"/>
                      <a:ea typeface="Roboto Slab"/>
                      <a:cs typeface="Times New Roman" panose="02020603050405020304" pitchFamily="18" charset="0"/>
                      <a:sym typeface="Roboto Slab"/>
                    </a:rPr>
                    <a:t>5</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endParaRPr sz="1100" dirty="0">
                    <a:solidFill>
                      <a:schemeClr val="dk1"/>
                    </a:solidFill>
                    <a:latin typeface="Times New Roman" panose="02020603050405020304" pitchFamily="18" charset="0"/>
                    <a:ea typeface="Roboto Slab"/>
                    <a:cs typeface="Times New Roman" panose="02020603050405020304" pitchFamily="18" charset="0"/>
                    <a:sym typeface="Roboto Slab"/>
                  </a:endParaRPr>
                </a:p>
              </p:txBody>
            </p:sp>
            <p:sp>
              <p:nvSpPr>
                <p:cNvPr id="297" name="Google Shape;1273;p50">
                  <a:extLst>
                    <a:ext uri="{FF2B5EF4-FFF2-40B4-BE49-F238E27FC236}">
                      <a16:creationId xmlns:a16="http://schemas.microsoft.com/office/drawing/2014/main" id="{13DD5437-E6E2-4036-B80B-5D85BFD2A8AA}"/>
                    </a:ext>
                  </a:extLst>
                </p:cNvPr>
                <p:cNvSpPr/>
                <p:nvPr/>
              </p:nvSpPr>
              <p:spPr>
                <a:xfrm>
                  <a:off x="4140271" y="2601728"/>
                  <a:ext cx="160262" cy="425994"/>
                </a:xfrm>
                <a:prstGeom prst="rect">
                  <a:avLst/>
                </a:prstGeom>
                <a:solidFill>
                  <a:srgbClr val="FFD9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cxnSp>
              <p:nvCxnSpPr>
                <p:cNvPr id="298" name="Google Shape;1360;p50">
                  <a:extLst>
                    <a:ext uri="{FF2B5EF4-FFF2-40B4-BE49-F238E27FC236}">
                      <a16:creationId xmlns:a16="http://schemas.microsoft.com/office/drawing/2014/main" id="{FB93C14D-4F7C-4D05-BA18-795C9F1774F0}"/>
                    </a:ext>
                  </a:extLst>
                </p:cNvPr>
                <p:cNvCxnSpPr>
                  <a:cxnSpLocks/>
                </p:cNvCxnSpPr>
                <p:nvPr/>
              </p:nvCxnSpPr>
              <p:spPr>
                <a:xfrm>
                  <a:off x="3875639" y="2569328"/>
                  <a:ext cx="690513"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1361;p50">
                  <a:extLst>
                    <a:ext uri="{FF2B5EF4-FFF2-40B4-BE49-F238E27FC236}">
                      <a16:creationId xmlns:a16="http://schemas.microsoft.com/office/drawing/2014/main" id="{FCA41F18-9802-469B-B0E6-FF6B4AD4EDE1}"/>
                    </a:ext>
                  </a:extLst>
                </p:cNvPr>
                <p:cNvCxnSpPr>
                  <a:cxnSpLocks/>
                </p:cNvCxnSpPr>
                <p:nvPr/>
              </p:nvCxnSpPr>
              <p:spPr>
                <a:xfrm flipV="1">
                  <a:off x="4067167" y="2483687"/>
                  <a:ext cx="0" cy="760898"/>
                </a:xfrm>
                <a:prstGeom prst="straightConnector1">
                  <a:avLst/>
                </a:prstGeom>
                <a:noFill/>
                <a:ln w="9525" cap="flat" cmpd="sng">
                  <a:solidFill>
                    <a:schemeClr val="dk2"/>
                  </a:solidFill>
                  <a:prstDash val="solid"/>
                  <a:round/>
                  <a:headEnd type="none" w="med" len="med"/>
                  <a:tailEnd type="none" w="med" len="med"/>
                </a:ln>
              </p:spPr>
            </p:cxnSp>
            <p:grpSp>
              <p:nvGrpSpPr>
                <p:cNvPr id="300" name="그룹 299">
                  <a:extLst>
                    <a:ext uri="{FF2B5EF4-FFF2-40B4-BE49-F238E27FC236}">
                      <a16:creationId xmlns:a16="http://schemas.microsoft.com/office/drawing/2014/main" id="{32EBEA33-F50C-4CD0-BB5C-2BD666EEA92D}"/>
                    </a:ext>
                  </a:extLst>
                </p:cNvPr>
                <p:cNvGrpSpPr/>
                <p:nvPr/>
              </p:nvGrpSpPr>
              <p:grpSpPr>
                <a:xfrm>
                  <a:off x="3914773" y="2614124"/>
                  <a:ext cx="82358" cy="376175"/>
                  <a:chOff x="2402901" y="3015970"/>
                  <a:chExt cx="106462" cy="539162"/>
                </a:xfrm>
              </p:grpSpPr>
              <p:sp>
                <p:nvSpPr>
                  <p:cNvPr id="308" name="Google Shape;1355;p50">
                    <a:extLst>
                      <a:ext uri="{FF2B5EF4-FFF2-40B4-BE49-F238E27FC236}">
                        <a16:creationId xmlns:a16="http://schemas.microsoft.com/office/drawing/2014/main" id="{0E614358-B67E-4BC0-BD77-1FAFB6A5F93C}"/>
                      </a:ext>
                    </a:extLst>
                  </p:cNvPr>
                  <p:cNvSpPr/>
                  <p:nvPr/>
                </p:nvSpPr>
                <p:spPr>
                  <a:xfrm>
                    <a:off x="2402901" y="3461063"/>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800" dirty="0">
                      <a:solidFill>
                        <a:schemeClr val="lt1"/>
                      </a:solidFill>
                      <a:latin typeface="Times New Roman" panose="02020603050405020304" pitchFamily="18" charset="0"/>
                      <a:cs typeface="Times New Roman" panose="02020603050405020304" pitchFamily="18" charset="0"/>
                      <a:sym typeface="Proxima Nova"/>
                    </a:endParaRPr>
                  </a:p>
                </p:txBody>
              </p:sp>
              <p:sp>
                <p:nvSpPr>
                  <p:cNvPr id="309" name="Google Shape;1357;p50">
                    <a:extLst>
                      <a:ext uri="{FF2B5EF4-FFF2-40B4-BE49-F238E27FC236}">
                        <a16:creationId xmlns:a16="http://schemas.microsoft.com/office/drawing/2014/main" id="{6C9DEFB4-0C04-4E61-BE03-1BB22305BC0B}"/>
                      </a:ext>
                    </a:extLst>
                  </p:cNvPr>
                  <p:cNvSpPr/>
                  <p:nvPr/>
                </p:nvSpPr>
                <p:spPr>
                  <a:xfrm>
                    <a:off x="2406442" y="3307171"/>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800">
                      <a:solidFill>
                        <a:schemeClr val="lt1"/>
                      </a:solidFill>
                      <a:latin typeface="Times New Roman" panose="02020603050405020304" pitchFamily="18" charset="0"/>
                      <a:cs typeface="Times New Roman" panose="02020603050405020304" pitchFamily="18" charset="0"/>
                      <a:sym typeface="Proxima Nova"/>
                    </a:endParaRPr>
                  </a:p>
                </p:txBody>
              </p:sp>
              <p:sp>
                <p:nvSpPr>
                  <p:cNvPr id="310" name="Google Shape;1358;p50">
                    <a:extLst>
                      <a:ext uri="{FF2B5EF4-FFF2-40B4-BE49-F238E27FC236}">
                        <a16:creationId xmlns:a16="http://schemas.microsoft.com/office/drawing/2014/main" id="{F4B87A8E-28E4-42DD-B894-A6F7B863F0F6}"/>
                      </a:ext>
                    </a:extLst>
                  </p:cNvPr>
                  <p:cNvSpPr/>
                  <p:nvPr/>
                </p:nvSpPr>
                <p:spPr>
                  <a:xfrm>
                    <a:off x="2406442" y="3015970"/>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800">
                      <a:solidFill>
                        <a:schemeClr val="lt1"/>
                      </a:solidFill>
                      <a:latin typeface="Times New Roman" panose="02020603050405020304" pitchFamily="18" charset="0"/>
                      <a:cs typeface="Times New Roman" panose="02020603050405020304" pitchFamily="18" charset="0"/>
                      <a:sym typeface="Proxima Nova"/>
                    </a:endParaRPr>
                  </a:p>
                </p:txBody>
              </p:sp>
              <p:sp>
                <p:nvSpPr>
                  <p:cNvPr id="311" name="Google Shape;1359;p50">
                    <a:extLst>
                      <a:ext uri="{FF2B5EF4-FFF2-40B4-BE49-F238E27FC236}">
                        <a16:creationId xmlns:a16="http://schemas.microsoft.com/office/drawing/2014/main" id="{E27F90A0-AB83-46A0-B67B-056329E518F5}"/>
                      </a:ext>
                    </a:extLst>
                  </p:cNvPr>
                  <p:cNvSpPr/>
                  <p:nvPr/>
                </p:nvSpPr>
                <p:spPr>
                  <a:xfrm>
                    <a:off x="2407176" y="3162171"/>
                    <a:ext cx="102187" cy="94069"/>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sz="2800">
                      <a:solidFill>
                        <a:schemeClr val="lt1"/>
                      </a:solidFill>
                      <a:latin typeface="Times New Roman" panose="02020603050405020304" pitchFamily="18" charset="0"/>
                      <a:cs typeface="Times New Roman" panose="02020603050405020304" pitchFamily="18" charset="0"/>
                      <a:sym typeface="Proxima Nova"/>
                    </a:endParaRPr>
                  </a:p>
                </p:txBody>
              </p:sp>
            </p:grpSp>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279CCAC7-DF9E-4023-B30F-3CAAEF2451B2}"/>
                        </a:ext>
                      </a:extLst>
                    </p:cNvPr>
                    <p:cNvSpPr txBox="1"/>
                    <p:nvPr/>
                  </p:nvSpPr>
                  <p:spPr>
                    <a:xfrm>
                      <a:off x="3824153" y="2460366"/>
                      <a:ext cx="290480" cy="103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200" b="1" i="0" smtClean="0">
                                <a:solidFill>
                                  <a:schemeClr val="tx1"/>
                                </a:solidFill>
                                <a:latin typeface="Cambria Math" panose="02040503050406030204" pitchFamily="18" charset="0"/>
                              </a:rPr>
                              <m:t>𝐈𝐃</m:t>
                            </m:r>
                          </m:oMath>
                        </m:oMathPara>
                      </a14:m>
                      <a:endParaRPr lang="ko-KR" altLang="en-US" sz="11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2" name="TextBox 101">
                      <a:extLst>
                        <a:ext uri="{FF2B5EF4-FFF2-40B4-BE49-F238E27FC236}">
                          <a16:creationId xmlns:a16="http://schemas.microsoft.com/office/drawing/2014/main" id="{5A9ABCF5-5E00-441E-934F-F85E746C5F25}"/>
                        </a:ext>
                      </a:extLst>
                    </p:cNvPr>
                    <p:cNvSpPr txBox="1">
                      <a:spLocks noRot="1" noChangeAspect="1" noMove="1" noResize="1" noEditPoints="1" noAdjustHandles="1" noChangeArrowheads="1" noChangeShapeType="1" noTextEdit="1"/>
                    </p:cNvSpPr>
                    <p:nvPr/>
                  </p:nvSpPr>
                  <p:spPr>
                    <a:xfrm>
                      <a:off x="3824153" y="2460366"/>
                      <a:ext cx="290480" cy="103493"/>
                    </a:xfrm>
                    <a:prstGeom prst="rect">
                      <a:avLst/>
                    </a:prstGeom>
                    <a:blipFill>
                      <a:blip r:embed="rId16"/>
                      <a:stretch>
                        <a:fillRect b="-1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2" name="TextBox 301">
                      <a:extLst>
                        <a:ext uri="{FF2B5EF4-FFF2-40B4-BE49-F238E27FC236}">
                          <a16:creationId xmlns:a16="http://schemas.microsoft.com/office/drawing/2014/main" id="{271ECDDA-86A8-40AA-B5B9-9F0DF5D71E96}"/>
                        </a:ext>
                      </a:extLst>
                    </p:cNvPr>
                    <p:cNvSpPr txBox="1"/>
                    <p:nvPr/>
                  </p:nvSpPr>
                  <p:spPr>
                    <a:xfrm>
                      <a:off x="4044696" y="2464599"/>
                      <a:ext cx="586843" cy="1028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050" b="1" i="0" smtClean="0">
                                <a:solidFill>
                                  <a:schemeClr val="tx1"/>
                                </a:solidFill>
                                <a:latin typeface="Cambria Math" panose="02040503050406030204" pitchFamily="18" charset="0"/>
                              </a:rPr>
                              <m:t>𝐏</m:t>
                            </m:r>
                            <m:d>
                              <m:dPr>
                                <m:ctrlPr>
                                  <a:rPr lang="en-US" altLang="ko-KR" sz="1050" b="1" i="1" smtClean="0">
                                    <a:solidFill>
                                      <a:schemeClr val="tx1"/>
                                    </a:solidFill>
                                    <a:latin typeface="Cambria Math" panose="02040503050406030204" pitchFamily="18" charset="0"/>
                                  </a:rPr>
                                </m:ctrlPr>
                              </m:dPr>
                              <m:e>
                                <m:sSubSup>
                                  <m:sSubSupPr>
                                    <m:ctrlPr>
                                      <a:rPr lang="en-US" altLang="ko-KR" sz="1050" b="1" i="1" smtClean="0">
                                        <a:solidFill>
                                          <a:schemeClr val="tx1"/>
                                        </a:solidFill>
                                        <a:latin typeface="Cambria Math" panose="02040503050406030204" pitchFamily="18" charset="0"/>
                                      </a:rPr>
                                    </m:ctrlPr>
                                  </m:sSubSupPr>
                                  <m:e>
                                    <m:r>
                                      <a:rPr lang="en-US" altLang="ko-KR" sz="1050" b="1" i="0" smtClean="0">
                                        <a:solidFill>
                                          <a:schemeClr val="tx1"/>
                                        </a:solidFill>
                                        <a:latin typeface="Cambria Math" panose="02040503050406030204" pitchFamily="18" charset="0"/>
                                      </a:rPr>
                                      <m:t>𝐂</m:t>
                                    </m:r>
                                  </m:e>
                                  <m:sub>
                                    <m:r>
                                      <a:rPr lang="en-US" altLang="ko-KR" sz="1050" b="1" i="0">
                                        <a:latin typeface="Cambria Math" panose="02040503050406030204" pitchFamily="18" charset="0"/>
                                      </a:rPr>
                                      <m:t>𝟎</m:t>
                                    </m:r>
                                  </m:sub>
                                  <m:sup>
                                    <m:r>
                                      <a:rPr lang="en-US" altLang="ko-KR" sz="1050" b="1" i="0" smtClean="0">
                                        <a:latin typeface="Cambria Math" panose="02040503050406030204" pitchFamily="18" charset="0"/>
                                      </a:rPr>
                                      <m:t>𝐚𝐠𝐠</m:t>
                                    </m:r>
                                  </m:sup>
                                </m:sSubSup>
                              </m:e>
                            </m:d>
                            <m:r>
                              <a:rPr lang="en-US" altLang="ko-KR" sz="1050" b="1" i="0" smtClean="0">
                                <a:solidFill>
                                  <a:schemeClr val="tx1"/>
                                </a:solidFill>
                                <a:latin typeface="Cambria Math" panose="02040503050406030204" pitchFamily="18" charset="0"/>
                              </a:rPr>
                              <m:t> </m:t>
                            </m:r>
                            <m:r>
                              <a:rPr lang="en-US" altLang="ko-KR" sz="1050" b="1" i="0" smtClean="0">
                                <a:solidFill>
                                  <a:schemeClr val="tx1"/>
                                </a:solidFill>
                                <a:latin typeface="Cambria Math" panose="02040503050406030204" pitchFamily="18" charset="0"/>
                              </a:rPr>
                              <m:t>𝐏</m:t>
                            </m:r>
                            <m:r>
                              <a:rPr lang="en-US" altLang="ko-KR" sz="1050" b="1" i="0" smtClean="0">
                                <a:solidFill>
                                  <a:schemeClr val="tx1"/>
                                </a:solidFill>
                                <a:latin typeface="Cambria Math" panose="02040503050406030204" pitchFamily="18" charset="0"/>
                              </a:rPr>
                              <m:t>(</m:t>
                            </m:r>
                            <m:sSubSup>
                              <m:sSubSupPr>
                                <m:ctrlPr>
                                  <a:rPr lang="en-US" altLang="ko-KR" sz="1050" b="1" i="1" smtClean="0">
                                    <a:solidFill>
                                      <a:schemeClr val="tx1"/>
                                    </a:solidFill>
                                    <a:latin typeface="Cambria Math" panose="02040503050406030204" pitchFamily="18" charset="0"/>
                                  </a:rPr>
                                </m:ctrlPr>
                              </m:sSubSupPr>
                              <m:e>
                                <m:r>
                                  <a:rPr lang="en-US" altLang="ko-KR" sz="1050" b="1" i="0" smtClean="0">
                                    <a:solidFill>
                                      <a:schemeClr val="tx1"/>
                                    </a:solidFill>
                                    <a:latin typeface="Cambria Math" panose="02040503050406030204" pitchFamily="18" charset="0"/>
                                  </a:rPr>
                                  <m:t>𝐂</m:t>
                                </m:r>
                              </m:e>
                              <m:sub>
                                <m:r>
                                  <a:rPr lang="en-US" altLang="ko-KR" sz="1050" b="1" i="0">
                                    <a:latin typeface="Cambria Math" panose="02040503050406030204" pitchFamily="18" charset="0"/>
                                  </a:rPr>
                                  <m:t>𝟏</m:t>
                                </m:r>
                              </m:sub>
                              <m:sup>
                                <m:r>
                                  <a:rPr lang="en-US" altLang="ko-KR" sz="1050" b="1" i="0" smtClean="0">
                                    <a:latin typeface="Cambria Math" panose="02040503050406030204" pitchFamily="18" charset="0"/>
                                  </a:rPr>
                                  <m:t>𝐚𝐠𝐠</m:t>
                                </m:r>
                              </m:sup>
                            </m:sSubSup>
                            <m:r>
                              <a:rPr lang="en-US" altLang="ko-KR" sz="1050" b="1" i="0" smtClean="0">
                                <a:solidFill>
                                  <a:schemeClr val="tx1"/>
                                </a:solidFill>
                                <a:latin typeface="Cambria Math" panose="02040503050406030204" pitchFamily="18" charset="0"/>
                              </a:rPr>
                              <m:t>)</m:t>
                            </m:r>
                          </m:oMath>
                        </m:oMathPara>
                      </a14:m>
                      <a:endParaRPr lang="ko-KR" altLang="en-US" sz="1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3" name="TextBox 102">
                      <a:extLst>
                        <a:ext uri="{FF2B5EF4-FFF2-40B4-BE49-F238E27FC236}">
                          <a16:creationId xmlns:a16="http://schemas.microsoft.com/office/drawing/2014/main" id="{29DEE66D-968B-4929-A879-ED712968251D}"/>
                        </a:ext>
                      </a:extLst>
                    </p:cNvPr>
                    <p:cNvSpPr txBox="1">
                      <a:spLocks noRot="1" noChangeAspect="1" noMove="1" noResize="1" noEditPoints="1" noAdjustHandles="1" noChangeArrowheads="1" noChangeShapeType="1" noTextEdit="1"/>
                    </p:cNvSpPr>
                    <p:nvPr/>
                  </p:nvSpPr>
                  <p:spPr>
                    <a:xfrm>
                      <a:off x="4044696" y="2464599"/>
                      <a:ext cx="586843" cy="102882"/>
                    </a:xfrm>
                    <a:prstGeom prst="rect">
                      <a:avLst/>
                    </a:prstGeom>
                    <a:blipFill>
                      <a:blip r:embed="rId17"/>
                      <a:stretch>
                        <a:fillRect r="-581" b="-30000"/>
                      </a:stretch>
                    </a:blipFill>
                  </p:spPr>
                  <p:txBody>
                    <a:bodyPr/>
                    <a:lstStyle/>
                    <a:p>
                      <a:r>
                        <a:rPr lang="ko-KR" altLang="en-US">
                          <a:noFill/>
                        </a:rPr>
                        <a:t> </a:t>
                      </a:r>
                    </a:p>
                  </p:txBody>
                </p:sp>
              </mc:Fallback>
            </mc:AlternateContent>
            <p:sp>
              <p:nvSpPr>
                <p:cNvPr id="303" name="TextBox 302">
                  <a:extLst>
                    <a:ext uri="{FF2B5EF4-FFF2-40B4-BE49-F238E27FC236}">
                      <a16:creationId xmlns:a16="http://schemas.microsoft.com/office/drawing/2014/main" id="{8964822B-97F0-4160-95A2-0CD0D41177D4}"/>
                    </a:ext>
                  </a:extLst>
                </p:cNvPr>
                <p:cNvSpPr txBox="1"/>
                <p:nvPr/>
              </p:nvSpPr>
              <p:spPr>
                <a:xfrm>
                  <a:off x="3934579" y="2593960"/>
                  <a:ext cx="123615"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1</a:t>
                  </a:r>
                  <a:endParaRPr lang="ko-KR" altLang="en-US" sz="1200" dirty="0">
                    <a:latin typeface="Times New Roman" panose="02020603050405020304" pitchFamily="18" charset="0"/>
                    <a:cs typeface="Times New Roman" panose="02020603050405020304" pitchFamily="18" charset="0"/>
                  </a:endParaRPr>
                </a:p>
              </p:txBody>
            </p:sp>
            <p:sp>
              <p:nvSpPr>
                <p:cNvPr id="304" name="TextBox 303">
                  <a:extLst>
                    <a:ext uri="{FF2B5EF4-FFF2-40B4-BE49-F238E27FC236}">
                      <a16:creationId xmlns:a16="http://schemas.microsoft.com/office/drawing/2014/main" id="{68D6BF2A-E534-46CA-A0AD-5D21C961E1C7}"/>
                    </a:ext>
                  </a:extLst>
                </p:cNvPr>
                <p:cNvSpPr txBox="1"/>
                <p:nvPr/>
              </p:nvSpPr>
              <p:spPr>
                <a:xfrm>
                  <a:off x="3934759" y="2694389"/>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2</a:t>
                  </a:r>
                  <a:endParaRPr lang="ko-KR" altLang="en-US" sz="1200" dirty="0">
                    <a:latin typeface="Times New Roman" panose="02020603050405020304" pitchFamily="18" charset="0"/>
                    <a:cs typeface="Times New Roman" panose="02020603050405020304" pitchFamily="18" charset="0"/>
                  </a:endParaRPr>
                </a:p>
              </p:txBody>
            </p:sp>
            <p:sp>
              <p:nvSpPr>
                <p:cNvPr id="305" name="TextBox 304">
                  <a:extLst>
                    <a:ext uri="{FF2B5EF4-FFF2-40B4-BE49-F238E27FC236}">
                      <a16:creationId xmlns:a16="http://schemas.microsoft.com/office/drawing/2014/main" id="{E77554C8-294F-4564-ADCA-F4634B4B37A1}"/>
                    </a:ext>
                  </a:extLst>
                </p:cNvPr>
                <p:cNvSpPr txBox="1"/>
                <p:nvPr/>
              </p:nvSpPr>
              <p:spPr>
                <a:xfrm>
                  <a:off x="3937064" y="2796783"/>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3</a:t>
                  </a:r>
                  <a:endParaRPr lang="ko-KR" altLang="en-US" sz="1200" dirty="0">
                    <a:latin typeface="Times New Roman" panose="02020603050405020304" pitchFamily="18" charset="0"/>
                    <a:cs typeface="Times New Roman" panose="02020603050405020304" pitchFamily="18" charset="0"/>
                  </a:endParaRPr>
                </a:p>
              </p:txBody>
            </p:sp>
            <p:sp>
              <p:nvSpPr>
                <p:cNvPr id="306" name="TextBox 305">
                  <a:extLst>
                    <a:ext uri="{FF2B5EF4-FFF2-40B4-BE49-F238E27FC236}">
                      <a16:creationId xmlns:a16="http://schemas.microsoft.com/office/drawing/2014/main" id="{08F497B5-7E4B-437E-9AD0-DB5625A786E8}"/>
                    </a:ext>
                  </a:extLst>
                </p:cNvPr>
                <p:cNvSpPr txBox="1"/>
                <p:nvPr/>
              </p:nvSpPr>
              <p:spPr>
                <a:xfrm>
                  <a:off x="3929466" y="2904556"/>
                  <a:ext cx="9841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4</a:t>
                  </a:r>
                  <a:endParaRPr lang="ko-KR" altLang="en-US" sz="1200" dirty="0">
                    <a:latin typeface="Times New Roman" panose="02020603050405020304" pitchFamily="18" charset="0"/>
                    <a:cs typeface="Times New Roman" panose="02020603050405020304" pitchFamily="18" charset="0"/>
                  </a:endParaRPr>
                </a:p>
              </p:txBody>
            </p:sp>
            <p:sp>
              <p:nvSpPr>
                <p:cNvPr id="307" name="Google Shape;1365;p50">
                  <a:extLst>
                    <a:ext uri="{FF2B5EF4-FFF2-40B4-BE49-F238E27FC236}">
                      <a16:creationId xmlns:a16="http://schemas.microsoft.com/office/drawing/2014/main" id="{0361EAA2-DBFF-4C4B-AB2E-A23AA12DCB6C}"/>
                    </a:ext>
                  </a:extLst>
                </p:cNvPr>
                <p:cNvSpPr txBox="1"/>
                <p:nvPr/>
              </p:nvSpPr>
              <p:spPr>
                <a:xfrm>
                  <a:off x="4081671" y="2548656"/>
                  <a:ext cx="498919" cy="53986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100" b="1" dirty="0">
                      <a:solidFill>
                        <a:schemeClr val="dk1"/>
                      </a:solidFill>
                      <a:latin typeface="Times New Roman" panose="02020603050405020304" pitchFamily="18" charset="0"/>
                      <a:ea typeface="Roboto Slab"/>
                      <a:cs typeface="Times New Roman" panose="02020603050405020304" pitchFamily="18" charset="0"/>
                      <a:sym typeface="Roboto Slab"/>
                    </a:rPr>
                    <a:t>1</a:t>
                  </a:r>
                  <a:r>
                    <a:rPr lang="ko" sz="11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1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 sz="11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100" b="1" dirty="0">
                      <a:solidFill>
                        <a:schemeClr val="dk1"/>
                      </a:solidFill>
                      <a:latin typeface="Times New Roman" panose="02020603050405020304" pitchFamily="18" charset="0"/>
                      <a:ea typeface="Roboto Slab"/>
                      <a:cs typeface="Times New Roman" panose="02020603050405020304" pitchFamily="18" charset="0"/>
                      <a:sym typeface="Roboto Slab"/>
                    </a:rPr>
                    <a:t>1</a:t>
                  </a:r>
                  <a:r>
                    <a:rPr lang="ko" sz="11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KR" sz="11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1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KR" sz="11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ko" sz="11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KR" sz="1100" b="1" dirty="0">
                      <a:solidFill>
                        <a:schemeClr val="dk1"/>
                      </a:solidFill>
                      <a:latin typeface="Times New Roman" panose="02020603050405020304" pitchFamily="18" charset="0"/>
                      <a:ea typeface="Roboto Slab"/>
                      <a:cs typeface="Times New Roman" panose="02020603050405020304" pitchFamily="18" charset="0"/>
                      <a:sym typeface="Roboto Slab"/>
                    </a:rPr>
                    <a:t>9</a:t>
                  </a:r>
                  <a:r>
                    <a:rPr lang="ko" sz="1100" b="1"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en-US" altLang="ko" sz="1100" b="1"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 0.</a:t>
                  </a:r>
                  <a:r>
                    <a:rPr lang="en-US" altLang="ko-KR" sz="1100" dirty="0">
                      <a:solidFill>
                        <a:schemeClr val="dk1"/>
                      </a:solidFill>
                      <a:latin typeface="Times New Roman" panose="02020603050405020304" pitchFamily="18" charset="0"/>
                      <a:ea typeface="Roboto Slab"/>
                      <a:cs typeface="Times New Roman" panose="02020603050405020304" pitchFamily="18" charset="0"/>
                      <a:sym typeface="Roboto Slab"/>
                    </a:rPr>
                    <a:t>1</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b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b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r>
                    <a:rPr lang="ko" sz="1100" b="1"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100" b="1" dirty="0">
                      <a:solidFill>
                        <a:schemeClr val="dk1"/>
                      </a:solidFill>
                      <a:latin typeface="Times New Roman" panose="02020603050405020304" pitchFamily="18" charset="0"/>
                      <a:ea typeface="Roboto Slab"/>
                      <a:cs typeface="Times New Roman" panose="02020603050405020304" pitchFamily="18" charset="0"/>
                      <a:sym typeface="Roboto Slab"/>
                    </a:rPr>
                    <a:t>8</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en-US" altLang="ko" sz="1100" dirty="0">
                      <a:solidFill>
                        <a:schemeClr val="dk1"/>
                      </a:solidFill>
                      <a:latin typeface="Times New Roman" panose="02020603050405020304" pitchFamily="18" charset="0"/>
                      <a:ea typeface="Roboto Slab"/>
                      <a:cs typeface="Times New Roman" panose="02020603050405020304" pitchFamily="18" charset="0"/>
                      <a:sym typeface="Roboto Slab"/>
                    </a:rPr>
                    <a:t>  </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0.</a:t>
                  </a:r>
                  <a:r>
                    <a:rPr lang="en-US" altLang="ko-KR" sz="1100" dirty="0">
                      <a:solidFill>
                        <a:schemeClr val="dk1"/>
                      </a:solidFill>
                      <a:latin typeface="Times New Roman" panose="02020603050405020304" pitchFamily="18" charset="0"/>
                      <a:ea typeface="Roboto Slab"/>
                      <a:cs typeface="Times New Roman" panose="02020603050405020304" pitchFamily="18" charset="0"/>
                      <a:sym typeface="Roboto Slab"/>
                    </a:rPr>
                    <a:t>2</a:t>
                  </a:r>
                  <a:r>
                    <a:rPr lang="ko" sz="1100" dirty="0">
                      <a:solidFill>
                        <a:schemeClr val="dk1"/>
                      </a:solidFill>
                      <a:latin typeface="Times New Roman" panose="02020603050405020304" pitchFamily="18" charset="0"/>
                      <a:ea typeface="Roboto Slab"/>
                      <a:cs typeface="Times New Roman" panose="02020603050405020304" pitchFamily="18" charset="0"/>
                      <a:sym typeface="Roboto Slab"/>
                    </a:rPr>
                    <a:t>]</a:t>
                  </a:r>
                  <a:endParaRPr sz="1100" dirty="0">
                    <a:solidFill>
                      <a:schemeClr val="dk1"/>
                    </a:solidFill>
                    <a:latin typeface="Times New Roman" panose="02020603050405020304" pitchFamily="18" charset="0"/>
                    <a:ea typeface="Roboto Slab"/>
                    <a:cs typeface="Times New Roman" panose="02020603050405020304" pitchFamily="18" charset="0"/>
                    <a:sym typeface="Roboto Slab"/>
                  </a:endParaRPr>
                </a:p>
              </p:txBody>
            </p:sp>
          </p:grpSp>
          <p:sp>
            <p:nvSpPr>
              <p:cNvPr id="292" name="TextBox 291">
                <a:extLst>
                  <a:ext uri="{FF2B5EF4-FFF2-40B4-BE49-F238E27FC236}">
                    <a16:creationId xmlns:a16="http://schemas.microsoft.com/office/drawing/2014/main" id="{04C4D37F-5EB3-4311-9899-D91B02938E8D}"/>
                  </a:ext>
                </a:extLst>
              </p:cNvPr>
              <p:cNvSpPr txBox="1"/>
              <p:nvPr/>
            </p:nvSpPr>
            <p:spPr>
              <a:xfrm>
                <a:off x="3781079" y="2842180"/>
                <a:ext cx="9841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5</a:t>
                </a:r>
                <a:endParaRPr lang="ko-KR" altLang="en-US" sz="1200" dirty="0">
                  <a:latin typeface="Times New Roman" panose="02020603050405020304" pitchFamily="18" charset="0"/>
                  <a:cs typeface="Times New Roman" panose="02020603050405020304" pitchFamily="18" charset="0"/>
                </a:endParaRPr>
              </a:p>
            </p:txBody>
          </p:sp>
          <p:sp>
            <p:nvSpPr>
              <p:cNvPr id="293" name="TextBox 292">
                <a:extLst>
                  <a:ext uri="{FF2B5EF4-FFF2-40B4-BE49-F238E27FC236}">
                    <a16:creationId xmlns:a16="http://schemas.microsoft.com/office/drawing/2014/main" id="{6B6DA774-2C1D-4F8B-BE2D-BCD0A2FBCEBE}"/>
                  </a:ext>
                </a:extLst>
              </p:cNvPr>
              <p:cNvSpPr txBox="1"/>
              <p:nvPr/>
            </p:nvSpPr>
            <p:spPr>
              <a:xfrm>
                <a:off x="3781994" y="2949515"/>
                <a:ext cx="9841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6</a:t>
                </a:r>
                <a:endParaRPr lang="ko-KR" altLang="en-US" sz="1200" dirty="0">
                  <a:latin typeface="Times New Roman" panose="02020603050405020304" pitchFamily="18" charset="0"/>
                  <a:cs typeface="Times New Roman" panose="02020603050405020304" pitchFamily="18" charset="0"/>
                </a:endParaRPr>
              </a:p>
            </p:txBody>
          </p:sp>
        </p:grpSp>
        <p:sp>
          <p:nvSpPr>
            <p:cNvPr id="172" name="타원 171">
              <a:extLst>
                <a:ext uri="{FF2B5EF4-FFF2-40B4-BE49-F238E27FC236}">
                  <a16:creationId xmlns:a16="http://schemas.microsoft.com/office/drawing/2014/main" id="{90D907A5-1BDD-4B2D-835C-0EC8E85F64FE}"/>
                </a:ext>
              </a:extLst>
            </p:cNvPr>
            <p:cNvSpPr/>
            <p:nvPr/>
          </p:nvSpPr>
          <p:spPr>
            <a:xfrm rot="1208108">
              <a:off x="7412371" y="2349742"/>
              <a:ext cx="494120" cy="415860"/>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grpSp>
          <p:nvGrpSpPr>
            <p:cNvPr id="173" name="그룹 172">
              <a:extLst>
                <a:ext uri="{FF2B5EF4-FFF2-40B4-BE49-F238E27FC236}">
                  <a16:creationId xmlns:a16="http://schemas.microsoft.com/office/drawing/2014/main" id="{270BAAF3-D50B-4CD0-B396-418ABC68DE5D}"/>
                </a:ext>
              </a:extLst>
            </p:cNvPr>
            <p:cNvGrpSpPr/>
            <p:nvPr/>
          </p:nvGrpSpPr>
          <p:grpSpPr>
            <a:xfrm>
              <a:off x="7112412" y="2231567"/>
              <a:ext cx="948392" cy="503075"/>
              <a:chOff x="4973802" y="1066917"/>
              <a:chExt cx="948392" cy="503075"/>
            </a:xfrm>
          </p:grpSpPr>
          <p:sp>
            <p:nvSpPr>
              <p:cNvPr id="272" name="타원 271">
                <a:extLst>
                  <a:ext uri="{FF2B5EF4-FFF2-40B4-BE49-F238E27FC236}">
                    <a16:creationId xmlns:a16="http://schemas.microsoft.com/office/drawing/2014/main" id="{D6926488-63E3-4DD9-9F77-81BA8811BB16}"/>
                  </a:ext>
                </a:extLst>
              </p:cNvPr>
              <p:cNvSpPr/>
              <p:nvPr/>
            </p:nvSpPr>
            <p:spPr>
              <a:xfrm rot="2490324">
                <a:off x="5025017" y="1072943"/>
                <a:ext cx="145009" cy="402566"/>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73" name="타원 272">
                <a:extLst>
                  <a:ext uri="{FF2B5EF4-FFF2-40B4-BE49-F238E27FC236}">
                    <a16:creationId xmlns:a16="http://schemas.microsoft.com/office/drawing/2014/main" id="{3C762705-50A9-4CF0-9C9B-9A9D336EF6FF}"/>
                  </a:ext>
                </a:extLst>
              </p:cNvPr>
              <p:cNvSpPr/>
              <p:nvPr/>
            </p:nvSpPr>
            <p:spPr>
              <a:xfrm>
                <a:off x="5543289" y="1221581"/>
                <a:ext cx="61716" cy="58989"/>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74" name="타원 273">
                <a:extLst>
                  <a:ext uri="{FF2B5EF4-FFF2-40B4-BE49-F238E27FC236}">
                    <a16:creationId xmlns:a16="http://schemas.microsoft.com/office/drawing/2014/main" id="{2021C4C2-518A-4684-875D-73BABD09E248}"/>
                  </a:ext>
                </a:extLst>
              </p:cNvPr>
              <p:cNvSpPr/>
              <p:nvPr/>
            </p:nvSpPr>
            <p:spPr>
              <a:xfrm>
                <a:off x="5587443" y="1482986"/>
                <a:ext cx="61716" cy="58989"/>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75" name="타원 274">
                <a:extLst>
                  <a:ext uri="{FF2B5EF4-FFF2-40B4-BE49-F238E27FC236}">
                    <a16:creationId xmlns:a16="http://schemas.microsoft.com/office/drawing/2014/main" id="{D37DB87D-23FF-4854-AB9D-3B885FA15DAE}"/>
                  </a:ext>
                </a:extLst>
              </p:cNvPr>
              <p:cNvSpPr/>
              <p:nvPr/>
            </p:nvSpPr>
            <p:spPr>
              <a:xfrm>
                <a:off x="5365018" y="1449352"/>
                <a:ext cx="61716" cy="58989"/>
              </a:xfrm>
              <a:prstGeom prst="ellips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76" name="이등변 삼각형 275">
                <a:extLst>
                  <a:ext uri="{FF2B5EF4-FFF2-40B4-BE49-F238E27FC236}">
                    <a16:creationId xmlns:a16="http://schemas.microsoft.com/office/drawing/2014/main" id="{4BE867DA-FB4D-4FCF-BE72-202AC94387B8}"/>
                  </a:ext>
                </a:extLst>
              </p:cNvPr>
              <p:cNvSpPr/>
              <p:nvPr/>
            </p:nvSpPr>
            <p:spPr>
              <a:xfrm>
                <a:off x="5131301" y="1161872"/>
                <a:ext cx="71592" cy="5899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77" name="이등변 삼각형 276">
                <a:extLst>
                  <a:ext uri="{FF2B5EF4-FFF2-40B4-BE49-F238E27FC236}">
                    <a16:creationId xmlns:a16="http://schemas.microsoft.com/office/drawing/2014/main" id="{4860681A-C064-4A29-8191-5D4FEC831D97}"/>
                  </a:ext>
                </a:extLst>
              </p:cNvPr>
              <p:cNvSpPr/>
              <p:nvPr/>
            </p:nvSpPr>
            <p:spPr>
              <a:xfrm>
                <a:off x="4973802" y="1322034"/>
                <a:ext cx="71592" cy="58990"/>
              </a:xfrm>
              <a:prstGeom prst="triangle">
                <a:avLst/>
              </a:prstGeom>
              <a:solidFill>
                <a:srgbClr val="FF4F4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278" name="타원 277">
                <a:extLst>
                  <a:ext uri="{FF2B5EF4-FFF2-40B4-BE49-F238E27FC236}">
                    <a16:creationId xmlns:a16="http://schemas.microsoft.com/office/drawing/2014/main" id="{6294ABE9-2295-421B-813E-65C8A89DE7EA}"/>
                  </a:ext>
                </a:extLst>
              </p:cNvPr>
              <p:cNvSpPr/>
              <p:nvPr/>
            </p:nvSpPr>
            <p:spPr>
              <a:xfrm>
                <a:off x="5328626" y="1253006"/>
                <a:ext cx="61716" cy="58989"/>
              </a:xfrm>
              <a:prstGeom prst="ellipse">
                <a:avLst/>
              </a:prstGeom>
              <a:noFill/>
              <a:ln w="19050">
                <a:solidFill>
                  <a:srgbClr val="FF4F4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cxnSp>
            <p:nvCxnSpPr>
              <p:cNvPr id="279" name="직선 연결선 278">
                <a:extLst>
                  <a:ext uri="{FF2B5EF4-FFF2-40B4-BE49-F238E27FC236}">
                    <a16:creationId xmlns:a16="http://schemas.microsoft.com/office/drawing/2014/main" id="{43B0CCBA-6916-4FED-BE15-332CC7D6B95F}"/>
                  </a:ext>
                </a:extLst>
              </p:cNvPr>
              <p:cNvCxnSpPr>
                <a:cxnSpLocks/>
              </p:cNvCxnSpPr>
              <p:nvPr/>
            </p:nvCxnSpPr>
            <p:spPr>
              <a:xfrm flipV="1">
                <a:off x="5217629" y="1099020"/>
                <a:ext cx="425603" cy="399862"/>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B636AE99-D7CF-4057-874F-4334CAB5E8ED}"/>
                  </a:ext>
                </a:extLst>
              </p:cNvPr>
              <p:cNvSpPr txBox="1"/>
              <p:nvPr/>
            </p:nvSpPr>
            <p:spPr>
              <a:xfrm>
                <a:off x="5562844" y="1279165"/>
                <a:ext cx="359350" cy="155239"/>
              </a:xfrm>
              <a:prstGeom prst="rect">
                <a:avLst/>
              </a:prstGeom>
              <a:noFill/>
            </p:spPr>
            <p:txBody>
              <a:bodyPr wrap="none" lIns="0" tIns="0" rIns="0" bIns="0" rtlCol="0">
                <a:spAutoFit/>
              </a:bodyPr>
              <a:lstStyle/>
              <a:p>
                <a:pPr algn="ctr"/>
                <a:r>
                  <a:rPr lang="en-US" altLang="ko-KR" b="1" dirty="0">
                    <a:latin typeface="Times New Roman" panose="02020603050405020304" pitchFamily="18" charset="0"/>
                    <a:cs typeface="Times New Roman" panose="02020603050405020304" pitchFamily="18" charset="0"/>
                  </a:rPr>
                  <a:t>Refine</a:t>
                </a:r>
                <a:endParaRPr lang="ko-KR" altLang="en-US" sz="14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6AC6C72B-6DCD-47A4-9ABE-226D009F3E66}"/>
                      </a:ext>
                    </a:extLst>
                  </p:cNvPr>
                  <p:cNvSpPr txBox="1"/>
                  <p:nvPr/>
                </p:nvSpPr>
                <p:spPr>
                  <a:xfrm>
                    <a:off x="5668329" y="1066917"/>
                    <a:ext cx="210741" cy="1944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000" b="0"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ko-KR" sz="2000" b="0" i="0" smtClean="0">
                                  <a:solidFill>
                                    <a:schemeClr val="tx1"/>
                                  </a:solidFill>
                                  <a:latin typeface="Cambria Math" panose="02040503050406030204" pitchFamily="18" charset="0"/>
                                  <a:cs typeface="Times New Roman" panose="02020603050405020304" pitchFamily="18" charset="0"/>
                                </a:rPr>
                                <m:t>c</m:t>
                              </m:r>
                            </m:e>
                            <m:sub>
                              <m:r>
                                <a:rPr lang="en-US" altLang="ko-KR" sz="2000" b="0" i="0" smtClean="0">
                                  <a:solidFill>
                                    <a:schemeClr val="tx1"/>
                                  </a:solidFill>
                                  <a:latin typeface="Cambria Math" panose="02040503050406030204" pitchFamily="18" charset="0"/>
                                  <a:cs typeface="Times New Roman" panose="02020603050405020304" pitchFamily="18" charset="0"/>
                                </a:rPr>
                                <m:t>0</m:t>
                              </m:r>
                            </m:sub>
                            <m:sup>
                              <m:r>
                                <m:rPr>
                                  <m:sty m:val="p"/>
                                </m:rPr>
                                <a:rPr lang="en-US" altLang="ko-KR" sz="2000" b="0" i="0" smtClean="0">
                                  <a:latin typeface="Cambria Math" panose="02040503050406030204" pitchFamily="18" charset="0"/>
                                  <a:cs typeface="Times New Roman" panose="02020603050405020304" pitchFamily="18" charset="0"/>
                                </a:rPr>
                                <m:t>agg</m:t>
                              </m:r>
                            </m:sup>
                          </m:sSubSup>
                        </m:oMath>
                      </m:oMathPara>
                    </a14:m>
                    <a:endParaRPr lang="ko-KR" alt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81" name="TextBox 280">
                    <a:extLst>
                      <a:ext uri="{FF2B5EF4-FFF2-40B4-BE49-F238E27FC236}">
                        <a16:creationId xmlns:a16="http://schemas.microsoft.com/office/drawing/2014/main" id="{6AC6C72B-6DCD-47A4-9ABE-226D009F3E66}"/>
                      </a:ext>
                    </a:extLst>
                  </p:cNvPr>
                  <p:cNvSpPr txBox="1">
                    <a:spLocks noRot="1" noChangeAspect="1" noMove="1" noResize="1" noEditPoints="1" noAdjustHandles="1" noChangeArrowheads="1" noChangeShapeType="1" noTextEdit="1"/>
                  </p:cNvSpPr>
                  <p:nvPr/>
                </p:nvSpPr>
                <p:spPr>
                  <a:xfrm>
                    <a:off x="5668329" y="1066917"/>
                    <a:ext cx="210741" cy="194480"/>
                  </a:xfrm>
                  <a:prstGeom prst="rect">
                    <a:avLst/>
                  </a:prstGeom>
                  <a:blipFill>
                    <a:blip r:embed="rId18"/>
                    <a:stretch>
                      <a:fillRect l="-18033" t="-1754" r="-36066" b="-17544"/>
                    </a:stretch>
                  </a:blipFill>
                </p:spPr>
                <p:txBody>
                  <a:bodyPr/>
                  <a:lstStyle/>
                  <a:p>
                    <a:r>
                      <a:rPr lang="ko-KR" altLang="en-US">
                        <a:noFill/>
                      </a:rPr>
                      <a:t> </a:t>
                    </a:r>
                  </a:p>
                </p:txBody>
              </p:sp>
            </mc:Fallback>
          </mc:AlternateContent>
          <p:sp>
            <p:nvSpPr>
              <p:cNvPr id="282" name="타원 281">
                <a:extLst>
                  <a:ext uri="{FF2B5EF4-FFF2-40B4-BE49-F238E27FC236}">
                    <a16:creationId xmlns:a16="http://schemas.microsoft.com/office/drawing/2014/main" id="{76D5AA66-7838-4A74-8334-F4647FA779BE}"/>
                  </a:ext>
                </a:extLst>
              </p:cNvPr>
              <p:cNvSpPr/>
              <p:nvPr/>
            </p:nvSpPr>
            <p:spPr>
              <a:xfrm>
                <a:off x="5445862" y="1370241"/>
                <a:ext cx="61716" cy="58989"/>
              </a:xfrm>
              <a:prstGeom prst="ellipse">
                <a:avLst/>
              </a:prstGeom>
              <a:solidFill>
                <a:srgbClr val="FF4F4F">
                  <a:alpha val="70000"/>
                </a:srgbClr>
              </a:solidFill>
              <a:ln w="19050">
                <a:solidFill>
                  <a:srgbClr val="FF4F4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83" name="Google Shape;1336;p50">
                <a:extLst>
                  <a:ext uri="{FF2B5EF4-FFF2-40B4-BE49-F238E27FC236}">
                    <a16:creationId xmlns:a16="http://schemas.microsoft.com/office/drawing/2014/main" id="{92D3DABB-C2D2-40FB-AF71-1E8E1CA4ACBC}"/>
                  </a:ext>
                </a:extLst>
              </p:cNvPr>
              <p:cNvSpPr/>
              <p:nvPr/>
            </p:nvSpPr>
            <p:spPr>
              <a:xfrm rot="7938314" flipH="1" flipV="1">
                <a:off x="5432730" y="1196545"/>
                <a:ext cx="90804" cy="189303"/>
              </a:xfrm>
              <a:prstGeom prst="curvedLeftArrow">
                <a:avLst>
                  <a:gd name="adj1" fmla="val 25000"/>
                  <a:gd name="adj2" fmla="val 50000"/>
                  <a:gd name="adj3" fmla="val 25000"/>
                </a:avLst>
              </a:prstGeom>
              <a:solidFill>
                <a:srgbClr val="FF8686"/>
              </a:solidFill>
              <a:ln w="9525" cap="flat" cmpd="sng">
                <a:solidFill>
                  <a:srgbClr val="FF4F4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A9CE12FD-31B0-4917-B01B-6B22F16C84BF}"/>
                      </a:ext>
                    </a:extLst>
                  </p:cNvPr>
                  <p:cNvSpPr txBox="1"/>
                  <p:nvPr/>
                </p:nvSpPr>
                <p:spPr>
                  <a:xfrm>
                    <a:off x="5030864" y="1466499"/>
                    <a:ext cx="328227" cy="103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200" i="0" smtClean="0">
                              <a:solidFill>
                                <a:schemeClr val="accent1"/>
                              </a:solidFill>
                              <a:latin typeface="Cambria Math" panose="02040503050406030204" pitchFamily="18" charset="0"/>
                            </a:rPr>
                            <m:t>g</m:t>
                          </m:r>
                        </m:oMath>
                      </m:oMathPara>
                    </a14:m>
                    <a:endParaRPr lang="ko-KR" altLang="en-US" sz="11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29" name="TextBox 128">
                    <a:extLst>
                      <a:ext uri="{FF2B5EF4-FFF2-40B4-BE49-F238E27FC236}">
                        <a16:creationId xmlns:a16="http://schemas.microsoft.com/office/drawing/2014/main" id="{CC7B526E-DBFE-4183-A5B5-C04219398052}"/>
                      </a:ext>
                    </a:extLst>
                  </p:cNvPr>
                  <p:cNvSpPr txBox="1">
                    <a:spLocks noRot="1" noChangeAspect="1" noMove="1" noResize="1" noEditPoints="1" noAdjustHandles="1" noChangeArrowheads="1" noChangeShapeType="1" noTextEdit="1"/>
                  </p:cNvSpPr>
                  <p:nvPr/>
                </p:nvSpPr>
                <p:spPr>
                  <a:xfrm>
                    <a:off x="5030864" y="1466499"/>
                    <a:ext cx="328227" cy="103493"/>
                  </a:xfrm>
                  <a:prstGeom prst="rect">
                    <a:avLst/>
                  </a:prstGeom>
                  <a:blipFill>
                    <a:blip r:embed="rId19"/>
                    <a:stretch>
                      <a:fillRect b="-22581"/>
                    </a:stretch>
                  </a:blipFill>
                </p:spPr>
                <p:txBody>
                  <a:bodyPr/>
                  <a:lstStyle/>
                  <a:p>
                    <a:r>
                      <a:rPr lang="ko-KR" altLang="en-US">
                        <a:noFill/>
                      </a:rPr>
                      <a:t> </a:t>
                    </a:r>
                  </a:p>
                </p:txBody>
              </p:sp>
            </mc:Fallback>
          </mc:AlternateContent>
          <p:sp>
            <p:nvSpPr>
              <p:cNvPr id="285" name="TextBox 284">
                <a:extLst>
                  <a:ext uri="{FF2B5EF4-FFF2-40B4-BE49-F238E27FC236}">
                    <a16:creationId xmlns:a16="http://schemas.microsoft.com/office/drawing/2014/main" id="{324E1E00-D7B7-4C85-9F6C-25A051BCB466}"/>
                  </a:ext>
                </a:extLst>
              </p:cNvPr>
              <p:cNvSpPr txBox="1"/>
              <p:nvPr/>
            </p:nvSpPr>
            <p:spPr>
              <a:xfrm>
                <a:off x="5601971" y="1470670"/>
                <a:ext cx="123615" cy="90556"/>
              </a:xfrm>
              <a:prstGeom prst="rect">
                <a:avLst/>
              </a:prstGeom>
              <a:noFill/>
            </p:spPr>
            <p:txBody>
              <a:bodyPr wrap="square" lIns="0" tIns="0" rIns="0" bIns="0" rtlCol="0">
                <a:spAutoFit/>
              </a:bodyPr>
              <a:lstStyle/>
              <a:p>
                <a:r>
                  <a:rPr lang="en-US" altLang="ko-KR" sz="1050" dirty="0">
                    <a:latin typeface="Times New Roman" panose="02020603050405020304" pitchFamily="18" charset="0"/>
                    <a:cs typeface="Times New Roman" panose="02020603050405020304" pitchFamily="18" charset="0"/>
                  </a:rPr>
                  <a:t>1</a:t>
                </a:r>
                <a:endParaRPr lang="ko-KR" altLang="en-US" sz="1050" dirty="0">
                  <a:latin typeface="Times New Roman" panose="02020603050405020304" pitchFamily="18" charset="0"/>
                  <a:cs typeface="Times New Roman" panose="02020603050405020304" pitchFamily="18" charset="0"/>
                </a:endParaRPr>
              </a:p>
            </p:txBody>
          </p:sp>
          <p:sp>
            <p:nvSpPr>
              <p:cNvPr id="286" name="TextBox 285">
                <a:extLst>
                  <a:ext uri="{FF2B5EF4-FFF2-40B4-BE49-F238E27FC236}">
                    <a16:creationId xmlns:a16="http://schemas.microsoft.com/office/drawing/2014/main" id="{437A3605-79C9-4EBE-AF5F-1649CCAD4665}"/>
                  </a:ext>
                </a:extLst>
              </p:cNvPr>
              <p:cNvSpPr txBox="1"/>
              <p:nvPr/>
            </p:nvSpPr>
            <p:spPr>
              <a:xfrm>
                <a:off x="5382306" y="1432795"/>
                <a:ext cx="123615" cy="90556"/>
              </a:xfrm>
              <a:prstGeom prst="rect">
                <a:avLst/>
              </a:prstGeom>
              <a:noFill/>
            </p:spPr>
            <p:txBody>
              <a:bodyPr wrap="square" lIns="0" tIns="0" rIns="0" bIns="0" rtlCol="0">
                <a:spAutoFit/>
              </a:bodyPr>
              <a:lstStyle/>
              <a:p>
                <a:r>
                  <a:rPr lang="en-US" altLang="ko-KR" sz="1050" dirty="0">
                    <a:latin typeface="Times New Roman" panose="02020603050405020304" pitchFamily="18" charset="0"/>
                    <a:cs typeface="Times New Roman" panose="02020603050405020304" pitchFamily="18" charset="0"/>
                  </a:rPr>
                  <a:t>2</a:t>
                </a:r>
                <a:endParaRPr lang="ko-KR" altLang="en-US" sz="1050" dirty="0">
                  <a:latin typeface="Times New Roman" panose="02020603050405020304" pitchFamily="18" charset="0"/>
                  <a:cs typeface="Times New Roman" panose="02020603050405020304" pitchFamily="18" charset="0"/>
                </a:endParaRPr>
              </a:p>
            </p:txBody>
          </p:sp>
          <p:sp>
            <p:nvSpPr>
              <p:cNvPr id="287" name="TextBox 286">
                <a:extLst>
                  <a:ext uri="{FF2B5EF4-FFF2-40B4-BE49-F238E27FC236}">
                    <a16:creationId xmlns:a16="http://schemas.microsoft.com/office/drawing/2014/main" id="{F64FE4FC-4AC0-439D-9969-70050D948A3C}"/>
                  </a:ext>
                </a:extLst>
              </p:cNvPr>
              <p:cNvSpPr txBox="1"/>
              <p:nvPr/>
            </p:nvSpPr>
            <p:spPr>
              <a:xfrm>
                <a:off x="5561775" y="1209611"/>
                <a:ext cx="123615" cy="90556"/>
              </a:xfrm>
              <a:prstGeom prst="rect">
                <a:avLst/>
              </a:prstGeom>
              <a:noFill/>
            </p:spPr>
            <p:txBody>
              <a:bodyPr wrap="square" lIns="0" tIns="0" rIns="0" bIns="0" rtlCol="0">
                <a:spAutoFit/>
              </a:bodyPr>
              <a:lstStyle/>
              <a:p>
                <a:r>
                  <a:rPr lang="en-US" altLang="ko-KR" sz="1050">
                    <a:latin typeface="Times New Roman" panose="02020603050405020304" pitchFamily="18" charset="0"/>
                    <a:cs typeface="Times New Roman" panose="02020603050405020304" pitchFamily="18" charset="0"/>
                  </a:rPr>
                  <a:t>3</a:t>
                </a:r>
                <a:endParaRPr lang="ko-KR" altLang="en-US" sz="1050" dirty="0">
                  <a:latin typeface="Times New Roman" panose="02020603050405020304" pitchFamily="18" charset="0"/>
                  <a:cs typeface="Times New Roman" panose="02020603050405020304" pitchFamily="18" charset="0"/>
                </a:endParaRPr>
              </a:p>
            </p:txBody>
          </p:sp>
          <p:sp>
            <p:nvSpPr>
              <p:cNvPr id="288" name="TextBox 287">
                <a:extLst>
                  <a:ext uri="{FF2B5EF4-FFF2-40B4-BE49-F238E27FC236}">
                    <a16:creationId xmlns:a16="http://schemas.microsoft.com/office/drawing/2014/main" id="{7F41770E-2AF6-4429-BFB0-B08EA6D66270}"/>
                  </a:ext>
                </a:extLst>
              </p:cNvPr>
              <p:cNvSpPr txBox="1"/>
              <p:nvPr/>
            </p:nvSpPr>
            <p:spPr>
              <a:xfrm>
                <a:off x="5462688" y="1361982"/>
                <a:ext cx="123615" cy="90556"/>
              </a:xfrm>
              <a:prstGeom prst="rect">
                <a:avLst/>
              </a:prstGeom>
              <a:noFill/>
            </p:spPr>
            <p:txBody>
              <a:bodyPr wrap="square" lIns="0" tIns="0" rIns="0" bIns="0" rtlCol="0">
                <a:spAutoFit/>
              </a:bodyPr>
              <a:lstStyle/>
              <a:p>
                <a:r>
                  <a:rPr lang="en-US" altLang="ko-KR" sz="1050" dirty="0">
                    <a:latin typeface="Times New Roman" panose="02020603050405020304" pitchFamily="18" charset="0"/>
                    <a:cs typeface="Times New Roman" panose="02020603050405020304" pitchFamily="18" charset="0"/>
                  </a:rPr>
                  <a:t>4</a:t>
                </a:r>
                <a:endParaRPr lang="ko-KR" altLang="en-US" sz="1050" dirty="0">
                  <a:latin typeface="Times New Roman" panose="02020603050405020304" pitchFamily="18" charset="0"/>
                  <a:cs typeface="Times New Roman" panose="02020603050405020304" pitchFamily="18" charset="0"/>
                </a:endParaRPr>
              </a:p>
            </p:txBody>
          </p:sp>
          <p:sp>
            <p:nvSpPr>
              <p:cNvPr id="289" name="TextBox 288">
                <a:extLst>
                  <a:ext uri="{FF2B5EF4-FFF2-40B4-BE49-F238E27FC236}">
                    <a16:creationId xmlns:a16="http://schemas.microsoft.com/office/drawing/2014/main" id="{E822EEA8-755E-4F84-A6E4-E1261BCE62C4}"/>
                  </a:ext>
                </a:extLst>
              </p:cNvPr>
              <p:cNvSpPr txBox="1"/>
              <p:nvPr/>
            </p:nvSpPr>
            <p:spPr>
              <a:xfrm>
                <a:off x="5149405" y="1161403"/>
                <a:ext cx="123615" cy="90556"/>
              </a:xfrm>
              <a:prstGeom prst="rect">
                <a:avLst/>
              </a:prstGeom>
              <a:noFill/>
            </p:spPr>
            <p:txBody>
              <a:bodyPr wrap="square" lIns="0" tIns="0" rIns="0" bIns="0" rtlCol="0">
                <a:spAutoFit/>
              </a:bodyPr>
              <a:lstStyle/>
              <a:p>
                <a:r>
                  <a:rPr lang="en-US" altLang="ko-KR" sz="1050">
                    <a:latin typeface="Times New Roman" panose="02020603050405020304" pitchFamily="18" charset="0"/>
                    <a:cs typeface="Times New Roman" panose="02020603050405020304" pitchFamily="18" charset="0"/>
                  </a:rPr>
                  <a:t>5</a:t>
                </a:r>
                <a:endParaRPr lang="ko-KR" altLang="en-US" sz="1050" dirty="0">
                  <a:latin typeface="Times New Roman" panose="02020603050405020304" pitchFamily="18" charset="0"/>
                  <a:cs typeface="Times New Roman" panose="02020603050405020304" pitchFamily="18" charset="0"/>
                </a:endParaRPr>
              </a:p>
            </p:txBody>
          </p:sp>
          <p:sp>
            <p:nvSpPr>
              <p:cNvPr id="290" name="TextBox 289">
                <a:extLst>
                  <a:ext uri="{FF2B5EF4-FFF2-40B4-BE49-F238E27FC236}">
                    <a16:creationId xmlns:a16="http://schemas.microsoft.com/office/drawing/2014/main" id="{8FA43EC2-1778-4EEB-B273-DC6958E46BCB}"/>
                  </a:ext>
                </a:extLst>
              </p:cNvPr>
              <p:cNvSpPr txBox="1"/>
              <p:nvPr/>
            </p:nvSpPr>
            <p:spPr>
              <a:xfrm>
                <a:off x="4990095" y="1318039"/>
                <a:ext cx="123615" cy="90556"/>
              </a:xfrm>
              <a:prstGeom prst="rect">
                <a:avLst/>
              </a:prstGeom>
              <a:noFill/>
            </p:spPr>
            <p:txBody>
              <a:bodyPr wrap="square" lIns="0" tIns="0" rIns="0" bIns="0" rtlCol="0">
                <a:spAutoFit/>
              </a:bodyPr>
              <a:lstStyle/>
              <a:p>
                <a:r>
                  <a:rPr lang="en-US" altLang="ko-KR" sz="1050" dirty="0">
                    <a:latin typeface="Times New Roman" panose="02020603050405020304" pitchFamily="18" charset="0"/>
                    <a:cs typeface="Times New Roman" panose="02020603050405020304" pitchFamily="18" charset="0"/>
                  </a:rPr>
                  <a:t>6</a:t>
                </a:r>
                <a:endParaRPr lang="ko-KR" altLang="en-US" sz="105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BBD4420C-C30B-4463-A338-641D3BED31D9}"/>
                    </a:ext>
                  </a:extLst>
                </p:cNvPr>
                <p:cNvSpPr txBox="1"/>
                <p:nvPr/>
              </p:nvSpPr>
              <p:spPr>
                <a:xfrm>
                  <a:off x="6379626" y="2576922"/>
                  <a:ext cx="151623" cy="1594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rgbClr val="FF4F4F"/>
                                </a:solidFill>
                                <a:latin typeface="Cambria Math" panose="02040503050406030204" pitchFamily="18" charset="0"/>
                              </a:rPr>
                            </m:ctrlPr>
                          </m:sSupPr>
                          <m:e>
                            <m:acc>
                              <m:accPr>
                                <m:chr m:val="̂"/>
                                <m:ctrlPr>
                                  <a:rPr lang="ko-KR" altLang="en-US" i="1" smtClean="0">
                                    <a:solidFill>
                                      <a:srgbClr val="FF4F4F"/>
                                    </a:solidFill>
                                    <a:latin typeface="Cambria Math" panose="02040503050406030204" pitchFamily="18" charset="0"/>
                                  </a:rPr>
                                </m:ctrlPr>
                              </m:accPr>
                              <m:e>
                                <m:r>
                                  <m:rPr>
                                    <m:sty m:val="p"/>
                                  </m:rPr>
                                  <a:rPr lang="en-US" altLang="ko-KR" b="0" i="0" smtClean="0">
                                    <a:solidFill>
                                      <a:srgbClr val="FF4F4F"/>
                                    </a:solidFill>
                                    <a:latin typeface="Cambria Math" panose="02040503050406030204" pitchFamily="18" charset="0"/>
                                  </a:rPr>
                                  <m:t>Y</m:t>
                                </m:r>
                              </m:e>
                            </m:acc>
                          </m:e>
                          <m:sup>
                            <m:r>
                              <m:rPr>
                                <m:sty m:val="p"/>
                              </m:rPr>
                              <a:rPr lang="en-US" altLang="ko-KR" b="0" i="0" smtClean="0">
                                <a:solidFill>
                                  <a:srgbClr val="FF4F4F"/>
                                </a:solidFill>
                                <a:latin typeface="Cambria Math" panose="02040503050406030204" pitchFamily="18" charset="0"/>
                              </a:rPr>
                              <m:t>trg</m:t>
                            </m:r>
                          </m:sup>
                        </m:sSup>
                      </m:oMath>
                    </m:oMathPara>
                  </a14:m>
                  <a:endParaRPr lang="ko-KR" altLang="en-US"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136" name="TextBox 135">
                  <a:extLst>
                    <a:ext uri="{FF2B5EF4-FFF2-40B4-BE49-F238E27FC236}">
                      <a16:creationId xmlns:a16="http://schemas.microsoft.com/office/drawing/2014/main" id="{7CCD6569-86F0-400A-B77F-4733E43BA08A}"/>
                    </a:ext>
                  </a:extLst>
                </p:cNvPr>
                <p:cNvSpPr txBox="1">
                  <a:spLocks noRot="1" noChangeAspect="1" noMove="1" noResize="1" noEditPoints="1" noAdjustHandles="1" noChangeArrowheads="1" noChangeShapeType="1" noTextEdit="1"/>
                </p:cNvSpPr>
                <p:nvPr/>
              </p:nvSpPr>
              <p:spPr>
                <a:xfrm>
                  <a:off x="6379626" y="2576922"/>
                  <a:ext cx="151623" cy="159408"/>
                </a:xfrm>
                <a:prstGeom prst="rect">
                  <a:avLst/>
                </a:prstGeom>
                <a:blipFill>
                  <a:blip r:embed="rId20"/>
                  <a:stretch>
                    <a:fillRect l="-31818" t="-14894" r="-70455" b="-10638"/>
                  </a:stretch>
                </a:blipFill>
              </p:spPr>
              <p:txBody>
                <a:bodyPr/>
                <a:lstStyle/>
                <a:p>
                  <a:r>
                    <a:rPr lang="ko-KR" altLang="en-US">
                      <a:noFill/>
                    </a:rPr>
                    <a:t> </a:t>
                  </a:r>
                </a:p>
              </p:txBody>
            </p:sp>
          </mc:Fallback>
        </mc:AlternateContent>
        <p:cxnSp>
          <p:nvCxnSpPr>
            <p:cNvPr id="175" name="직선 화살표 연결선 174">
              <a:extLst>
                <a:ext uri="{FF2B5EF4-FFF2-40B4-BE49-F238E27FC236}">
                  <a16:creationId xmlns:a16="http://schemas.microsoft.com/office/drawing/2014/main" id="{4C2A442F-BDE8-4096-AAC9-FE4C05BE3676}"/>
                </a:ext>
              </a:extLst>
            </p:cNvPr>
            <p:cNvCxnSpPr>
              <a:cxnSpLocks/>
            </p:cNvCxnSpPr>
            <p:nvPr/>
          </p:nvCxnSpPr>
          <p:spPr>
            <a:xfrm flipV="1">
              <a:off x="8250227" y="2703365"/>
              <a:ext cx="0" cy="971991"/>
            </a:xfrm>
            <a:prstGeom prst="straightConnector1">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cxnSp>
        <p:pic>
          <p:nvPicPr>
            <p:cNvPr id="176" name="그림 175">
              <a:extLst>
                <a:ext uri="{FF2B5EF4-FFF2-40B4-BE49-F238E27FC236}">
                  <a16:creationId xmlns:a16="http://schemas.microsoft.com/office/drawing/2014/main" id="{3E631242-6888-4997-9058-84B83E18CB39}"/>
                </a:ext>
              </a:extLst>
            </p:cNvPr>
            <p:cNvPicPr>
              <a:picLocks noChangeAspect="1"/>
            </p:cNvPicPr>
            <p:nvPr/>
          </p:nvPicPr>
          <p:blipFill>
            <a:blip r:embed="rId21"/>
            <a:stretch>
              <a:fillRect/>
            </a:stretch>
          </p:blipFill>
          <p:spPr>
            <a:xfrm>
              <a:off x="4677417" y="3483847"/>
              <a:ext cx="551951" cy="529732"/>
            </a:xfrm>
            <a:prstGeom prst="rect">
              <a:avLst/>
            </a:prstGeom>
          </p:spPr>
        </p:pic>
        <p:sp>
          <p:nvSpPr>
            <p:cNvPr id="177" name="직사각형 176">
              <a:extLst>
                <a:ext uri="{FF2B5EF4-FFF2-40B4-BE49-F238E27FC236}">
                  <a16:creationId xmlns:a16="http://schemas.microsoft.com/office/drawing/2014/main" id="{E6817FA1-1276-43D8-BF52-9E8A93383163}"/>
                </a:ext>
              </a:extLst>
            </p:cNvPr>
            <p:cNvSpPr/>
            <p:nvPr/>
          </p:nvSpPr>
          <p:spPr>
            <a:xfrm>
              <a:off x="4681057" y="3496288"/>
              <a:ext cx="362757" cy="339335"/>
            </a:xfrm>
            <a:prstGeom prst="rect">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78" name="직사각형 177">
              <a:extLst>
                <a:ext uri="{FF2B5EF4-FFF2-40B4-BE49-F238E27FC236}">
                  <a16:creationId xmlns:a16="http://schemas.microsoft.com/office/drawing/2014/main" id="{3BDF0C6F-05A3-4D71-B15A-9F66173AAA71}"/>
                </a:ext>
              </a:extLst>
            </p:cNvPr>
            <p:cNvSpPr/>
            <p:nvPr/>
          </p:nvSpPr>
          <p:spPr>
            <a:xfrm>
              <a:off x="5039204" y="3830490"/>
              <a:ext cx="181795" cy="172419"/>
            </a:xfrm>
            <a:prstGeom prst="rect">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179" name="화살표: 오른쪽 178">
              <a:extLst>
                <a:ext uri="{FF2B5EF4-FFF2-40B4-BE49-F238E27FC236}">
                  <a16:creationId xmlns:a16="http://schemas.microsoft.com/office/drawing/2014/main" id="{DE221F6C-37FF-40C1-9E9B-84B0E80B27A2}"/>
                </a:ext>
              </a:extLst>
            </p:cNvPr>
            <p:cNvSpPr/>
            <p:nvPr/>
          </p:nvSpPr>
          <p:spPr>
            <a:xfrm>
              <a:off x="5225793" y="3735268"/>
              <a:ext cx="138668" cy="123002"/>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80" name="TextBox 179">
              <a:extLst>
                <a:ext uri="{FF2B5EF4-FFF2-40B4-BE49-F238E27FC236}">
                  <a16:creationId xmlns:a16="http://schemas.microsoft.com/office/drawing/2014/main" id="{37B6FD39-6467-42DF-AFAF-15293934C303}"/>
                </a:ext>
              </a:extLst>
            </p:cNvPr>
            <p:cNvSpPr txBox="1"/>
            <p:nvPr/>
          </p:nvSpPr>
          <p:spPr>
            <a:xfrm>
              <a:off x="4708353" y="3511075"/>
              <a:ext cx="483952" cy="86244"/>
            </a:xfrm>
            <a:prstGeom prst="rect">
              <a:avLst/>
            </a:prstGeom>
            <a:noFill/>
          </p:spPr>
          <p:txBody>
            <a:bodyPr wrap="square" lIns="0" tIns="0" rIns="0" bIns="0" rtlCol="0">
              <a:spAutoFit/>
            </a:bodyPr>
            <a:lstStyle/>
            <a:p>
              <a:pPr algn="dist"/>
              <a:r>
                <a:rPr lang="en-US" altLang="ko-KR" sz="1000" dirty="0">
                  <a:latin typeface="Times New Roman" panose="02020603050405020304" pitchFamily="18" charset="0"/>
                  <a:cs typeface="Times New Roman" panose="02020603050405020304" pitchFamily="18" charset="0"/>
                </a:rPr>
                <a:t>0 2 3 3 0 0 </a:t>
              </a:r>
              <a:endParaRPr lang="ko-KR" altLang="en-US" sz="1000" dirty="0">
                <a:latin typeface="Times New Roman" panose="02020603050405020304" pitchFamily="18" charset="0"/>
                <a:cs typeface="Times New Roman" panose="02020603050405020304" pitchFamily="18" charset="0"/>
              </a:endParaRPr>
            </a:p>
          </p:txBody>
        </p:sp>
        <p:sp>
          <p:nvSpPr>
            <p:cNvPr id="181" name="TextBox 180">
              <a:extLst>
                <a:ext uri="{FF2B5EF4-FFF2-40B4-BE49-F238E27FC236}">
                  <a16:creationId xmlns:a16="http://schemas.microsoft.com/office/drawing/2014/main" id="{58C81818-B4EE-4B8C-B825-CBF0C2D0CEEF}"/>
                </a:ext>
              </a:extLst>
            </p:cNvPr>
            <p:cNvSpPr txBox="1"/>
            <p:nvPr/>
          </p:nvSpPr>
          <p:spPr>
            <a:xfrm>
              <a:off x="4703833" y="3594255"/>
              <a:ext cx="483952" cy="86244"/>
            </a:xfrm>
            <a:prstGeom prst="rect">
              <a:avLst/>
            </a:prstGeom>
            <a:noFill/>
          </p:spPr>
          <p:txBody>
            <a:bodyPr wrap="square" lIns="0" tIns="0" rIns="0" bIns="0" rtlCol="0">
              <a:spAutoFit/>
            </a:bodyPr>
            <a:lstStyle/>
            <a:p>
              <a:pPr algn="dist"/>
              <a:r>
                <a:rPr lang="en-US" altLang="ko-KR" sz="1000" dirty="0">
                  <a:latin typeface="Times New Roman" panose="02020603050405020304" pitchFamily="18" charset="0"/>
                  <a:cs typeface="Times New Roman" panose="02020603050405020304" pitchFamily="18" charset="0"/>
                </a:rPr>
                <a:t>2 0 3 3 0 0 </a:t>
              </a:r>
              <a:endParaRPr lang="ko-KR" altLang="en-US" sz="1000" dirty="0">
                <a:latin typeface="Times New Roman" panose="02020603050405020304" pitchFamily="18" charset="0"/>
                <a:cs typeface="Times New Roman" panose="02020603050405020304" pitchFamily="18" charset="0"/>
              </a:endParaRPr>
            </a:p>
          </p:txBody>
        </p:sp>
        <p:sp>
          <p:nvSpPr>
            <p:cNvPr id="182" name="TextBox 181">
              <a:extLst>
                <a:ext uri="{FF2B5EF4-FFF2-40B4-BE49-F238E27FC236}">
                  <a16:creationId xmlns:a16="http://schemas.microsoft.com/office/drawing/2014/main" id="{A8329548-AD1C-458A-A2B0-3F032D61794D}"/>
                </a:ext>
              </a:extLst>
            </p:cNvPr>
            <p:cNvSpPr txBox="1"/>
            <p:nvPr/>
          </p:nvSpPr>
          <p:spPr>
            <a:xfrm>
              <a:off x="4702587" y="3678483"/>
              <a:ext cx="483952" cy="86244"/>
            </a:xfrm>
            <a:prstGeom prst="rect">
              <a:avLst/>
            </a:prstGeom>
            <a:noFill/>
          </p:spPr>
          <p:txBody>
            <a:bodyPr wrap="square" lIns="0" tIns="0" rIns="0" bIns="0" rtlCol="0">
              <a:spAutoFit/>
            </a:bodyPr>
            <a:lstStyle/>
            <a:p>
              <a:pPr algn="dist"/>
              <a:r>
                <a:rPr lang="en-US" altLang="ko-KR" sz="1000" dirty="0">
                  <a:latin typeface="Times New Roman" panose="02020603050405020304" pitchFamily="18" charset="0"/>
                  <a:cs typeface="Times New Roman" panose="02020603050405020304" pitchFamily="18" charset="0"/>
                </a:rPr>
                <a:t>3 3 0 2 0 1 </a:t>
              </a:r>
              <a:endParaRPr lang="ko-KR" altLang="en-US" sz="1000" dirty="0">
                <a:latin typeface="Times New Roman" panose="02020603050405020304" pitchFamily="18" charset="0"/>
                <a:cs typeface="Times New Roman" panose="02020603050405020304" pitchFamily="18" charset="0"/>
              </a:endParaRPr>
            </a:p>
          </p:txBody>
        </p:sp>
        <p:sp>
          <p:nvSpPr>
            <p:cNvPr id="183" name="TextBox 182">
              <a:extLst>
                <a:ext uri="{FF2B5EF4-FFF2-40B4-BE49-F238E27FC236}">
                  <a16:creationId xmlns:a16="http://schemas.microsoft.com/office/drawing/2014/main" id="{D8A423FF-BDCA-4089-A207-5F13512822D8}"/>
                </a:ext>
              </a:extLst>
            </p:cNvPr>
            <p:cNvSpPr txBox="1"/>
            <p:nvPr/>
          </p:nvSpPr>
          <p:spPr>
            <a:xfrm>
              <a:off x="4705985" y="3758146"/>
              <a:ext cx="483952" cy="86244"/>
            </a:xfrm>
            <a:prstGeom prst="rect">
              <a:avLst/>
            </a:prstGeom>
            <a:noFill/>
          </p:spPr>
          <p:txBody>
            <a:bodyPr wrap="square" lIns="0" tIns="0" rIns="0" bIns="0" rtlCol="0">
              <a:spAutoFit/>
            </a:bodyPr>
            <a:lstStyle/>
            <a:p>
              <a:pPr algn="dist"/>
              <a:r>
                <a:rPr lang="en-US" altLang="ko-KR" sz="1000" dirty="0">
                  <a:latin typeface="Times New Roman" panose="02020603050405020304" pitchFamily="18" charset="0"/>
                  <a:cs typeface="Times New Roman" panose="02020603050405020304" pitchFamily="18" charset="0"/>
                </a:rPr>
                <a:t>3 3 2 0 1 1 </a:t>
              </a:r>
              <a:endParaRPr lang="ko-KR" altLang="en-US" sz="1000" dirty="0">
                <a:latin typeface="Times New Roman" panose="02020603050405020304" pitchFamily="18" charset="0"/>
                <a:cs typeface="Times New Roman" panose="02020603050405020304" pitchFamily="18" charset="0"/>
              </a:endParaRPr>
            </a:p>
          </p:txBody>
        </p:sp>
        <p:sp>
          <p:nvSpPr>
            <p:cNvPr id="184" name="TextBox 183">
              <a:extLst>
                <a:ext uri="{FF2B5EF4-FFF2-40B4-BE49-F238E27FC236}">
                  <a16:creationId xmlns:a16="http://schemas.microsoft.com/office/drawing/2014/main" id="{B28436F5-40CB-4B28-A429-3C9DA35F2A29}"/>
                </a:ext>
              </a:extLst>
            </p:cNvPr>
            <p:cNvSpPr txBox="1"/>
            <p:nvPr/>
          </p:nvSpPr>
          <p:spPr>
            <a:xfrm>
              <a:off x="4709086" y="3840103"/>
              <a:ext cx="483952" cy="86244"/>
            </a:xfrm>
            <a:prstGeom prst="rect">
              <a:avLst/>
            </a:prstGeom>
            <a:noFill/>
          </p:spPr>
          <p:txBody>
            <a:bodyPr wrap="square" lIns="0" tIns="0" rIns="0" bIns="0" rtlCol="0">
              <a:spAutoFit/>
            </a:bodyPr>
            <a:lstStyle/>
            <a:p>
              <a:pPr algn="dist"/>
              <a:r>
                <a:rPr lang="en-US" altLang="ko-KR" sz="1000" dirty="0">
                  <a:latin typeface="Times New Roman" panose="02020603050405020304" pitchFamily="18" charset="0"/>
                  <a:cs typeface="Times New Roman" panose="02020603050405020304" pitchFamily="18" charset="0"/>
                </a:rPr>
                <a:t>0 0 0 1 0 2 </a:t>
              </a:r>
              <a:endParaRPr lang="ko-KR" altLang="en-US" sz="1000" dirty="0">
                <a:latin typeface="Times New Roman" panose="02020603050405020304" pitchFamily="18" charset="0"/>
                <a:cs typeface="Times New Roman" panose="02020603050405020304" pitchFamily="18" charset="0"/>
              </a:endParaRPr>
            </a:p>
          </p:txBody>
        </p:sp>
        <p:sp>
          <p:nvSpPr>
            <p:cNvPr id="185" name="TextBox 184">
              <a:extLst>
                <a:ext uri="{FF2B5EF4-FFF2-40B4-BE49-F238E27FC236}">
                  <a16:creationId xmlns:a16="http://schemas.microsoft.com/office/drawing/2014/main" id="{024F403A-B969-4517-9FC5-C260DFB5166E}"/>
                </a:ext>
              </a:extLst>
            </p:cNvPr>
            <p:cNvSpPr txBox="1"/>
            <p:nvPr/>
          </p:nvSpPr>
          <p:spPr>
            <a:xfrm>
              <a:off x="4710204" y="3925411"/>
              <a:ext cx="483952" cy="86244"/>
            </a:xfrm>
            <a:prstGeom prst="rect">
              <a:avLst/>
            </a:prstGeom>
            <a:noFill/>
          </p:spPr>
          <p:txBody>
            <a:bodyPr wrap="square" lIns="0" tIns="0" rIns="0" bIns="0" rtlCol="0">
              <a:spAutoFit/>
            </a:bodyPr>
            <a:lstStyle/>
            <a:p>
              <a:pPr algn="dist"/>
              <a:r>
                <a:rPr lang="en-US" altLang="ko-KR" sz="1000" dirty="0">
                  <a:latin typeface="Times New Roman" panose="02020603050405020304" pitchFamily="18" charset="0"/>
                  <a:cs typeface="Times New Roman" panose="02020603050405020304" pitchFamily="18" charset="0"/>
                </a:rPr>
                <a:t>0 0 1 1 2 0 </a:t>
              </a:r>
              <a:endParaRPr lang="ko-KR" altLang="en-US" sz="1000" dirty="0">
                <a:latin typeface="Times New Roman" panose="02020603050405020304" pitchFamily="18" charset="0"/>
                <a:cs typeface="Times New Roman" panose="02020603050405020304" pitchFamily="18" charset="0"/>
              </a:endParaRPr>
            </a:p>
          </p:txBody>
        </p:sp>
        <p:sp>
          <p:nvSpPr>
            <p:cNvPr id="186" name="사각형: 둥근 위쪽 모서리 185">
              <a:extLst>
                <a:ext uri="{FF2B5EF4-FFF2-40B4-BE49-F238E27FC236}">
                  <a16:creationId xmlns:a16="http://schemas.microsoft.com/office/drawing/2014/main" id="{FF128260-9AAB-4946-A1F6-67A2D0798A4B}"/>
                </a:ext>
              </a:extLst>
            </p:cNvPr>
            <p:cNvSpPr/>
            <p:nvPr/>
          </p:nvSpPr>
          <p:spPr>
            <a:xfrm>
              <a:off x="2396938" y="3132230"/>
              <a:ext cx="2176104" cy="181157"/>
            </a:xfrm>
            <a:prstGeom prst="round2SameRect">
              <a:avLst>
                <a:gd name="adj1" fmla="val 36314"/>
                <a:gd name="adj2" fmla="val 0"/>
              </a:avLst>
            </a:prstGeom>
            <a:solidFill>
              <a:schemeClr val="accent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Times New Roman" panose="02020603050405020304" pitchFamily="18" charset="0"/>
                <a:cs typeface="Times New Roman" panose="02020603050405020304" pitchFamily="18" charset="0"/>
              </a:endParaRPr>
            </a:p>
          </p:txBody>
        </p:sp>
        <p:sp>
          <p:nvSpPr>
            <p:cNvPr id="187" name="TextBox 186">
              <a:extLst>
                <a:ext uri="{FF2B5EF4-FFF2-40B4-BE49-F238E27FC236}">
                  <a16:creationId xmlns:a16="http://schemas.microsoft.com/office/drawing/2014/main" id="{48C94F75-4631-4A28-B512-A8EF99D3DA1A}"/>
                </a:ext>
              </a:extLst>
            </p:cNvPr>
            <p:cNvSpPr txBox="1"/>
            <p:nvPr/>
          </p:nvSpPr>
          <p:spPr>
            <a:xfrm>
              <a:off x="2391128" y="3149716"/>
              <a:ext cx="2188418" cy="137990"/>
            </a:xfrm>
            <a:prstGeom prst="rect">
              <a:avLst/>
            </a:prstGeom>
            <a:noFill/>
          </p:spPr>
          <p:txBody>
            <a:bodyPr wrap="square" lIns="0" tIns="0" rIns="0" bIns="0" rtlCol="0">
              <a:spAutoFit/>
            </a:bodyPr>
            <a:lstStyle/>
            <a:p>
              <a:pPr algn="ctr"/>
              <a:r>
                <a:rPr lang="en-US" altLang="ko-KR" sz="1600" b="1" dirty="0">
                  <a:latin typeface="Times New Roman" panose="02020603050405020304" pitchFamily="18" charset="0"/>
                  <a:cs typeface="Times New Roman" panose="02020603050405020304" pitchFamily="18" charset="0"/>
                </a:rPr>
                <a:t>(a) Extract Target Feature-Driven Clusters</a:t>
              </a:r>
              <a:endParaRPr lang="ko-KR" altLang="en-US" sz="1600" b="1" dirty="0">
                <a:latin typeface="Times New Roman" panose="02020603050405020304" pitchFamily="18" charset="0"/>
                <a:cs typeface="Times New Roman" panose="02020603050405020304" pitchFamily="18" charset="0"/>
              </a:endParaRPr>
            </a:p>
          </p:txBody>
        </p:sp>
        <p:sp>
          <p:nvSpPr>
            <p:cNvPr id="188" name="사각형: 둥근 위쪽 모서리 187">
              <a:extLst>
                <a:ext uri="{FF2B5EF4-FFF2-40B4-BE49-F238E27FC236}">
                  <a16:creationId xmlns:a16="http://schemas.microsoft.com/office/drawing/2014/main" id="{FC0498AD-07B1-4C9E-B53E-828EA4FBF0B0}"/>
                </a:ext>
              </a:extLst>
            </p:cNvPr>
            <p:cNvSpPr/>
            <p:nvPr/>
          </p:nvSpPr>
          <p:spPr>
            <a:xfrm>
              <a:off x="4623996" y="2842860"/>
              <a:ext cx="1709810" cy="181157"/>
            </a:xfrm>
            <a:prstGeom prst="round2SameRect">
              <a:avLst>
                <a:gd name="adj1" fmla="val 36314"/>
                <a:gd name="adj2" fmla="val 0"/>
              </a:avLst>
            </a:prstGeom>
            <a:solidFill>
              <a:schemeClr val="accent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Times New Roman" panose="02020603050405020304" pitchFamily="18" charset="0"/>
                <a:cs typeface="Times New Roman" panose="02020603050405020304" pitchFamily="18" charset="0"/>
              </a:endParaRPr>
            </a:p>
          </p:txBody>
        </p:sp>
        <p:sp>
          <p:nvSpPr>
            <p:cNvPr id="189" name="TextBox 188">
              <a:extLst>
                <a:ext uri="{FF2B5EF4-FFF2-40B4-BE49-F238E27FC236}">
                  <a16:creationId xmlns:a16="http://schemas.microsoft.com/office/drawing/2014/main" id="{637C6793-DD60-471F-B4FD-B9F6814D9E21}"/>
                </a:ext>
              </a:extLst>
            </p:cNvPr>
            <p:cNvSpPr txBox="1"/>
            <p:nvPr/>
          </p:nvSpPr>
          <p:spPr>
            <a:xfrm>
              <a:off x="4650176" y="2867217"/>
              <a:ext cx="1438045" cy="137990"/>
            </a:xfrm>
            <a:prstGeom prst="rect">
              <a:avLst/>
            </a:prstGeom>
            <a:noFill/>
          </p:spPr>
          <p:txBody>
            <a:bodyPr wrap="square" lIns="0" tIns="0" rIns="0" bIns="0" rtlCol="0">
              <a:spAutoFit/>
            </a:bodyPr>
            <a:lstStyle/>
            <a:p>
              <a:pPr algn="ctr"/>
              <a:r>
                <a:rPr lang="en-US" altLang="ko-KR" sz="1600" b="1" dirty="0">
                  <a:latin typeface="Times New Roman" panose="02020603050405020304" pitchFamily="18" charset="0"/>
                  <a:cs typeface="Times New Roman" panose="02020603050405020304" pitchFamily="18" charset="0"/>
                </a:rPr>
                <a:t>(b) Find Cluster Probability  </a:t>
              </a:r>
              <a:endParaRPr lang="ko-KR" altLang="en-US" sz="1600" b="1" dirty="0">
                <a:latin typeface="Times New Roman" panose="02020603050405020304" pitchFamily="18" charset="0"/>
                <a:cs typeface="Times New Roman" panose="02020603050405020304" pitchFamily="18" charset="0"/>
              </a:endParaRPr>
            </a:p>
          </p:txBody>
        </p:sp>
        <p:sp>
          <p:nvSpPr>
            <p:cNvPr id="190" name="순서도: 수동 연산 189">
              <a:extLst>
                <a:ext uri="{FF2B5EF4-FFF2-40B4-BE49-F238E27FC236}">
                  <a16:creationId xmlns:a16="http://schemas.microsoft.com/office/drawing/2014/main" id="{F4F6C9AB-8728-460C-A1F6-48BB38F32E83}"/>
                </a:ext>
              </a:extLst>
            </p:cNvPr>
            <p:cNvSpPr/>
            <p:nvPr/>
          </p:nvSpPr>
          <p:spPr>
            <a:xfrm rot="16200000">
              <a:off x="5023098" y="2521094"/>
              <a:ext cx="280025" cy="227166"/>
            </a:xfrm>
            <a:prstGeom prst="flowChartManualOperati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191" name="TextBox 190">
              <a:extLst>
                <a:ext uri="{FF2B5EF4-FFF2-40B4-BE49-F238E27FC236}">
                  <a16:creationId xmlns:a16="http://schemas.microsoft.com/office/drawing/2014/main" id="{ADD354CE-B509-4154-84F8-009D93D7149B}"/>
                </a:ext>
              </a:extLst>
            </p:cNvPr>
            <p:cNvSpPr txBox="1"/>
            <p:nvPr/>
          </p:nvSpPr>
          <p:spPr>
            <a:xfrm>
              <a:off x="5123645" y="2557990"/>
              <a:ext cx="122489" cy="172488"/>
            </a:xfrm>
            <a:prstGeom prst="rect">
              <a:avLst/>
            </a:prstGeom>
            <a:noFill/>
          </p:spPr>
          <p:txBody>
            <a:bodyPr wrap="square" lIns="0" tIns="0" rIns="0" bIns="0" rtlCol="0">
              <a:spAutoFit/>
            </a:bodyPr>
            <a:lstStyle/>
            <a:p>
              <a:r>
                <a:rPr lang="en-US" altLang="ko-KR" sz="2000" b="1" dirty="0">
                  <a:latin typeface="Times New Roman" panose="02020603050405020304" pitchFamily="18" charset="0"/>
                  <a:cs typeface="Times New Roman" panose="02020603050405020304" pitchFamily="18" charset="0"/>
                </a:rPr>
                <a:t>f</a:t>
              </a:r>
              <a:endParaRPr lang="ko-KR" altLang="en-US" sz="2000" b="1" dirty="0">
                <a:latin typeface="Times New Roman" panose="02020603050405020304" pitchFamily="18" charset="0"/>
                <a:cs typeface="Times New Roman" panose="02020603050405020304" pitchFamily="18" charset="0"/>
              </a:endParaRPr>
            </a:p>
          </p:txBody>
        </p:sp>
        <p:cxnSp>
          <p:nvCxnSpPr>
            <p:cNvPr id="192" name="직선 화살표 연결선 191">
              <a:extLst>
                <a:ext uri="{FF2B5EF4-FFF2-40B4-BE49-F238E27FC236}">
                  <a16:creationId xmlns:a16="http://schemas.microsoft.com/office/drawing/2014/main" id="{7F3D915A-D4D9-4DD9-9AA0-36C9B0D63062}"/>
                </a:ext>
              </a:extLst>
            </p:cNvPr>
            <p:cNvCxnSpPr>
              <a:cxnSpLocks/>
            </p:cNvCxnSpPr>
            <p:nvPr/>
          </p:nvCxnSpPr>
          <p:spPr>
            <a:xfrm flipV="1">
              <a:off x="5282984" y="2655836"/>
              <a:ext cx="143201" cy="1"/>
            </a:xfrm>
            <a:prstGeom prst="straightConnector1">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193" name="사각형: 둥근 모서리 192">
              <a:extLst>
                <a:ext uri="{FF2B5EF4-FFF2-40B4-BE49-F238E27FC236}">
                  <a16:creationId xmlns:a16="http://schemas.microsoft.com/office/drawing/2014/main" id="{678F4801-85CE-4720-A85C-A791CAD0A700}"/>
                </a:ext>
              </a:extLst>
            </p:cNvPr>
            <p:cNvSpPr/>
            <p:nvPr/>
          </p:nvSpPr>
          <p:spPr>
            <a:xfrm>
              <a:off x="6393682" y="2876713"/>
              <a:ext cx="2060040" cy="1363305"/>
            </a:xfrm>
            <a:prstGeom prst="roundRect">
              <a:avLst>
                <a:gd name="adj" fmla="val 637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E0D5D5A9-FA72-4A7D-B8DE-A8B765E029E3}"/>
                    </a:ext>
                  </a:extLst>
                </p:cNvPr>
                <p:cNvSpPr txBox="1"/>
                <p:nvPr/>
              </p:nvSpPr>
              <p:spPr>
                <a:xfrm>
                  <a:off x="5450574" y="2577704"/>
                  <a:ext cx="260440" cy="1552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solidFill>
                                  <a:srgbClr val="FF4F4F"/>
                                </a:solidFill>
                                <a:latin typeface="Cambria Math" panose="02040503050406030204" pitchFamily="18" charset="0"/>
                              </a:rPr>
                            </m:ctrlPr>
                          </m:sSupPr>
                          <m:e>
                            <m:r>
                              <m:rPr>
                                <m:sty m:val="p"/>
                              </m:rPr>
                              <a:rPr lang="en-US" altLang="ko-KR" b="0" i="0" smtClean="0">
                                <a:solidFill>
                                  <a:srgbClr val="FF4F4F"/>
                                </a:solidFill>
                                <a:latin typeface="Cambria Math" panose="02040503050406030204" pitchFamily="18" charset="0"/>
                              </a:rPr>
                              <m:t>Z</m:t>
                            </m:r>
                          </m:e>
                          <m:sup>
                            <m:r>
                              <m:rPr>
                                <m:sty m:val="p"/>
                              </m:rPr>
                              <a:rPr lang="en-US" altLang="ko-KR" b="0" i="0" smtClean="0">
                                <a:solidFill>
                                  <a:srgbClr val="FF4F4F"/>
                                </a:solidFill>
                                <a:latin typeface="Cambria Math" panose="02040503050406030204" pitchFamily="18" charset="0"/>
                              </a:rPr>
                              <m:t>trg</m:t>
                            </m:r>
                          </m:sup>
                        </m:sSup>
                      </m:oMath>
                    </m:oMathPara>
                  </a14:m>
                  <a:endParaRPr lang="ko-KR" altLang="en-US" sz="1600"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156" name="TextBox 155">
                  <a:extLst>
                    <a:ext uri="{FF2B5EF4-FFF2-40B4-BE49-F238E27FC236}">
                      <a16:creationId xmlns:a16="http://schemas.microsoft.com/office/drawing/2014/main" id="{23A6A61F-84B0-4E06-A1BD-11876DDD0D29}"/>
                    </a:ext>
                  </a:extLst>
                </p:cNvPr>
                <p:cNvSpPr txBox="1">
                  <a:spLocks noRot="1" noChangeAspect="1" noMove="1" noResize="1" noEditPoints="1" noAdjustHandles="1" noChangeArrowheads="1" noChangeShapeType="1" noTextEdit="1"/>
                </p:cNvSpPr>
                <p:nvPr/>
              </p:nvSpPr>
              <p:spPr>
                <a:xfrm>
                  <a:off x="5450574" y="2577704"/>
                  <a:ext cx="260440" cy="155239"/>
                </a:xfrm>
                <a:prstGeom prst="rect">
                  <a:avLst/>
                </a:prstGeom>
                <a:blipFill>
                  <a:blip r:embed="rId22"/>
                  <a:stretch>
                    <a:fillRect l="-9211" t="-4444" r="-5263" b="-8889"/>
                  </a:stretch>
                </a:blipFill>
              </p:spPr>
              <p:txBody>
                <a:bodyPr/>
                <a:lstStyle/>
                <a:p>
                  <a:r>
                    <a:rPr lang="ko-KR" altLang="en-US">
                      <a:noFill/>
                    </a:rPr>
                    <a:t> </a:t>
                  </a:r>
                </a:p>
              </p:txBody>
            </p:sp>
          </mc:Fallback>
        </mc:AlternateContent>
        <p:cxnSp>
          <p:nvCxnSpPr>
            <p:cNvPr id="195" name="직선 화살표 연결선 194">
              <a:extLst>
                <a:ext uri="{FF2B5EF4-FFF2-40B4-BE49-F238E27FC236}">
                  <a16:creationId xmlns:a16="http://schemas.microsoft.com/office/drawing/2014/main" id="{31C24362-A668-4557-9501-11C848EAEE02}"/>
                </a:ext>
              </a:extLst>
            </p:cNvPr>
            <p:cNvCxnSpPr>
              <a:cxnSpLocks/>
            </p:cNvCxnSpPr>
            <p:nvPr/>
          </p:nvCxnSpPr>
          <p:spPr>
            <a:xfrm flipV="1">
              <a:off x="5720785" y="2667233"/>
              <a:ext cx="157973" cy="1"/>
            </a:xfrm>
            <a:prstGeom prst="straightConnector1">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60D49572-D7AC-4888-9071-A6E4010314D5}"/>
                </a:ext>
              </a:extLst>
            </p:cNvPr>
            <p:cNvSpPr txBox="1"/>
            <p:nvPr/>
          </p:nvSpPr>
          <p:spPr>
            <a:xfrm>
              <a:off x="5007283" y="2370361"/>
              <a:ext cx="631309" cy="103493"/>
            </a:xfrm>
            <a:prstGeom prst="rect">
              <a:avLst/>
            </a:prstGeom>
            <a:noFill/>
          </p:spPr>
          <p:txBody>
            <a:bodyPr wrap="square" lIns="0" tIns="0" rIns="0" bIns="0" rtlCol="0">
              <a:spAutoFit/>
            </a:bodyPr>
            <a:lstStyle/>
            <a:p>
              <a:pPr algn="ctr"/>
              <a:r>
                <a:rPr lang="en-US" altLang="ko-KR" sz="1200" b="1" dirty="0">
                  <a:latin typeface="Times New Roman" panose="02020603050405020304" pitchFamily="18" charset="0"/>
                  <a:cs typeface="Times New Roman" panose="02020603050405020304" pitchFamily="18" charset="0"/>
                </a:rPr>
                <a:t>Existing DA</a:t>
              </a:r>
              <a:endParaRPr lang="ko-KR" altLang="en-US" sz="1200" b="1" dirty="0">
                <a:solidFill>
                  <a:schemeClr val="tx1"/>
                </a:solidFill>
                <a:latin typeface="Times New Roman" panose="02020603050405020304" pitchFamily="18" charset="0"/>
                <a:cs typeface="Times New Roman" panose="02020603050405020304" pitchFamily="18" charset="0"/>
              </a:endParaRPr>
            </a:p>
          </p:txBody>
        </p:sp>
        <p:cxnSp>
          <p:nvCxnSpPr>
            <p:cNvPr id="197" name="직선 화살표 연결선 196">
              <a:extLst>
                <a:ext uri="{FF2B5EF4-FFF2-40B4-BE49-F238E27FC236}">
                  <a16:creationId xmlns:a16="http://schemas.microsoft.com/office/drawing/2014/main" id="{9D194410-34D2-44AE-8393-C1CF810B6690}"/>
                </a:ext>
              </a:extLst>
            </p:cNvPr>
            <p:cNvCxnSpPr>
              <a:cxnSpLocks/>
            </p:cNvCxnSpPr>
            <p:nvPr/>
          </p:nvCxnSpPr>
          <p:spPr>
            <a:xfrm flipH="1">
              <a:off x="6455348" y="2725075"/>
              <a:ext cx="5712" cy="414655"/>
            </a:xfrm>
            <a:prstGeom prst="straightConnector1">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cxnSp>
        <p:sp>
          <p:nvSpPr>
            <p:cNvPr id="198" name="직사각형 197">
              <a:extLst>
                <a:ext uri="{FF2B5EF4-FFF2-40B4-BE49-F238E27FC236}">
                  <a16:creationId xmlns:a16="http://schemas.microsoft.com/office/drawing/2014/main" id="{96AEC414-0307-4C2D-8575-5EFA9B858FEC}"/>
                </a:ext>
              </a:extLst>
            </p:cNvPr>
            <p:cNvSpPr/>
            <p:nvPr/>
          </p:nvSpPr>
          <p:spPr>
            <a:xfrm>
              <a:off x="6982907" y="2179612"/>
              <a:ext cx="1131886" cy="615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199" name="화살표: 오른쪽 198">
              <a:extLst>
                <a:ext uri="{FF2B5EF4-FFF2-40B4-BE49-F238E27FC236}">
                  <a16:creationId xmlns:a16="http://schemas.microsoft.com/office/drawing/2014/main" id="{D7166307-F7E9-4D1A-B686-78A21B425B70}"/>
                </a:ext>
              </a:extLst>
            </p:cNvPr>
            <p:cNvSpPr/>
            <p:nvPr/>
          </p:nvSpPr>
          <p:spPr>
            <a:xfrm>
              <a:off x="6316376" y="3743383"/>
              <a:ext cx="125509" cy="123002"/>
            </a:xfrm>
            <a:prstGeom prst="rightArrow">
              <a:avLst/>
            </a:prstGeom>
            <a:solidFill>
              <a:schemeClr val="bg2">
                <a:lumMod val="5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a:latin typeface="Times New Roman" panose="02020603050405020304" pitchFamily="18" charset="0"/>
                <a:cs typeface="Times New Roman" panose="02020603050405020304" pitchFamily="18" charset="0"/>
              </a:endParaRPr>
            </a:p>
          </p:txBody>
        </p:sp>
        <p:sp>
          <p:nvSpPr>
            <p:cNvPr id="200" name="사각형: 둥근 위쪽 모서리 199">
              <a:extLst>
                <a:ext uri="{FF2B5EF4-FFF2-40B4-BE49-F238E27FC236}">
                  <a16:creationId xmlns:a16="http://schemas.microsoft.com/office/drawing/2014/main" id="{E3CD677D-28C7-42AB-80FB-2365DCC7417F}"/>
                </a:ext>
              </a:extLst>
            </p:cNvPr>
            <p:cNvSpPr/>
            <p:nvPr/>
          </p:nvSpPr>
          <p:spPr>
            <a:xfrm>
              <a:off x="6392166" y="2838138"/>
              <a:ext cx="2062713" cy="181157"/>
            </a:xfrm>
            <a:prstGeom prst="round2SameRect">
              <a:avLst>
                <a:gd name="adj1" fmla="val 36314"/>
                <a:gd name="adj2" fmla="val 0"/>
              </a:avLst>
            </a:prstGeom>
            <a:solidFill>
              <a:schemeClr val="accent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Times New Roman" panose="02020603050405020304" pitchFamily="18" charset="0"/>
                <a:cs typeface="Times New Roman" panose="02020603050405020304" pitchFamily="18" charset="0"/>
              </a:endParaRPr>
            </a:p>
          </p:txBody>
        </p:sp>
        <p:sp>
          <p:nvSpPr>
            <p:cNvPr id="201" name="TextBox 200">
              <a:extLst>
                <a:ext uri="{FF2B5EF4-FFF2-40B4-BE49-F238E27FC236}">
                  <a16:creationId xmlns:a16="http://schemas.microsoft.com/office/drawing/2014/main" id="{A9B6977E-6BED-40DF-ADD4-1C645B022CF0}"/>
                </a:ext>
              </a:extLst>
            </p:cNvPr>
            <p:cNvSpPr txBox="1"/>
            <p:nvPr/>
          </p:nvSpPr>
          <p:spPr>
            <a:xfrm>
              <a:off x="6412520" y="2856856"/>
              <a:ext cx="1403542" cy="137990"/>
            </a:xfrm>
            <a:prstGeom prst="rect">
              <a:avLst/>
            </a:prstGeom>
            <a:noFill/>
          </p:spPr>
          <p:txBody>
            <a:bodyPr wrap="square" lIns="0" tIns="0" rIns="0" bIns="0" rtlCol="0">
              <a:spAutoFit/>
            </a:bodyPr>
            <a:lstStyle/>
            <a:p>
              <a:pPr algn="ctr"/>
              <a:r>
                <a:rPr lang="en-US" altLang="ko-KR" sz="1600" b="1" dirty="0">
                  <a:latin typeface="Times New Roman" panose="02020603050405020304" pitchFamily="18" charset="0"/>
                  <a:cs typeface="Times New Roman" panose="02020603050405020304" pitchFamily="18" charset="0"/>
                </a:rPr>
                <a:t>(c) Find Refined Candidates</a:t>
              </a:r>
              <a:endParaRPr lang="ko-KR" altLang="en-US" sz="1600" b="1" dirty="0">
                <a:latin typeface="Times New Roman" panose="02020603050405020304" pitchFamily="18" charset="0"/>
                <a:cs typeface="Times New Roman" panose="02020603050405020304" pitchFamily="18" charset="0"/>
              </a:endParaRPr>
            </a:p>
          </p:txBody>
        </p:sp>
        <p:grpSp>
          <p:nvGrpSpPr>
            <p:cNvPr id="202" name="그룹 201">
              <a:extLst>
                <a:ext uri="{FF2B5EF4-FFF2-40B4-BE49-F238E27FC236}">
                  <a16:creationId xmlns:a16="http://schemas.microsoft.com/office/drawing/2014/main" id="{9C2EC5D5-C5CC-4C68-BB0F-E4C0A19312C4}"/>
                </a:ext>
              </a:extLst>
            </p:cNvPr>
            <p:cNvGrpSpPr/>
            <p:nvPr/>
          </p:nvGrpSpPr>
          <p:grpSpPr>
            <a:xfrm>
              <a:off x="7000257" y="3688451"/>
              <a:ext cx="408541" cy="218621"/>
              <a:chOff x="5289914" y="2613591"/>
              <a:chExt cx="408541" cy="218621"/>
            </a:xfrm>
          </p:grpSpPr>
          <p:grpSp>
            <p:nvGrpSpPr>
              <p:cNvPr id="265" name="그룹 264">
                <a:extLst>
                  <a:ext uri="{FF2B5EF4-FFF2-40B4-BE49-F238E27FC236}">
                    <a16:creationId xmlns:a16="http://schemas.microsoft.com/office/drawing/2014/main" id="{1F8BD0F9-F9F2-466E-AE13-E0434D9E9A4C}"/>
                  </a:ext>
                </a:extLst>
              </p:cNvPr>
              <p:cNvGrpSpPr/>
              <p:nvPr/>
            </p:nvGrpSpPr>
            <p:grpSpPr>
              <a:xfrm>
                <a:off x="5462405" y="2613591"/>
                <a:ext cx="232741" cy="218539"/>
                <a:chOff x="3747967" y="2423661"/>
                <a:chExt cx="287301" cy="269769"/>
              </a:xfrm>
              <a:solidFill>
                <a:schemeClr val="bg1"/>
              </a:solidFill>
            </p:grpSpPr>
            <p:sp>
              <p:nvSpPr>
                <p:cNvPr id="269" name="타원 268">
                  <a:extLst>
                    <a:ext uri="{FF2B5EF4-FFF2-40B4-BE49-F238E27FC236}">
                      <a16:creationId xmlns:a16="http://schemas.microsoft.com/office/drawing/2014/main" id="{4C280A3C-B953-4CEA-AF97-354729D49C94}"/>
                    </a:ext>
                  </a:extLst>
                </p:cNvPr>
                <p:cNvSpPr/>
                <p:nvPr/>
              </p:nvSpPr>
              <p:spPr>
                <a:xfrm>
                  <a:off x="3747967" y="2423661"/>
                  <a:ext cx="287301" cy="269769"/>
                </a:xfrm>
                <a:prstGeom prst="ellipse">
                  <a:avLst/>
                </a:prstGeom>
                <a:solidFill>
                  <a:schemeClr val="accent2">
                    <a:lumMod val="20000"/>
                    <a:lumOff val="80000"/>
                    <a:alpha val="70000"/>
                  </a:scheme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270" name="이등변 삼각형 269">
                  <a:extLst>
                    <a:ext uri="{FF2B5EF4-FFF2-40B4-BE49-F238E27FC236}">
                      <a16:creationId xmlns:a16="http://schemas.microsoft.com/office/drawing/2014/main" id="{CD0FD8A6-1ECD-4C3A-8747-2C2C2B76D077}"/>
                    </a:ext>
                  </a:extLst>
                </p:cNvPr>
                <p:cNvSpPr/>
                <p:nvPr/>
              </p:nvSpPr>
              <p:spPr>
                <a:xfrm>
                  <a:off x="3798028" y="2476677"/>
                  <a:ext cx="103910" cy="85619"/>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2800">
                    <a:latin typeface="Times New Roman" panose="02020603050405020304" pitchFamily="18" charset="0"/>
                    <a:cs typeface="Times New Roman" panose="02020603050405020304" pitchFamily="18" charset="0"/>
                  </a:endParaRPr>
                </a:p>
              </p:txBody>
            </p:sp>
            <p:sp>
              <p:nvSpPr>
                <p:cNvPr id="271" name="이등변 삼각형 270">
                  <a:extLst>
                    <a:ext uri="{FF2B5EF4-FFF2-40B4-BE49-F238E27FC236}">
                      <a16:creationId xmlns:a16="http://schemas.microsoft.com/office/drawing/2014/main" id="{102BBA50-CF5D-4A37-988A-4F70638FE49B}"/>
                    </a:ext>
                  </a:extLst>
                </p:cNvPr>
                <p:cNvSpPr/>
                <p:nvPr/>
              </p:nvSpPr>
              <p:spPr>
                <a:xfrm>
                  <a:off x="3888251" y="2542372"/>
                  <a:ext cx="108527" cy="89423"/>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2800">
                    <a:latin typeface="Times New Roman" panose="02020603050405020304" pitchFamily="18" charset="0"/>
                    <a:cs typeface="Times New Roman" panose="02020603050405020304" pitchFamily="18" charset="0"/>
                  </a:endParaRPr>
                </a:p>
              </p:txBody>
            </p:sp>
          </p:grpSp>
          <p:sp>
            <p:nvSpPr>
              <p:cNvPr id="266" name="TextBox 265">
                <a:extLst>
                  <a:ext uri="{FF2B5EF4-FFF2-40B4-BE49-F238E27FC236}">
                    <a16:creationId xmlns:a16="http://schemas.microsoft.com/office/drawing/2014/main" id="{3B7A2579-A15E-4254-9784-761CECB3DB66}"/>
                  </a:ext>
                </a:extLst>
              </p:cNvPr>
              <p:cNvSpPr txBox="1"/>
              <p:nvPr/>
            </p:nvSpPr>
            <p:spPr>
              <a:xfrm>
                <a:off x="5520735" y="2636934"/>
                <a:ext cx="9841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5</a:t>
                </a:r>
                <a:endParaRPr lang="ko-KR" altLang="en-US" sz="1200" dirty="0">
                  <a:latin typeface="Times New Roman" panose="02020603050405020304" pitchFamily="18" charset="0"/>
                  <a:cs typeface="Times New Roman" panose="02020603050405020304" pitchFamily="18" charset="0"/>
                </a:endParaRPr>
              </a:p>
            </p:txBody>
          </p:sp>
          <p:sp>
            <p:nvSpPr>
              <p:cNvPr id="267" name="TextBox 266">
                <a:extLst>
                  <a:ext uri="{FF2B5EF4-FFF2-40B4-BE49-F238E27FC236}">
                    <a16:creationId xmlns:a16="http://schemas.microsoft.com/office/drawing/2014/main" id="{082A28A0-24E5-418F-BEDA-6BCB72677F2A}"/>
                  </a:ext>
                </a:extLst>
              </p:cNvPr>
              <p:cNvSpPr txBox="1"/>
              <p:nvPr/>
            </p:nvSpPr>
            <p:spPr>
              <a:xfrm>
                <a:off x="5600038" y="2698237"/>
                <a:ext cx="9841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6</a:t>
                </a:r>
                <a:endParaRPr lang="ko-KR"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6FFAD025-D693-402D-9C37-75AD7FD1C10A}"/>
                      </a:ext>
                    </a:extLst>
                  </p:cNvPr>
                  <p:cNvSpPr txBox="1"/>
                  <p:nvPr/>
                </p:nvSpPr>
                <p:spPr>
                  <a:xfrm>
                    <a:off x="5289914" y="2716250"/>
                    <a:ext cx="308684" cy="1159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0" i="1" smtClean="0">
                                  <a:solidFill>
                                    <a:schemeClr val="tx1"/>
                                  </a:solidFill>
                                  <a:latin typeface="Cambria Math" panose="02040503050406030204" pitchFamily="18" charset="0"/>
                                </a:rPr>
                              </m:ctrlPr>
                            </m:sSubSupPr>
                            <m:e>
                              <m:r>
                                <m:rPr>
                                  <m:sty m:val="p"/>
                                </m:rPr>
                                <a:rPr lang="en-US" altLang="ko-KR" sz="1200" b="0" i="0" smtClean="0">
                                  <a:solidFill>
                                    <a:schemeClr val="tx1"/>
                                  </a:solidFill>
                                  <a:latin typeface="Cambria Math" panose="02040503050406030204" pitchFamily="18" charset="0"/>
                                </a:rPr>
                                <m:t>c</m:t>
                              </m:r>
                            </m:e>
                            <m:sub>
                              <m:r>
                                <a:rPr lang="en-US" altLang="ko-KR" sz="1200" b="0" i="0">
                                  <a:latin typeface="Cambria Math" panose="02040503050406030204" pitchFamily="18" charset="0"/>
                                </a:rPr>
                                <m:t>1</m:t>
                              </m:r>
                            </m:sub>
                            <m:sup>
                              <m:r>
                                <m:rPr>
                                  <m:sty m:val="p"/>
                                </m:rPr>
                                <a:rPr lang="en-US" altLang="ko-KR" sz="1200" b="0" i="0" smtClean="0">
                                  <a:latin typeface="Cambria Math" panose="02040503050406030204" pitchFamily="18" charset="0"/>
                                </a:rPr>
                                <m:t>agg</m:t>
                              </m:r>
                            </m:sup>
                          </m:sSubSup>
                        </m:oMath>
                      </m:oMathPara>
                    </a14:m>
                    <a:endParaRPr lang="ko-KR" altLang="en-US" sz="11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8" name="TextBox 167">
                    <a:extLst>
                      <a:ext uri="{FF2B5EF4-FFF2-40B4-BE49-F238E27FC236}">
                        <a16:creationId xmlns:a16="http://schemas.microsoft.com/office/drawing/2014/main" id="{EC0E6C43-3DBB-4807-A36C-00E6A0952049}"/>
                      </a:ext>
                    </a:extLst>
                  </p:cNvPr>
                  <p:cNvSpPr txBox="1">
                    <a:spLocks noRot="1" noChangeAspect="1" noMove="1" noResize="1" noEditPoints="1" noAdjustHandles="1" noChangeArrowheads="1" noChangeShapeType="1" noTextEdit="1"/>
                  </p:cNvSpPr>
                  <p:nvPr/>
                </p:nvSpPr>
                <p:spPr>
                  <a:xfrm>
                    <a:off x="5289914" y="2716250"/>
                    <a:ext cx="308684" cy="115962"/>
                  </a:xfrm>
                  <a:prstGeom prst="rect">
                    <a:avLst/>
                  </a:prstGeom>
                  <a:blipFill>
                    <a:blip r:embed="rId23"/>
                    <a:stretch>
                      <a:fillRect b="-17647"/>
                    </a:stretch>
                  </a:blipFill>
                </p:spPr>
                <p:txBody>
                  <a:bodyPr/>
                  <a:lstStyle/>
                  <a:p>
                    <a:r>
                      <a:rPr lang="ko-KR" altLang="en-US">
                        <a:noFill/>
                      </a:rPr>
                      <a:t> </a:t>
                    </a:r>
                  </a:p>
                </p:txBody>
              </p:sp>
            </mc:Fallback>
          </mc:AlternateContent>
        </p:grpSp>
        <p:grpSp>
          <p:nvGrpSpPr>
            <p:cNvPr id="203" name="그룹 202">
              <a:extLst>
                <a:ext uri="{FF2B5EF4-FFF2-40B4-BE49-F238E27FC236}">
                  <a16:creationId xmlns:a16="http://schemas.microsoft.com/office/drawing/2014/main" id="{2E6CEB89-C719-4F06-8160-30BC160A71E4}"/>
                </a:ext>
              </a:extLst>
            </p:cNvPr>
            <p:cNvGrpSpPr/>
            <p:nvPr/>
          </p:nvGrpSpPr>
          <p:grpSpPr>
            <a:xfrm>
              <a:off x="6551740" y="3169409"/>
              <a:ext cx="389224" cy="254951"/>
              <a:chOff x="4572390" y="2041961"/>
              <a:chExt cx="389224" cy="254951"/>
            </a:xfrm>
          </p:grpSpPr>
          <p:sp>
            <p:nvSpPr>
              <p:cNvPr id="257" name="타원 256">
                <a:extLst>
                  <a:ext uri="{FF2B5EF4-FFF2-40B4-BE49-F238E27FC236}">
                    <a16:creationId xmlns:a16="http://schemas.microsoft.com/office/drawing/2014/main" id="{BE6F8F6A-8686-4889-B520-C39D87C101A8}"/>
                  </a:ext>
                </a:extLst>
              </p:cNvPr>
              <p:cNvSpPr/>
              <p:nvPr/>
            </p:nvSpPr>
            <p:spPr>
              <a:xfrm>
                <a:off x="4632609" y="2041961"/>
                <a:ext cx="271521" cy="254951"/>
              </a:xfrm>
              <a:prstGeom prst="ellipse">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258" name="타원 257">
                <a:extLst>
                  <a:ext uri="{FF2B5EF4-FFF2-40B4-BE49-F238E27FC236}">
                    <a16:creationId xmlns:a16="http://schemas.microsoft.com/office/drawing/2014/main" id="{CB3EED75-C030-4309-AEF2-B5F17190329E}"/>
                  </a:ext>
                </a:extLst>
              </p:cNvPr>
              <p:cNvSpPr/>
              <p:nvPr/>
            </p:nvSpPr>
            <p:spPr>
              <a:xfrm>
                <a:off x="4692187" y="2075360"/>
                <a:ext cx="60575" cy="57900"/>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lt1"/>
                  </a:solidFill>
                  <a:latin typeface="Times New Roman" panose="02020603050405020304" pitchFamily="18" charset="0"/>
                  <a:cs typeface="Times New Roman" panose="02020603050405020304" pitchFamily="18" charset="0"/>
                </a:endParaRPr>
              </a:p>
            </p:txBody>
          </p:sp>
          <p:sp>
            <p:nvSpPr>
              <p:cNvPr id="259" name="타원 258">
                <a:extLst>
                  <a:ext uri="{FF2B5EF4-FFF2-40B4-BE49-F238E27FC236}">
                    <a16:creationId xmlns:a16="http://schemas.microsoft.com/office/drawing/2014/main" id="{4ED7B61B-438B-4C65-A478-E0460D81253C}"/>
                  </a:ext>
                </a:extLst>
              </p:cNvPr>
              <p:cNvSpPr/>
              <p:nvPr/>
            </p:nvSpPr>
            <p:spPr>
              <a:xfrm>
                <a:off x="4681547" y="2158639"/>
                <a:ext cx="60575" cy="57900"/>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60" name="타원 259">
                <a:extLst>
                  <a:ext uri="{FF2B5EF4-FFF2-40B4-BE49-F238E27FC236}">
                    <a16:creationId xmlns:a16="http://schemas.microsoft.com/office/drawing/2014/main" id="{664B1E77-F272-413A-AC76-8E03A8251EAD}"/>
                  </a:ext>
                </a:extLst>
              </p:cNvPr>
              <p:cNvSpPr/>
              <p:nvPr/>
            </p:nvSpPr>
            <p:spPr>
              <a:xfrm>
                <a:off x="4786935" y="2091186"/>
                <a:ext cx="60575" cy="57900"/>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61" name="TextBox 260">
                <a:extLst>
                  <a:ext uri="{FF2B5EF4-FFF2-40B4-BE49-F238E27FC236}">
                    <a16:creationId xmlns:a16="http://schemas.microsoft.com/office/drawing/2014/main" id="{7D871F84-EB60-458F-96DF-52A0B81EF060}"/>
                  </a:ext>
                </a:extLst>
              </p:cNvPr>
              <p:cNvSpPr txBox="1"/>
              <p:nvPr/>
            </p:nvSpPr>
            <p:spPr>
              <a:xfrm>
                <a:off x="4700690" y="2051358"/>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1</a:t>
                </a:r>
                <a:endParaRPr lang="ko-KR" altLang="en-US" sz="1200" dirty="0">
                  <a:latin typeface="Times New Roman" panose="02020603050405020304" pitchFamily="18" charset="0"/>
                  <a:cs typeface="Times New Roman" panose="02020603050405020304" pitchFamily="18" charset="0"/>
                </a:endParaRPr>
              </a:p>
            </p:txBody>
          </p:sp>
          <p:sp>
            <p:nvSpPr>
              <p:cNvPr id="262" name="TextBox 261">
                <a:extLst>
                  <a:ext uri="{FF2B5EF4-FFF2-40B4-BE49-F238E27FC236}">
                    <a16:creationId xmlns:a16="http://schemas.microsoft.com/office/drawing/2014/main" id="{280B9822-7C09-48FA-9167-25896E5D9C88}"/>
                  </a:ext>
                </a:extLst>
              </p:cNvPr>
              <p:cNvSpPr txBox="1"/>
              <p:nvPr/>
            </p:nvSpPr>
            <p:spPr>
              <a:xfrm>
                <a:off x="4795256" y="2063743"/>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2</a:t>
                </a:r>
                <a:endParaRPr lang="ko-KR" altLang="en-US" sz="1200" dirty="0">
                  <a:latin typeface="Times New Roman" panose="02020603050405020304" pitchFamily="18" charset="0"/>
                  <a:cs typeface="Times New Roman" panose="02020603050405020304" pitchFamily="18" charset="0"/>
                </a:endParaRPr>
              </a:p>
            </p:txBody>
          </p:sp>
          <p:sp>
            <p:nvSpPr>
              <p:cNvPr id="263" name="TextBox 262">
                <a:extLst>
                  <a:ext uri="{FF2B5EF4-FFF2-40B4-BE49-F238E27FC236}">
                    <a16:creationId xmlns:a16="http://schemas.microsoft.com/office/drawing/2014/main" id="{E218F697-008C-4A4F-AC72-D18B7A5084F4}"/>
                  </a:ext>
                </a:extLst>
              </p:cNvPr>
              <p:cNvSpPr txBox="1"/>
              <p:nvPr/>
            </p:nvSpPr>
            <p:spPr>
              <a:xfrm>
                <a:off x="4699174" y="2130905"/>
                <a:ext cx="91886"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3</a:t>
                </a:r>
                <a:endParaRPr lang="ko-KR" altLang="en-US" sz="1200" dirty="0">
                  <a:latin typeface="Times New Roman" panose="02020603050405020304" pitchFamily="18" charset="0"/>
                  <a:cs typeface="Times New Roman" panose="02020603050405020304" pitchFamily="18" charset="0"/>
                </a:endParaRPr>
              </a:p>
            </p:txBody>
          </p:sp>
          <p:sp>
            <p:nvSpPr>
              <p:cNvPr id="264" name="Google Shape;1315;p50">
                <a:extLst>
                  <a:ext uri="{FF2B5EF4-FFF2-40B4-BE49-F238E27FC236}">
                    <a16:creationId xmlns:a16="http://schemas.microsoft.com/office/drawing/2014/main" id="{948D41D1-2F3E-4436-AC3A-AD5C683DC0B1}"/>
                  </a:ext>
                </a:extLst>
              </p:cNvPr>
              <p:cNvSpPr/>
              <p:nvPr/>
            </p:nvSpPr>
            <p:spPr>
              <a:xfrm>
                <a:off x="4572390" y="2069402"/>
                <a:ext cx="93222" cy="102063"/>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a:latin typeface="Times New Roman" panose="02020603050405020304" pitchFamily="18" charset="0"/>
                  <a:ea typeface="Proxima Nova"/>
                  <a:cs typeface="Times New Roman" panose="02020603050405020304" pitchFamily="18" charset="0"/>
                  <a:sym typeface="Proxima Nova"/>
                </a:endParaRPr>
              </a:p>
            </p:txBody>
          </p:sp>
        </p:grpSp>
        <p:grpSp>
          <p:nvGrpSpPr>
            <p:cNvPr id="204" name="그룹 203">
              <a:extLst>
                <a:ext uri="{FF2B5EF4-FFF2-40B4-BE49-F238E27FC236}">
                  <a16:creationId xmlns:a16="http://schemas.microsoft.com/office/drawing/2014/main" id="{22D40C79-BEBE-4617-A28F-C0DF8D47FF0A}"/>
                </a:ext>
              </a:extLst>
            </p:cNvPr>
            <p:cNvGrpSpPr/>
            <p:nvPr/>
          </p:nvGrpSpPr>
          <p:grpSpPr>
            <a:xfrm>
              <a:off x="7071210" y="3179674"/>
              <a:ext cx="405523" cy="257673"/>
              <a:chOff x="4886822" y="2023433"/>
              <a:chExt cx="405523" cy="257673"/>
            </a:xfrm>
          </p:grpSpPr>
          <p:sp>
            <p:nvSpPr>
              <p:cNvPr id="248" name="타원 247">
                <a:extLst>
                  <a:ext uri="{FF2B5EF4-FFF2-40B4-BE49-F238E27FC236}">
                    <a16:creationId xmlns:a16="http://schemas.microsoft.com/office/drawing/2014/main" id="{72BFA5BE-8793-4AB1-BB1F-9D68087DB9C2}"/>
                  </a:ext>
                </a:extLst>
              </p:cNvPr>
              <p:cNvSpPr/>
              <p:nvPr/>
            </p:nvSpPr>
            <p:spPr>
              <a:xfrm>
                <a:off x="4960698" y="2023709"/>
                <a:ext cx="271521" cy="257397"/>
              </a:xfrm>
              <a:prstGeom prst="ellipse">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Times New Roman" panose="02020603050405020304" pitchFamily="18" charset="0"/>
                  <a:cs typeface="Times New Roman" panose="02020603050405020304" pitchFamily="18" charset="0"/>
                </a:endParaRPr>
              </a:p>
            </p:txBody>
          </p:sp>
          <p:sp>
            <p:nvSpPr>
              <p:cNvPr id="249" name="이등변 삼각형 248">
                <a:extLst>
                  <a:ext uri="{FF2B5EF4-FFF2-40B4-BE49-F238E27FC236}">
                    <a16:creationId xmlns:a16="http://schemas.microsoft.com/office/drawing/2014/main" id="{D1796549-A344-415A-80D9-9A7530CC5595}"/>
                  </a:ext>
                </a:extLst>
              </p:cNvPr>
              <p:cNvSpPr/>
              <p:nvPr/>
            </p:nvSpPr>
            <p:spPr>
              <a:xfrm>
                <a:off x="5001252" y="2105515"/>
                <a:ext cx="84177" cy="69360"/>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2800">
                  <a:latin typeface="Times New Roman" panose="02020603050405020304" pitchFamily="18" charset="0"/>
                  <a:cs typeface="Times New Roman" panose="02020603050405020304" pitchFamily="18" charset="0"/>
                </a:endParaRPr>
              </a:p>
            </p:txBody>
          </p:sp>
          <p:sp>
            <p:nvSpPr>
              <p:cNvPr id="250" name="이등변 삼각형 249">
                <a:extLst>
                  <a:ext uri="{FF2B5EF4-FFF2-40B4-BE49-F238E27FC236}">
                    <a16:creationId xmlns:a16="http://schemas.microsoft.com/office/drawing/2014/main" id="{DB9623DD-254F-40CC-A0E0-8F91A254AF9F}"/>
                  </a:ext>
                </a:extLst>
              </p:cNvPr>
              <p:cNvSpPr/>
              <p:nvPr/>
            </p:nvSpPr>
            <p:spPr>
              <a:xfrm>
                <a:off x="5074341" y="2158734"/>
                <a:ext cx="87917" cy="72441"/>
              </a:xfrm>
              <a:prstGeom prst="triangle">
                <a:avLst/>
              </a:prstGeom>
              <a:solidFill>
                <a:srgbClr val="FF4F4F">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pPr>
                <a:endParaRPr lang="ko-KR" altLang="en-US" sz="2800">
                  <a:latin typeface="Times New Roman" panose="02020603050405020304" pitchFamily="18" charset="0"/>
                  <a:cs typeface="Times New Roman" panose="02020603050405020304" pitchFamily="18" charset="0"/>
                </a:endParaRPr>
              </a:p>
            </p:txBody>
          </p:sp>
          <p:sp>
            <p:nvSpPr>
              <p:cNvPr id="251" name="타원 250">
                <a:extLst>
                  <a:ext uri="{FF2B5EF4-FFF2-40B4-BE49-F238E27FC236}">
                    <a16:creationId xmlns:a16="http://schemas.microsoft.com/office/drawing/2014/main" id="{D5E2A447-1A00-415C-9184-CE8FB3A759DE}"/>
                  </a:ext>
                </a:extLst>
              </p:cNvPr>
              <p:cNvSpPr/>
              <p:nvPr/>
            </p:nvSpPr>
            <p:spPr>
              <a:xfrm>
                <a:off x="5114862" y="2072681"/>
                <a:ext cx="60575" cy="57900"/>
              </a:xfrm>
              <a:prstGeom prst="ellipse">
                <a:avLst/>
              </a:prstGeom>
              <a:solidFill>
                <a:srgbClr val="FF4F4F">
                  <a:alpha val="70000"/>
                </a:srgbClr>
              </a:solidFill>
              <a:ln w="38100">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lt1"/>
                  </a:solidFill>
                  <a:latin typeface="Times New Roman" panose="02020603050405020304" pitchFamily="18" charset="0"/>
                  <a:cs typeface="Times New Roman" panose="02020603050405020304" pitchFamily="18" charset="0"/>
                  <a:sym typeface="Arial"/>
                </a:endParaRPr>
              </a:p>
            </p:txBody>
          </p:sp>
          <p:sp>
            <p:nvSpPr>
              <p:cNvPr id="252" name="TextBox 251">
                <a:extLst>
                  <a:ext uri="{FF2B5EF4-FFF2-40B4-BE49-F238E27FC236}">
                    <a16:creationId xmlns:a16="http://schemas.microsoft.com/office/drawing/2014/main" id="{96832B03-3F93-4D34-A60E-C15C5886D4EF}"/>
                  </a:ext>
                </a:extLst>
              </p:cNvPr>
              <p:cNvSpPr txBox="1"/>
              <p:nvPr/>
            </p:nvSpPr>
            <p:spPr>
              <a:xfrm>
                <a:off x="5125987" y="2049557"/>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4</a:t>
                </a:r>
                <a:endParaRPr lang="ko-KR" altLang="en-US" sz="1200" dirty="0">
                  <a:latin typeface="Times New Roman" panose="02020603050405020304" pitchFamily="18" charset="0"/>
                  <a:cs typeface="Times New Roman" panose="02020603050405020304" pitchFamily="18" charset="0"/>
                </a:endParaRPr>
              </a:p>
            </p:txBody>
          </p:sp>
          <p:sp>
            <p:nvSpPr>
              <p:cNvPr id="253" name="TextBox 252">
                <a:extLst>
                  <a:ext uri="{FF2B5EF4-FFF2-40B4-BE49-F238E27FC236}">
                    <a16:creationId xmlns:a16="http://schemas.microsoft.com/office/drawing/2014/main" id="{F3AD80D5-E0CA-4C5E-AB4D-E340C98B219D}"/>
                  </a:ext>
                </a:extLst>
              </p:cNvPr>
              <p:cNvSpPr txBox="1"/>
              <p:nvPr/>
            </p:nvSpPr>
            <p:spPr>
              <a:xfrm>
                <a:off x="5021789" y="2084523"/>
                <a:ext cx="9841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5</a:t>
                </a:r>
                <a:endParaRPr lang="ko-KR" altLang="en-US" sz="1200" dirty="0">
                  <a:latin typeface="Times New Roman" panose="02020603050405020304" pitchFamily="18" charset="0"/>
                  <a:cs typeface="Times New Roman" panose="02020603050405020304" pitchFamily="18" charset="0"/>
                </a:endParaRPr>
              </a:p>
            </p:txBody>
          </p:sp>
          <p:sp>
            <p:nvSpPr>
              <p:cNvPr id="254" name="TextBox 253">
                <a:extLst>
                  <a:ext uri="{FF2B5EF4-FFF2-40B4-BE49-F238E27FC236}">
                    <a16:creationId xmlns:a16="http://schemas.microsoft.com/office/drawing/2014/main" id="{ACC11DC0-A8B6-4900-8E4D-F3BE07F3BB62}"/>
                  </a:ext>
                </a:extLst>
              </p:cNvPr>
              <p:cNvSpPr txBox="1"/>
              <p:nvPr/>
            </p:nvSpPr>
            <p:spPr>
              <a:xfrm>
                <a:off x="5093063" y="2147348"/>
                <a:ext cx="98417"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6</a:t>
                </a:r>
                <a:endParaRPr lang="ko-KR" altLang="en-US" sz="1200" dirty="0">
                  <a:latin typeface="Times New Roman" panose="02020603050405020304" pitchFamily="18" charset="0"/>
                  <a:cs typeface="Times New Roman" panose="02020603050405020304" pitchFamily="18" charset="0"/>
                </a:endParaRPr>
              </a:p>
            </p:txBody>
          </p:sp>
          <p:sp>
            <p:nvSpPr>
              <p:cNvPr id="255" name="Google Shape;1317;p50">
                <a:extLst>
                  <a:ext uri="{FF2B5EF4-FFF2-40B4-BE49-F238E27FC236}">
                    <a16:creationId xmlns:a16="http://schemas.microsoft.com/office/drawing/2014/main" id="{A117C34B-59B7-4EE7-B972-1B2C0F32CF13}"/>
                  </a:ext>
                </a:extLst>
              </p:cNvPr>
              <p:cNvSpPr/>
              <p:nvPr/>
            </p:nvSpPr>
            <p:spPr>
              <a:xfrm>
                <a:off x="4886822" y="2023433"/>
                <a:ext cx="117578" cy="102773"/>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dirty="0">
                  <a:latin typeface="Times New Roman" panose="02020603050405020304" pitchFamily="18" charset="0"/>
                  <a:ea typeface="Proxima Nova"/>
                  <a:cs typeface="Times New Roman" panose="02020603050405020304" pitchFamily="18" charset="0"/>
                  <a:sym typeface="Proxima Nova"/>
                </a:endParaRPr>
              </a:p>
            </p:txBody>
          </p:sp>
          <p:sp>
            <p:nvSpPr>
              <p:cNvPr id="256" name="타원 255">
                <a:extLst>
                  <a:ext uri="{FF2B5EF4-FFF2-40B4-BE49-F238E27FC236}">
                    <a16:creationId xmlns:a16="http://schemas.microsoft.com/office/drawing/2014/main" id="{EF6F1DCB-ACF0-4496-8BD3-66FC1CC7B583}"/>
                  </a:ext>
                </a:extLst>
              </p:cNvPr>
              <p:cNvSpPr/>
              <p:nvPr/>
            </p:nvSpPr>
            <p:spPr>
              <a:xfrm>
                <a:off x="5104144" y="2063967"/>
                <a:ext cx="80227" cy="76683"/>
              </a:xfrm>
              <a:prstGeom prst="ellipse">
                <a:avLst/>
              </a:prstGeom>
              <a:noFill/>
              <a:ln w="127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endParaRPr lang="ko-KR" altLang="en-US" sz="3200">
                  <a:solidFill>
                    <a:srgbClr val="000000"/>
                  </a:solidFill>
                  <a:latin typeface="Times New Roman" panose="02020603050405020304" pitchFamily="18" charset="0"/>
                  <a:cs typeface="Times New Roman" panose="02020603050405020304" pitchFamily="18" charset="0"/>
                </a:endParaRPr>
              </a:p>
            </p:txBody>
          </p:sp>
        </p:grpSp>
        <p:grpSp>
          <p:nvGrpSpPr>
            <p:cNvPr id="205" name="그룹 204">
              <a:extLst>
                <a:ext uri="{FF2B5EF4-FFF2-40B4-BE49-F238E27FC236}">
                  <a16:creationId xmlns:a16="http://schemas.microsoft.com/office/drawing/2014/main" id="{83694F60-972B-4353-BF2A-F594AFA15441}"/>
                </a:ext>
              </a:extLst>
            </p:cNvPr>
            <p:cNvGrpSpPr/>
            <p:nvPr/>
          </p:nvGrpSpPr>
          <p:grpSpPr>
            <a:xfrm>
              <a:off x="6449163" y="3667867"/>
              <a:ext cx="443815" cy="254951"/>
              <a:chOff x="4606526" y="2588434"/>
              <a:chExt cx="443815" cy="254951"/>
            </a:xfrm>
          </p:grpSpPr>
          <p:grpSp>
            <p:nvGrpSpPr>
              <p:cNvPr id="236" name="그룹 235">
                <a:extLst>
                  <a:ext uri="{FF2B5EF4-FFF2-40B4-BE49-F238E27FC236}">
                    <a16:creationId xmlns:a16="http://schemas.microsoft.com/office/drawing/2014/main" id="{BAA81EF3-F6E3-4F75-B800-19A52A705BD9}"/>
                  </a:ext>
                </a:extLst>
              </p:cNvPr>
              <p:cNvGrpSpPr/>
              <p:nvPr/>
            </p:nvGrpSpPr>
            <p:grpSpPr>
              <a:xfrm>
                <a:off x="4721336" y="2588434"/>
                <a:ext cx="271521" cy="254951"/>
                <a:chOff x="2707422" y="2355642"/>
                <a:chExt cx="335172" cy="314717"/>
              </a:xfrm>
            </p:grpSpPr>
            <p:sp>
              <p:nvSpPr>
                <p:cNvPr id="243" name="타원 242">
                  <a:extLst>
                    <a:ext uri="{FF2B5EF4-FFF2-40B4-BE49-F238E27FC236}">
                      <a16:creationId xmlns:a16="http://schemas.microsoft.com/office/drawing/2014/main" id="{95E8C3ED-653C-40C3-8741-AA5013AA2B5C}"/>
                    </a:ext>
                  </a:extLst>
                </p:cNvPr>
                <p:cNvSpPr/>
                <p:nvPr/>
              </p:nvSpPr>
              <p:spPr>
                <a:xfrm>
                  <a:off x="2707422" y="2355642"/>
                  <a:ext cx="335172" cy="314717"/>
                </a:xfrm>
                <a:prstGeom prst="ellipse">
                  <a:avLst/>
                </a:prstGeom>
                <a:solidFill>
                  <a:schemeClr val="accent2">
                    <a:lumMod val="20000"/>
                    <a:lumOff val="80000"/>
                    <a:alpha val="7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244" name="타원 243">
                  <a:extLst>
                    <a:ext uri="{FF2B5EF4-FFF2-40B4-BE49-F238E27FC236}">
                      <a16:creationId xmlns:a16="http://schemas.microsoft.com/office/drawing/2014/main" id="{622A1337-F26B-45A8-BA4B-4BF3B986F548}"/>
                    </a:ext>
                  </a:extLst>
                </p:cNvPr>
                <p:cNvSpPr/>
                <p:nvPr/>
              </p:nvSpPr>
              <p:spPr>
                <a:xfrm>
                  <a:off x="2780967" y="2396870"/>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lt1"/>
                    </a:solidFill>
                    <a:latin typeface="Times New Roman" panose="02020603050405020304" pitchFamily="18" charset="0"/>
                    <a:cs typeface="Times New Roman" panose="02020603050405020304" pitchFamily="18" charset="0"/>
                  </a:endParaRPr>
                </a:p>
              </p:txBody>
            </p:sp>
            <p:sp>
              <p:nvSpPr>
                <p:cNvPr id="245" name="타원 244">
                  <a:extLst>
                    <a:ext uri="{FF2B5EF4-FFF2-40B4-BE49-F238E27FC236}">
                      <a16:creationId xmlns:a16="http://schemas.microsoft.com/office/drawing/2014/main" id="{E3957828-EB88-47F6-A8FD-C90F418A4385}"/>
                    </a:ext>
                  </a:extLst>
                </p:cNvPr>
                <p:cNvSpPr/>
                <p:nvPr/>
              </p:nvSpPr>
              <p:spPr>
                <a:xfrm>
                  <a:off x="2767832" y="2499672"/>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sp>
              <p:nvSpPr>
                <p:cNvPr id="246" name="타원 245">
                  <a:extLst>
                    <a:ext uri="{FF2B5EF4-FFF2-40B4-BE49-F238E27FC236}">
                      <a16:creationId xmlns:a16="http://schemas.microsoft.com/office/drawing/2014/main" id="{F0FEED6F-B415-4381-BAA0-893877403D31}"/>
                    </a:ext>
                  </a:extLst>
                </p:cNvPr>
                <p:cNvSpPr/>
                <p:nvPr/>
              </p:nvSpPr>
              <p:spPr>
                <a:xfrm>
                  <a:off x="2889358" y="2540754"/>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lt1"/>
                    </a:solidFill>
                    <a:latin typeface="Times New Roman" panose="02020603050405020304" pitchFamily="18" charset="0"/>
                    <a:cs typeface="Times New Roman" panose="02020603050405020304" pitchFamily="18" charset="0"/>
                    <a:sym typeface="Arial"/>
                  </a:endParaRPr>
                </a:p>
              </p:txBody>
            </p:sp>
            <p:sp>
              <p:nvSpPr>
                <p:cNvPr id="247" name="타원 246">
                  <a:extLst>
                    <a:ext uri="{FF2B5EF4-FFF2-40B4-BE49-F238E27FC236}">
                      <a16:creationId xmlns:a16="http://schemas.microsoft.com/office/drawing/2014/main" id="{D79A224B-3EBA-40F9-830A-D467720CE603}"/>
                    </a:ext>
                  </a:extLst>
                </p:cNvPr>
                <p:cNvSpPr/>
                <p:nvPr/>
              </p:nvSpPr>
              <p:spPr>
                <a:xfrm>
                  <a:off x="2897926" y="2416407"/>
                  <a:ext cx="74775" cy="71473"/>
                </a:xfrm>
                <a:prstGeom prst="ellipse">
                  <a:avLst/>
                </a:prstGeom>
                <a:solidFill>
                  <a:srgbClr val="FF4F4F">
                    <a:alpha val="70000"/>
                  </a:srgbClr>
                </a:solidFill>
                <a:ln>
                  <a:solidFill>
                    <a:srgbClr val="F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Times New Roman" panose="02020603050405020304" pitchFamily="18" charset="0"/>
                    <a:cs typeface="Times New Roman" panose="02020603050405020304" pitchFamily="18" charset="0"/>
                  </a:endParaRPr>
                </a:p>
              </p:txBody>
            </p:sp>
          </p:grpSp>
          <p:sp>
            <p:nvSpPr>
              <p:cNvPr id="237" name="TextBox 236">
                <a:extLst>
                  <a:ext uri="{FF2B5EF4-FFF2-40B4-BE49-F238E27FC236}">
                    <a16:creationId xmlns:a16="http://schemas.microsoft.com/office/drawing/2014/main" id="{4839A17D-E7E8-4EC4-87FA-AEE7E0F9CDFB}"/>
                  </a:ext>
                </a:extLst>
              </p:cNvPr>
              <p:cNvSpPr txBox="1"/>
              <p:nvPr/>
            </p:nvSpPr>
            <p:spPr>
              <a:xfrm>
                <a:off x="4789417" y="2597831"/>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1</a:t>
                </a:r>
                <a:endParaRPr lang="ko-KR" altLang="en-US" sz="1200" dirty="0">
                  <a:latin typeface="Times New Roman" panose="02020603050405020304" pitchFamily="18" charset="0"/>
                  <a:cs typeface="Times New Roman" panose="02020603050405020304" pitchFamily="18" charset="0"/>
                </a:endParaRPr>
              </a:p>
            </p:txBody>
          </p:sp>
          <p:sp>
            <p:nvSpPr>
              <p:cNvPr id="238" name="TextBox 237">
                <a:extLst>
                  <a:ext uri="{FF2B5EF4-FFF2-40B4-BE49-F238E27FC236}">
                    <a16:creationId xmlns:a16="http://schemas.microsoft.com/office/drawing/2014/main" id="{218AB240-59DB-4B46-B029-AFC608163247}"/>
                  </a:ext>
                </a:extLst>
              </p:cNvPr>
              <p:cNvSpPr txBox="1"/>
              <p:nvPr/>
            </p:nvSpPr>
            <p:spPr>
              <a:xfrm>
                <a:off x="4883983" y="2610216"/>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2</a:t>
                </a:r>
                <a:endParaRPr lang="ko-KR" altLang="en-US" sz="1200" dirty="0">
                  <a:latin typeface="Times New Roman" panose="02020603050405020304" pitchFamily="18" charset="0"/>
                  <a:cs typeface="Times New Roman" panose="02020603050405020304" pitchFamily="18" charset="0"/>
                </a:endParaRPr>
              </a:p>
            </p:txBody>
          </p:sp>
          <p:sp>
            <p:nvSpPr>
              <p:cNvPr id="239" name="TextBox 238">
                <a:extLst>
                  <a:ext uri="{FF2B5EF4-FFF2-40B4-BE49-F238E27FC236}">
                    <a16:creationId xmlns:a16="http://schemas.microsoft.com/office/drawing/2014/main" id="{01266FD5-44A8-4B2D-9495-75A42A6A0389}"/>
                  </a:ext>
                </a:extLst>
              </p:cNvPr>
              <p:cNvSpPr txBox="1"/>
              <p:nvPr/>
            </p:nvSpPr>
            <p:spPr>
              <a:xfrm>
                <a:off x="4781050" y="2680118"/>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3</a:t>
                </a:r>
                <a:endParaRPr lang="ko-KR" altLang="en-US" sz="1200" dirty="0">
                  <a:latin typeface="Times New Roman" panose="02020603050405020304" pitchFamily="18" charset="0"/>
                  <a:cs typeface="Times New Roman" panose="02020603050405020304" pitchFamily="18" charset="0"/>
                </a:endParaRPr>
              </a:p>
            </p:txBody>
          </p:sp>
          <p:sp>
            <p:nvSpPr>
              <p:cNvPr id="240" name="TextBox 239">
                <a:extLst>
                  <a:ext uri="{FF2B5EF4-FFF2-40B4-BE49-F238E27FC236}">
                    <a16:creationId xmlns:a16="http://schemas.microsoft.com/office/drawing/2014/main" id="{E50146FD-2DA1-44A6-AC2A-DC3A22FCAFC9}"/>
                  </a:ext>
                </a:extLst>
              </p:cNvPr>
              <p:cNvSpPr txBox="1"/>
              <p:nvPr/>
            </p:nvSpPr>
            <p:spPr>
              <a:xfrm>
                <a:off x="4877898" y="2711396"/>
                <a:ext cx="166358" cy="103493"/>
              </a:xfrm>
              <a:prstGeom prst="rect">
                <a:avLst/>
              </a:prstGeom>
              <a:noFill/>
            </p:spPr>
            <p:txBody>
              <a:bodyPr wrap="square" lIns="0" tIns="0" rIns="0" bIns="0" rtlCol="0">
                <a:spAutoFit/>
              </a:bodyPr>
              <a:lstStyle/>
              <a:p>
                <a:r>
                  <a:rPr lang="en-US" altLang="ko-KR" sz="1200" dirty="0">
                    <a:latin typeface="Times New Roman" panose="02020603050405020304" pitchFamily="18" charset="0"/>
                    <a:cs typeface="Times New Roman" panose="02020603050405020304" pitchFamily="18" charset="0"/>
                  </a:rPr>
                  <a:t>4</a:t>
                </a:r>
                <a:endParaRPr lang="ko-KR"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1" name="TextBox 240">
                    <a:extLst>
                      <a:ext uri="{FF2B5EF4-FFF2-40B4-BE49-F238E27FC236}">
                        <a16:creationId xmlns:a16="http://schemas.microsoft.com/office/drawing/2014/main" id="{9A4018EE-B5EA-41DB-BFC4-10077F99479B}"/>
                      </a:ext>
                    </a:extLst>
                  </p:cNvPr>
                  <p:cNvSpPr txBox="1"/>
                  <p:nvPr/>
                </p:nvSpPr>
                <p:spPr>
                  <a:xfrm>
                    <a:off x="4606526" y="2717734"/>
                    <a:ext cx="201397" cy="1167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200" b="0" i="1" smtClean="0">
                                  <a:solidFill>
                                    <a:schemeClr val="tx1"/>
                                  </a:solidFill>
                                  <a:latin typeface="Cambria Math" panose="02040503050406030204" pitchFamily="18" charset="0"/>
                                </a:rPr>
                              </m:ctrlPr>
                            </m:sSubSupPr>
                            <m:e>
                              <m:r>
                                <m:rPr>
                                  <m:sty m:val="p"/>
                                </m:rPr>
                                <a:rPr lang="en-US" altLang="ko-KR" sz="1200" b="0" i="0" smtClean="0">
                                  <a:solidFill>
                                    <a:schemeClr val="tx1"/>
                                  </a:solidFill>
                                  <a:latin typeface="Cambria Math" panose="02040503050406030204" pitchFamily="18" charset="0"/>
                                </a:rPr>
                                <m:t>c</m:t>
                              </m:r>
                            </m:e>
                            <m:sub>
                              <m:r>
                                <a:rPr lang="en-US" altLang="ko-KR" sz="1200" b="0" i="0">
                                  <a:latin typeface="Cambria Math" panose="02040503050406030204" pitchFamily="18" charset="0"/>
                                </a:rPr>
                                <m:t>0</m:t>
                              </m:r>
                            </m:sub>
                            <m:sup>
                              <m:r>
                                <m:rPr>
                                  <m:sty m:val="p"/>
                                </m:rPr>
                                <a:rPr lang="en-US" altLang="ko-KR" sz="1200" b="0" i="0" smtClean="0">
                                  <a:latin typeface="Cambria Math" panose="02040503050406030204" pitchFamily="18" charset="0"/>
                                </a:rPr>
                                <m:t>agg</m:t>
                              </m:r>
                            </m:sup>
                          </m:sSubSup>
                        </m:oMath>
                      </m:oMathPara>
                    </a14:m>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7" name="TextBox 196">
                    <a:extLst>
                      <a:ext uri="{FF2B5EF4-FFF2-40B4-BE49-F238E27FC236}">
                        <a16:creationId xmlns:a16="http://schemas.microsoft.com/office/drawing/2014/main" id="{B5877F87-69AC-4C5C-B334-7AE8BDEA64A0}"/>
                      </a:ext>
                    </a:extLst>
                  </p:cNvPr>
                  <p:cNvSpPr txBox="1">
                    <a:spLocks noRot="1" noChangeAspect="1" noMove="1" noResize="1" noEditPoints="1" noAdjustHandles="1" noChangeArrowheads="1" noChangeShapeType="1" noTextEdit="1"/>
                  </p:cNvSpPr>
                  <p:nvPr/>
                </p:nvSpPr>
                <p:spPr>
                  <a:xfrm>
                    <a:off x="4606526" y="2717734"/>
                    <a:ext cx="201397" cy="116717"/>
                  </a:xfrm>
                  <a:prstGeom prst="rect">
                    <a:avLst/>
                  </a:prstGeom>
                  <a:blipFill>
                    <a:blip r:embed="rId24"/>
                    <a:stretch>
                      <a:fillRect b="-17647"/>
                    </a:stretch>
                  </a:blipFill>
                </p:spPr>
                <p:txBody>
                  <a:bodyPr/>
                  <a:lstStyle/>
                  <a:p>
                    <a:r>
                      <a:rPr lang="ko-KR" altLang="en-US">
                        <a:noFill/>
                      </a:rPr>
                      <a:t> </a:t>
                    </a:r>
                  </a:p>
                </p:txBody>
              </p:sp>
            </mc:Fallback>
          </mc:AlternateContent>
          <p:sp>
            <p:nvSpPr>
              <p:cNvPr id="242" name="타원 241">
                <a:extLst>
                  <a:ext uri="{FF2B5EF4-FFF2-40B4-BE49-F238E27FC236}">
                    <a16:creationId xmlns:a16="http://schemas.microsoft.com/office/drawing/2014/main" id="{060C3684-987A-4412-A0A7-6D46A00F8573}"/>
                  </a:ext>
                </a:extLst>
              </p:cNvPr>
              <p:cNvSpPr/>
              <p:nvPr/>
            </p:nvSpPr>
            <p:spPr>
              <a:xfrm>
                <a:off x="4865522" y="2732070"/>
                <a:ext cx="70812" cy="67683"/>
              </a:xfrm>
              <a:prstGeom prst="ellipse">
                <a:avLst/>
              </a:prstGeom>
              <a:noFill/>
              <a:ln w="127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endParaRPr lang="ko-KR" altLang="en-US" sz="3200">
                  <a:solidFill>
                    <a:srgbClr val="000000"/>
                  </a:solidFill>
                  <a:latin typeface="Times New Roman" panose="02020603050405020304" pitchFamily="18" charset="0"/>
                  <a:cs typeface="Times New Roman" panose="02020603050405020304" pitchFamily="18" charset="0"/>
                </a:endParaRPr>
              </a:p>
            </p:txBody>
          </p:sp>
        </p:grpSp>
        <p:cxnSp>
          <p:nvCxnSpPr>
            <p:cNvPr id="206" name="직선 연결선 205">
              <a:extLst>
                <a:ext uri="{FF2B5EF4-FFF2-40B4-BE49-F238E27FC236}">
                  <a16:creationId xmlns:a16="http://schemas.microsoft.com/office/drawing/2014/main" id="{10B0D5A6-389D-433B-8567-FD5225527AB1}"/>
                </a:ext>
              </a:extLst>
            </p:cNvPr>
            <p:cNvCxnSpPr>
              <a:cxnSpLocks/>
            </p:cNvCxnSpPr>
            <p:nvPr/>
          </p:nvCxnSpPr>
          <p:spPr>
            <a:xfrm flipH="1">
              <a:off x="7349117" y="3179856"/>
              <a:ext cx="73811" cy="50516"/>
            </a:xfrm>
            <a:prstGeom prst="line">
              <a:avLst/>
            </a:prstGeom>
            <a:noFill/>
            <a:ln w="15875" cap="flat" cmpd="sng">
              <a:solidFill>
                <a:srgbClr val="FF0000"/>
              </a:solidFill>
              <a:prstDash val="solid"/>
              <a:round/>
              <a:headEnd type="none" w="med" len="med"/>
              <a:tailEnd type="none" w="med" len="med"/>
            </a:ln>
          </p:spPr>
        </p:cxnSp>
        <p:grpSp>
          <p:nvGrpSpPr>
            <p:cNvPr id="207" name="그룹 206">
              <a:extLst>
                <a:ext uri="{FF2B5EF4-FFF2-40B4-BE49-F238E27FC236}">
                  <a16:creationId xmlns:a16="http://schemas.microsoft.com/office/drawing/2014/main" id="{328DC071-4332-4D39-9EE7-0332B9F4568B}"/>
                </a:ext>
              </a:extLst>
            </p:cNvPr>
            <p:cNvGrpSpPr/>
            <p:nvPr/>
          </p:nvGrpSpPr>
          <p:grpSpPr>
            <a:xfrm>
              <a:off x="7564737" y="3668837"/>
              <a:ext cx="842568" cy="343902"/>
              <a:chOff x="5053202" y="3449240"/>
              <a:chExt cx="842568" cy="343902"/>
            </a:xfrm>
          </p:grpSpPr>
          <p:sp>
            <p:nvSpPr>
              <p:cNvPr id="233" name="직사각형 232">
                <a:extLst>
                  <a:ext uri="{FF2B5EF4-FFF2-40B4-BE49-F238E27FC236}">
                    <a16:creationId xmlns:a16="http://schemas.microsoft.com/office/drawing/2014/main" id="{8C0CA2A4-5145-4821-9FC3-0A0D1307FB5D}"/>
                  </a:ext>
                </a:extLst>
              </p:cNvPr>
              <p:cNvSpPr/>
              <p:nvPr/>
            </p:nvSpPr>
            <p:spPr>
              <a:xfrm>
                <a:off x="5053202" y="3449240"/>
                <a:ext cx="842568" cy="343902"/>
              </a:xfrm>
              <a:prstGeom prst="rect">
                <a:avLst/>
              </a:prstGeom>
              <a:ln w="19050">
                <a:solidFill>
                  <a:srgbClr val="FF4F4F"/>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4" name="직사각형 233">
                    <a:extLst>
                      <a:ext uri="{FF2B5EF4-FFF2-40B4-BE49-F238E27FC236}">
                        <a16:creationId xmlns:a16="http://schemas.microsoft.com/office/drawing/2014/main" id="{6A845DFA-AD0D-4828-BE07-3ED6B753AB18}"/>
                      </a:ext>
                    </a:extLst>
                  </p:cNvPr>
                  <p:cNvSpPr/>
                  <p:nvPr/>
                </p:nvSpPr>
                <p:spPr>
                  <a:xfrm>
                    <a:off x="5207392" y="3605952"/>
                    <a:ext cx="628881" cy="1608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ko-KR" altLang="en-US" sz="1100" i="0" smtClean="0">
                              <a:latin typeface="Cambria Math" panose="02040503050406030204" pitchFamily="18" charset="0"/>
                            </a:rPr>
                            <m:t>∗</m:t>
                          </m:r>
                          <m:r>
                            <a:rPr lang="en-US" altLang="ko-KR" sz="1100" b="0" i="0" smtClean="0">
                              <a:latin typeface="Cambria Math" panose="02040503050406030204" pitchFamily="18" charset="0"/>
                              <a:ea typeface="Cambria Math" panose="02040503050406030204" pitchFamily="18" charset="0"/>
                            </a:rPr>
                            <m:t> </m:t>
                          </m:r>
                          <m:r>
                            <m:rPr>
                              <m:sty m:val="p"/>
                            </m:rPr>
                            <a:rPr lang="en-US" altLang="ko-KR" sz="1100" i="0">
                              <a:latin typeface="Cambria Math" panose="02040503050406030204" pitchFamily="18" charset="0"/>
                              <a:ea typeface="Cambria Math" panose="02040503050406030204" pitchFamily="18" charset="0"/>
                            </a:rPr>
                            <m:t>P</m:t>
                          </m:r>
                          <m:r>
                            <a:rPr lang="en-US" altLang="ko-KR" sz="1100" i="0">
                              <a:latin typeface="Cambria Math" panose="02040503050406030204" pitchFamily="18" charset="0"/>
                              <a:ea typeface="Cambria Math" panose="02040503050406030204" pitchFamily="18" charset="0"/>
                            </a:rPr>
                            <m:t>(</m:t>
                          </m:r>
                          <m:sSubSup>
                            <m:sSubSupPr>
                              <m:ctrlPr>
                                <a:rPr lang="en-US" altLang="ko-KR" sz="1100" i="1">
                                  <a:latin typeface="Cambria Math" panose="02040503050406030204" pitchFamily="18" charset="0"/>
                                  <a:ea typeface="Cambria Math" panose="02040503050406030204" pitchFamily="18" charset="0"/>
                                </a:rPr>
                              </m:ctrlPr>
                            </m:sSubSupPr>
                            <m:e>
                              <m:r>
                                <m:rPr>
                                  <m:sty m:val="p"/>
                                </m:rPr>
                                <a:rPr lang="en-US" altLang="ko-KR" sz="1100" i="0">
                                  <a:latin typeface="Cambria Math" panose="02040503050406030204" pitchFamily="18" charset="0"/>
                                  <a:ea typeface="Cambria Math" panose="02040503050406030204" pitchFamily="18" charset="0"/>
                                </a:rPr>
                                <m:t>C</m:t>
                              </m:r>
                            </m:e>
                            <m:sub>
                              <m:r>
                                <m:rPr>
                                  <m:sty m:val="p"/>
                                </m:rPr>
                                <a:rPr lang="en-US" altLang="ko-KR" sz="1100" b="0" i="0" smtClean="0">
                                  <a:latin typeface="Cambria Math" panose="02040503050406030204" pitchFamily="18" charset="0"/>
                                  <a:ea typeface="Cambria Math" panose="02040503050406030204" pitchFamily="18" charset="0"/>
                                </a:rPr>
                                <m:t>dom</m:t>
                              </m:r>
                            </m:sub>
                            <m:sup>
                              <m:r>
                                <m:rPr>
                                  <m:sty m:val="p"/>
                                </m:rPr>
                                <a:rPr lang="en-US" altLang="ko-KR" sz="1100" b="0" i="0" smtClean="0">
                                  <a:latin typeface="Cambria Math" panose="02040503050406030204" pitchFamily="18" charset="0"/>
                                  <a:ea typeface="Cambria Math" panose="02040503050406030204" pitchFamily="18" charset="0"/>
                                </a:rPr>
                                <m:t>agg</m:t>
                              </m:r>
                            </m:sup>
                          </m:sSubSup>
                          <m:r>
                            <a:rPr lang="en-US" altLang="ko-KR" sz="1100" b="0" i="0" smtClean="0">
                              <a:latin typeface="Cambria Math" panose="02040503050406030204" pitchFamily="18" charset="0"/>
                              <a:ea typeface="Cambria Math" panose="02040503050406030204" pitchFamily="18" charset="0"/>
                            </a:rPr>
                            <m:t>(</m:t>
                          </m:r>
                          <m:r>
                            <m:rPr>
                              <m:sty m:val="p"/>
                            </m:rPr>
                            <a:rPr lang="en-US" altLang="ko-KR" sz="1100" b="0" i="0" smtClean="0">
                              <a:latin typeface="Cambria Math" panose="02040503050406030204" pitchFamily="18" charset="0"/>
                              <a:ea typeface="Cambria Math" panose="02040503050406030204" pitchFamily="18" charset="0"/>
                            </a:rPr>
                            <m:t>k</m:t>
                          </m:r>
                          <m:r>
                            <a:rPr lang="en-US" altLang="ko-KR" sz="1100" b="0" i="0" smtClean="0">
                              <a:latin typeface="Cambria Math" panose="02040503050406030204" pitchFamily="18" charset="0"/>
                              <a:ea typeface="Cambria Math" panose="02040503050406030204" pitchFamily="18" charset="0"/>
                            </a:rPr>
                            <m:t>′</m:t>
                          </m:r>
                          <m:r>
                            <a:rPr lang="en-US" altLang="ko-KR" sz="1100" b="0" i="0" smtClean="0">
                              <a:latin typeface="Cambria Math" panose="02040503050406030204" pitchFamily="18" charset="0"/>
                              <a:ea typeface="Cambria Math" panose="02040503050406030204" pitchFamily="18" charset="0"/>
                            </a:rPr>
                            <m:t>)|</m:t>
                          </m:r>
                          <m:sSub>
                            <m:sSubPr>
                              <m:ctrlPr>
                                <a:rPr lang="en-US" altLang="ko-KR" sz="1100" i="1">
                                  <a:latin typeface="Cambria Math" panose="02040503050406030204" pitchFamily="18" charset="0"/>
                                  <a:ea typeface="Cambria Math" panose="02040503050406030204" pitchFamily="18" charset="0"/>
                                </a:rPr>
                              </m:ctrlPr>
                            </m:sSubPr>
                            <m:e>
                              <m:r>
                                <m:rPr>
                                  <m:sty m:val="p"/>
                                </m:rPr>
                                <a:rPr lang="en-US" altLang="ko-KR" sz="1100">
                                  <a:latin typeface="Cambria Math" panose="02040503050406030204" pitchFamily="18" charset="0"/>
                                  <a:ea typeface="Cambria Math" panose="02040503050406030204" pitchFamily="18" charset="0"/>
                                </a:rPr>
                                <m:t>x</m:t>
                              </m:r>
                            </m:e>
                            <m:sub>
                              <m:r>
                                <a:rPr lang="en-US" altLang="ko-KR" sz="1100">
                                  <a:latin typeface="Cambria Math" panose="02040503050406030204" pitchFamily="18" charset="0"/>
                                  <a:ea typeface="Cambria Math" panose="02040503050406030204" pitchFamily="18" charset="0"/>
                                </a:rPr>
                                <m:t>4</m:t>
                              </m:r>
                            </m:sub>
                          </m:sSub>
                          <m:r>
                            <a:rPr lang="en-US" altLang="ko-KR" sz="1100" i="0">
                              <a:latin typeface="Cambria Math" panose="02040503050406030204" pitchFamily="18" charset="0"/>
                              <a:ea typeface="Cambria Math" panose="02040503050406030204" pitchFamily="18" charset="0"/>
                            </a:rPr>
                            <m:t>)}</m:t>
                          </m:r>
                        </m:oMath>
                      </m:oMathPara>
                    </a14:m>
                    <a:endParaRPr lang="ko-KR" altLang="en-US" sz="1100" dirty="0">
                      <a:latin typeface="Times New Roman" panose="02020603050405020304" pitchFamily="18" charset="0"/>
                      <a:cs typeface="Times New Roman" panose="02020603050405020304" pitchFamily="18" charset="0"/>
                    </a:endParaRPr>
                  </a:p>
                </p:txBody>
              </p:sp>
            </mc:Choice>
            <mc:Fallback xmlns="">
              <p:sp>
                <p:nvSpPr>
                  <p:cNvPr id="207" name="직사각형 206">
                    <a:extLst>
                      <a:ext uri="{FF2B5EF4-FFF2-40B4-BE49-F238E27FC236}">
                        <a16:creationId xmlns:a16="http://schemas.microsoft.com/office/drawing/2014/main" id="{5EA60C7A-5026-4D99-AFC4-30953EDC14FE}"/>
                      </a:ext>
                    </a:extLst>
                  </p:cNvPr>
                  <p:cNvSpPr>
                    <a:spLocks noRot="1" noChangeAspect="1" noMove="1" noResize="1" noEditPoints="1" noAdjustHandles="1" noChangeArrowheads="1" noChangeShapeType="1" noTextEdit="1"/>
                  </p:cNvSpPr>
                  <p:nvPr/>
                </p:nvSpPr>
                <p:spPr>
                  <a:xfrm>
                    <a:off x="5207392" y="3605952"/>
                    <a:ext cx="628881" cy="160845"/>
                  </a:xfrm>
                  <a:prstGeom prst="rect">
                    <a:avLst/>
                  </a:prstGeom>
                  <a:blipFill>
                    <a:blip r:embed="rId25"/>
                    <a:stretch>
                      <a:fillRect r="-11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093FC5E5-3180-47A4-A39E-782B5BD76451}"/>
                      </a:ext>
                    </a:extLst>
                  </p:cNvPr>
                  <p:cNvSpPr txBox="1"/>
                  <p:nvPr/>
                </p:nvSpPr>
                <p:spPr>
                  <a:xfrm>
                    <a:off x="5083222" y="3487891"/>
                    <a:ext cx="801352" cy="1531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ko-KR" sz="1100" b="0" i="1" smtClean="0">
                                  <a:latin typeface="Cambria Math" panose="02040503050406030204" pitchFamily="18" charset="0"/>
                                  <a:ea typeface="Cambria Math" panose="02040503050406030204" pitchFamily="18" charset="0"/>
                                </a:rPr>
                              </m:ctrlPr>
                            </m:funcPr>
                            <m:fName>
                              <m:limLow>
                                <m:limLowPr>
                                  <m:ctrlPr>
                                    <a:rPr lang="en-US" altLang="ko-KR" sz="1100" b="0" i="1" smtClean="0">
                                      <a:latin typeface="Cambria Math" panose="02040503050406030204" pitchFamily="18" charset="0"/>
                                      <a:ea typeface="Cambria Math" panose="02040503050406030204" pitchFamily="18" charset="0"/>
                                    </a:rPr>
                                  </m:ctrlPr>
                                </m:limLowPr>
                                <m:e>
                                  <m:r>
                                    <m:rPr>
                                      <m:sty m:val="p"/>
                                    </m:rPr>
                                    <a:rPr lang="en-US" altLang="ko-KR" sz="1100" b="0" i="0" smtClean="0">
                                      <a:latin typeface="Cambria Math" panose="02040503050406030204" pitchFamily="18" charset="0"/>
                                      <a:ea typeface="Cambria Math" panose="02040503050406030204" pitchFamily="18" charset="0"/>
                                    </a:rPr>
                                    <m:t>argmax</m:t>
                                  </m:r>
                                </m:e>
                                <m:lim>
                                  <m:r>
                                    <m:rPr>
                                      <m:sty m:val="p"/>
                                    </m:rPr>
                                    <a:rPr lang="en-US" altLang="ko-KR" sz="1100" b="0" i="0" smtClean="0">
                                      <a:latin typeface="Cambria Math" panose="02040503050406030204" pitchFamily="18" charset="0"/>
                                      <a:ea typeface="Cambria Math" panose="02040503050406030204" pitchFamily="18" charset="0"/>
                                    </a:rPr>
                                    <m:t>k</m:t>
                                  </m:r>
                                  <m:r>
                                    <a:rPr lang="en-US" altLang="ko-KR" sz="1100" b="0" i="0" smtClean="0">
                                      <a:latin typeface="Cambria Math" panose="02040503050406030204" pitchFamily="18" charset="0"/>
                                      <a:ea typeface="Cambria Math" panose="02040503050406030204" pitchFamily="18" charset="0"/>
                                    </a:rPr>
                                    <m:t>′</m:t>
                                  </m:r>
                                  <m:r>
                                    <a:rPr lang="en-US" altLang="ko-KR" sz="1100" b="0" i="0" smtClean="0">
                                      <a:latin typeface="Cambria Math" panose="02040503050406030204" pitchFamily="18" charset="0"/>
                                      <a:ea typeface="Cambria Math" panose="02040503050406030204" pitchFamily="18" charset="0"/>
                                    </a:rPr>
                                    <m:t>∈[      ,         ]</m:t>
                                  </m:r>
                                </m:lim>
                              </m:limLow>
                            </m:fName>
                            <m:e>
                              <m:r>
                                <a:rPr lang="en-US" altLang="ko-KR" sz="1100" b="0" i="0" smtClean="0">
                                  <a:latin typeface="Cambria Math" panose="02040503050406030204" pitchFamily="18" charset="0"/>
                                  <a:ea typeface="Cambria Math" panose="02040503050406030204" pitchFamily="18" charset="0"/>
                                </a:rPr>
                                <m:t>{</m:t>
                              </m:r>
                              <m:r>
                                <m:rPr>
                                  <m:sty m:val="p"/>
                                </m:rPr>
                                <a:rPr lang="en-US" altLang="ko-KR" sz="1100" b="0" i="0" smtClean="0">
                                  <a:latin typeface="Cambria Math" panose="02040503050406030204" pitchFamily="18" charset="0"/>
                                  <a:ea typeface="Cambria Math" panose="02040503050406030204" pitchFamily="18" charset="0"/>
                                </a:rPr>
                                <m:t>P</m:t>
                              </m:r>
                              <m:r>
                                <a:rPr lang="en-US" altLang="ko-KR" sz="1100" b="0" i="0" smtClean="0">
                                  <a:latin typeface="Cambria Math" panose="02040503050406030204" pitchFamily="18" charset="0"/>
                                  <a:ea typeface="Cambria Math" panose="02040503050406030204" pitchFamily="18" charset="0"/>
                                </a:rPr>
                                <m:t>(</m:t>
                              </m:r>
                              <m:sSub>
                                <m:sSubPr>
                                  <m:ctrlPr>
                                    <a:rPr lang="en-US" altLang="ko-KR" sz="1100" i="1">
                                      <a:latin typeface="Cambria Math" panose="02040503050406030204" pitchFamily="18" charset="0"/>
                                      <a:ea typeface="Cambria Math" panose="02040503050406030204" pitchFamily="18" charset="0"/>
                                    </a:rPr>
                                  </m:ctrlPr>
                                </m:sSubPr>
                                <m:e>
                                  <m:acc>
                                    <m:accPr>
                                      <m:chr m:val="̂"/>
                                      <m:ctrlPr>
                                        <a:rPr lang="en-US" altLang="ko-KR" sz="1100" i="1">
                                          <a:latin typeface="Cambria Math" panose="02040503050406030204" pitchFamily="18" charset="0"/>
                                          <a:ea typeface="Cambria Math" panose="02040503050406030204" pitchFamily="18" charset="0"/>
                                        </a:rPr>
                                      </m:ctrlPr>
                                    </m:accPr>
                                    <m:e>
                                      <m:r>
                                        <m:rPr>
                                          <m:sty m:val="p"/>
                                        </m:rPr>
                                        <a:rPr lang="en-US" altLang="ko-KR" sz="1100">
                                          <a:latin typeface="Cambria Math" panose="02040503050406030204" pitchFamily="18" charset="0"/>
                                          <a:ea typeface="Cambria Math" panose="02040503050406030204" pitchFamily="18" charset="0"/>
                                        </a:rPr>
                                        <m:t>y</m:t>
                                      </m:r>
                                    </m:e>
                                  </m:acc>
                                </m:e>
                                <m:sub>
                                  <m:r>
                                    <a:rPr lang="en-US" altLang="ko-KR" sz="1100">
                                      <a:latin typeface="Cambria Math" panose="02040503050406030204" pitchFamily="18" charset="0"/>
                                      <a:ea typeface="Cambria Math" panose="02040503050406030204" pitchFamily="18" charset="0"/>
                                    </a:rPr>
                                    <m:t>4</m:t>
                                  </m:r>
                                </m:sub>
                              </m:sSub>
                              <m:r>
                                <a:rPr lang="en-US" altLang="ko-KR" sz="1100" b="0" i="0" smtClean="0">
                                  <a:latin typeface="Cambria Math" panose="02040503050406030204" pitchFamily="18" charset="0"/>
                                  <a:ea typeface="Cambria Math" panose="02040503050406030204" pitchFamily="18" charset="0"/>
                                </a:rPr>
                                <m:t>=</m:t>
                              </m:r>
                              <m:r>
                                <m:rPr>
                                  <m:sty m:val="p"/>
                                </m:rPr>
                                <a:rPr lang="en-US" altLang="ko-KR" sz="1100" b="0" i="0" smtClean="0">
                                  <a:latin typeface="Cambria Math" panose="02040503050406030204" pitchFamily="18" charset="0"/>
                                  <a:ea typeface="Cambria Math" panose="02040503050406030204" pitchFamily="18" charset="0"/>
                                </a:rPr>
                                <m:t>k</m:t>
                              </m:r>
                              <m:r>
                                <a:rPr lang="en-US" altLang="ko-KR" sz="1100" b="0" i="0" smtClean="0">
                                  <a:latin typeface="Cambria Math" panose="02040503050406030204" pitchFamily="18" charset="0"/>
                                  <a:ea typeface="Cambria Math" panose="02040503050406030204" pitchFamily="18" charset="0"/>
                                </a:rPr>
                                <m:t>′</m:t>
                              </m:r>
                              <m:r>
                                <a:rPr lang="en-US" altLang="ko-KR" sz="1100" b="0" i="0" smtClean="0">
                                  <a:latin typeface="Cambria Math" panose="02040503050406030204" pitchFamily="18" charset="0"/>
                                  <a:ea typeface="Cambria Math" panose="02040503050406030204" pitchFamily="18" charset="0"/>
                                </a:rPr>
                                <m:t> |</m:t>
                              </m:r>
                              <m:sSub>
                                <m:sSubPr>
                                  <m:ctrlPr>
                                    <a:rPr lang="en-US" altLang="ko-KR" sz="1100" i="1">
                                      <a:latin typeface="Cambria Math" panose="02040503050406030204" pitchFamily="18" charset="0"/>
                                      <a:ea typeface="Cambria Math" panose="02040503050406030204" pitchFamily="18" charset="0"/>
                                    </a:rPr>
                                  </m:ctrlPr>
                                </m:sSubPr>
                                <m:e>
                                  <m:r>
                                    <m:rPr>
                                      <m:sty m:val="p"/>
                                    </m:rPr>
                                    <a:rPr lang="en-US" altLang="ko-KR" sz="1100">
                                      <a:latin typeface="Cambria Math" panose="02040503050406030204" pitchFamily="18" charset="0"/>
                                      <a:ea typeface="Cambria Math" panose="02040503050406030204" pitchFamily="18" charset="0"/>
                                    </a:rPr>
                                    <m:t>x</m:t>
                                  </m:r>
                                </m:e>
                                <m:sub>
                                  <m:r>
                                    <a:rPr lang="en-US" altLang="ko-KR" sz="1100">
                                      <a:latin typeface="Cambria Math" panose="02040503050406030204" pitchFamily="18" charset="0"/>
                                      <a:ea typeface="Cambria Math" panose="02040503050406030204" pitchFamily="18" charset="0"/>
                                    </a:rPr>
                                    <m:t>4</m:t>
                                  </m:r>
                                </m:sub>
                              </m:sSub>
                              <m:r>
                                <a:rPr lang="en-US" altLang="ko-KR" sz="1100" b="0" i="0" smtClean="0">
                                  <a:latin typeface="Cambria Math" panose="02040503050406030204" pitchFamily="18" charset="0"/>
                                  <a:ea typeface="Cambria Math" panose="02040503050406030204" pitchFamily="18" charset="0"/>
                                </a:rPr>
                                <m:t>)</m:t>
                              </m:r>
                            </m:e>
                          </m:func>
                        </m:oMath>
                      </m:oMathPara>
                    </a14:m>
                    <a:endParaRPr lang="ko-KR" altLang="en-US" sz="1400" dirty="0">
                      <a:latin typeface="Times New Roman" panose="02020603050405020304" pitchFamily="18" charset="0"/>
                      <a:cs typeface="Times New Roman" panose="02020603050405020304" pitchFamily="18" charset="0"/>
                    </a:endParaRPr>
                  </a:p>
                </p:txBody>
              </p:sp>
            </mc:Choice>
            <mc:Fallback xmlns="">
              <p:sp>
                <p:nvSpPr>
                  <p:cNvPr id="208" name="TextBox 207">
                    <a:extLst>
                      <a:ext uri="{FF2B5EF4-FFF2-40B4-BE49-F238E27FC236}">
                        <a16:creationId xmlns:a16="http://schemas.microsoft.com/office/drawing/2014/main" id="{6ED69FCD-5930-4436-8955-CAD8BB2B51F9}"/>
                      </a:ext>
                    </a:extLst>
                  </p:cNvPr>
                  <p:cNvSpPr txBox="1">
                    <a:spLocks noRot="1" noChangeAspect="1" noMove="1" noResize="1" noEditPoints="1" noAdjustHandles="1" noChangeArrowheads="1" noChangeShapeType="1" noTextEdit="1"/>
                  </p:cNvSpPr>
                  <p:nvPr/>
                </p:nvSpPr>
                <p:spPr>
                  <a:xfrm>
                    <a:off x="5083222" y="3487891"/>
                    <a:ext cx="801352" cy="153119"/>
                  </a:xfrm>
                  <a:prstGeom prst="rect">
                    <a:avLst/>
                  </a:prstGeom>
                  <a:blipFill>
                    <a:blip r:embed="rId26"/>
                    <a:stretch>
                      <a:fillRect l="-2991" t="-8889" r="-5128" b="-20000"/>
                    </a:stretch>
                  </a:blipFill>
                </p:spPr>
                <p:txBody>
                  <a:bodyPr/>
                  <a:lstStyle/>
                  <a:p>
                    <a:r>
                      <a:rPr lang="ko-KR" altLang="en-US">
                        <a:noFill/>
                      </a:rPr>
                      <a:t> </a:t>
                    </a:r>
                  </a:p>
                </p:txBody>
              </p:sp>
            </mc:Fallback>
          </mc:AlternateContent>
        </p:grpSp>
        <p:sp>
          <p:nvSpPr>
            <p:cNvPr id="208" name="직사각형 207">
              <a:extLst>
                <a:ext uri="{FF2B5EF4-FFF2-40B4-BE49-F238E27FC236}">
                  <a16:creationId xmlns:a16="http://schemas.microsoft.com/office/drawing/2014/main" id="{83BB2105-A467-4AD5-92AB-7CC0F46D1409}"/>
                </a:ext>
              </a:extLst>
            </p:cNvPr>
            <p:cNvSpPr/>
            <p:nvPr/>
          </p:nvSpPr>
          <p:spPr>
            <a:xfrm>
              <a:off x="5326925" y="3211739"/>
              <a:ext cx="988059" cy="823086"/>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000" dirty="0">
                <a:latin typeface="Times New Roman" panose="02020603050405020304" pitchFamily="18" charset="0"/>
                <a:cs typeface="Times New Roman" panose="02020603050405020304" pitchFamily="18" charset="0"/>
              </a:endParaRPr>
            </a:p>
          </p:txBody>
        </p:sp>
        <p:sp>
          <p:nvSpPr>
            <p:cNvPr id="209" name="TextBox 208">
              <a:extLst>
                <a:ext uri="{FF2B5EF4-FFF2-40B4-BE49-F238E27FC236}">
                  <a16:creationId xmlns:a16="http://schemas.microsoft.com/office/drawing/2014/main" id="{A5D8EC26-1E5A-4CF3-849F-D3DFBF953777}"/>
                </a:ext>
              </a:extLst>
            </p:cNvPr>
            <p:cNvSpPr txBox="1"/>
            <p:nvPr/>
          </p:nvSpPr>
          <p:spPr>
            <a:xfrm>
              <a:off x="6373795" y="3048290"/>
              <a:ext cx="1077582" cy="94868"/>
            </a:xfrm>
            <a:prstGeom prst="rect">
              <a:avLst/>
            </a:prstGeom>
            <a:noFill/>
          </p:spPr>
          <p:txBody>
            <a:bodyPr wrap="square" lIns="0" tIns="0" rIns="0" bIns="0" rtlCol="0">
              <a:spAutoFit/>
            </a:bodyPr>
            <a:lstStyle/>
            <a:p>
              <a:pPr algn="ctr"/>
              <a:r>
                <a:rPr lang="en-US" altLang="ko-KR" sz="1100" dirty="0">
                  <a:latin typeface="Times New Roman" panose="02020603050405020304" pitchFamily="18" charset="0"/>
                  <a:cs typeface="Times New Roman" panose="02020603050405020304" pitchFamily="18" charset="0"/>
                </a:rPr>
                <a:t>Initially-Predicted labels </a:t>
              </a:r>
              <a:endParaRPr lang="ko-KR" altLang="en-US" sz="11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B179A492-EF61-4EB0-B9A7-D2971CA7C1AF}"/>
                    </a:ext>
                  </a:extLst>
                </p:cNvPr>
                <p:cNvSpPr txBox="1"/>
                <p:nvPr/>
              </p:nvSpPr>
              <p:spPr>
                <a:xfrm>
                  <a:off x="5349186" y="3452660"/>
                  <a:ext cx="201397" cy="136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400" b="0" i="1" smtClean="0">
                                <a:solidFill>
                                  <a:schemeClr val="tx1"/>
                                </a:solidFill>
                                <a:latin typeface="Cambria Math" panose="02040503050406030204" pitchFamily="18" charset="0"/>
                              </a:rPr>
                            </m:ctrlPr>
                          </m:sSubSupPr>
                          <m:e>
                            <m:r>
                              <m:rPr>
                                <m:sty m:val="p"/>
                              </m:rPr>
                              <a:rPr lang="en-US" altLang="ko-KR" sz="1400" b="0" i="0" smtClean="0">
                                <a:solidFill>
                                  <a:schemeClr val="tx1"/>
                                </a:solidFill>
                                <a:latin typeface="Cambria Math" panose="02040503050406030204" pitchFamily="18" charset="0"/>
                              </a:rPr>
                              <m:t>c</m:t>
                            </m:r>
                          </m:e>
                          <m:sub>
                            <m:r>
                              <a:rPr lang="en-US" altLang="ko-KR" sz="1400" b="0" i="0">
                                <a:latin typeface="Cambria Math" panose="02040503050406030204" pitchFamily="18" charset="0"/>
                              </a:rPr>
                              <m:t>0</m:t>
                            </m:r>
                          </m:sub>
                          <m:sup>
                            <m:r>
                              <m:rPr>
                                <m:sty m:val="p"/>
                              </m:rPr>
                              <a:rPr lang="en-US" altLang="ko-KR" sz="1400" b="0" i="0" smtClean="0">
                                <a:latin typeface="Cambria Math" panose="02040503050406030204" pitchFamily="18" charset="0"/>
                              </a:rPr>
                              <m:t>agg</m:t>
                            </m:r>
                          </m:sup>
                        </m:sSubSup>
                      </m:oMath>
                    </m:oMathPara>
                  </a14:m>
                  <a:endParaRPr lang="ko-KR" alt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1" name="TextBox 210">
                  <a:extLst>
                    <a:ext uri="{FF2B5EF4-FFF2-40B4-BE49-F238E27FC236}">
                      <a16:creationId xmlns:a16="http://schemas.microsoft.com/office/drawing/2014/main" id="{538EB106-796F-40BB-A9EE-2B85FF15BF0F}"/>
                    </a:ext>
                  </a:extLst>
                </p:cNvPr>
                <p:cNvSpPr txBox="1">
                  <a:spLocks noRot="1" noChangeAspect="1" noMove="1" noResize="1" noEditPoints="1" noAdjustHandles="1" noChangeArrowheads="1" noChangeShapeType="1" noTextEdit="1"/>
                </p:cNvSpPr>
                <p:nvPr/>
              </p:nvSpPr>
              <p:spPr>
                <a:xfrm>
                  <a:off x="5349186" y="3452660"/>
                  <a:ext cx="201397" cy="136122"/>
                </a:xfrm>
                <a:prstGeom prst="rect">
                  <a:avLst/>
                </a:prstGeom>
                <a:blipFill>
                  <a:blip r:embed="rId27"/>
                  <a:stretch>
                    <a:fillRect l="-5085" r="-5085" b="-1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90FD858C-F760-4384-AEAF-A52B794C63CF}"/>
                    </a:ext>
                  </a:extLst>
                </p:cNvPr>
                <p:cNvSpPr txBox="1"/>
                <p:nvPr/>
              </p:nvSpPr>
              <p:spPr>
                <a:xfrm>
                  <a:off x="5302305" y="3806676"/>
                  <a:ext cx="308684" cy="1352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1400" b="0" i="1" smtClean="0">
                                <a:solidFill>
                                  <a:schemeClr val="tx1"/>
                                </a:solidFill>
                                <a:latin typeface="Cambria Math" panose="02040503050406030204" pitchFamily="18" charset="0"/>
                              </a:rPr>
                            </m:ctrlPr>
                          </m:sSubSupPr>
                          <m:e>
                            <m:r>
                              <m:rPr>
                                <m:sty m:val="p"/>
                              </m:rPr>
                              <a:rPr lang="en-US" altLang="ko-KR" sz="1400" b="0" i="0" smtClean="0">
                                <a:solidFill>
                                  <a:schemeClr val="tx1"/>
                                </a:solidFill>
                                <a:latin typeface="Cambria Math" panose="02040503050406030204" pitchFamily="18" charset="0"/>
                              </a:rPr>
                              <m:t>c</m:t>
                            </m:r>
                          </m:e>
                          <m:sub>
                            <m:r>
                              <a:rPr lang="en-US" altLang="ko-KR" sz="1400" b="0" i="0">
                                <a:latin typeface="Cambria Math" panose="02040503050406030204" pitchFamily="18" charset="0"/>
                              </a:rPr>
                              <m:t>1</m:t>
                            </m:r>
                          </m:sub>
                          <m:sup>
                            <m:r>
                              <m:rPr>
                                <m:sty m:val="p"/>
                              </m:rPr>
                              <a:rPr lang="en-US" altLang="ko-KR" sz="1400" b="0" i="0" smtClean="0">
                                <a:latin typeface="Cambria Math" panose="02040503050406030204" pitchFamily="18" charset="0"/>
                              </a:rPr>
                              <m:t>agg</m:t>
                            </m:r>
                          </m:sup>
                        </m:sSubSup>
                      </m:oMath>
                    </m:oMathPara>
                  </a14:m>
                  <a:endParaRPr lang="ko-KR" altLang="en-US" sz="1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2" name="TextBox 211">
                  <a:extLst>
                    <a:ext uri="{FF2B5EF4-FFF2-40B4-BE49-F238E27FC236}">
                      <a16:creationId xmlns:a16="http://schemas.microsoft.com/office/drawing/2014/main" id="{83C9984E-FD63-41E5-80EA-6ECC8011164E}"/>
                    </a:ext>
                  </a:extLst>
                </p:cNvPr>
                <p:cNvSpPr txBox="1">
                  <a:spLocks noRot="1" noChangeAspect="1" noMove="1" noResize="1" noEditPoints="1" noAdjustHandles="1" noChangeArrowheads="1" noChangeShapeType="1" noTextEdit="1"/>
                </p:cNvSpPr>
                <p:nvPr/>
              </p:nvSpPr>
              <p:spPr>
                <a:xfrm>
                  <a:off x="5302305" y="3806676"/>
                  <a:ext cx="308684" cy="135224"/>
                </a:xfrm>
                <a:prstGeom prst="rect">
                  <a:avLst/>
                </a:prstGeom>
                <a:blipFill>
                  <a:blip r:embed="rId28"/>
                  <a:stretch>
                    <a:fillRect b="-15000"/>
                  </a:stretch>
                </a:blipFill>
              </p:spPr>
              <p:txBody>
                <a:bodyPr/>
                <a:lstStyle/>
                <a:p>
                  <a:r>
                    <a:rPr lang="ko-KR" altLang="en-US">
                      <a:noFill/>
                    </a:rPr>
                    <a:t> </a:t>
                  </a:r>
                </a:p>
              </p:txBody>
            </p:sp>
          </mc:Fallback>
        </mc:AlternateContent>
        <p:sp>
          <p:nvSpPr>
            <p:cNvPr id="212" name="TextBox 211">
              <a:extLst>
                <a:ext uri="{FF2B5EF4-FFF2-40B4-BE49-F238E27FC236}">
                  <a16:creationId xmlns:a16="http://schemas.microsoft.com/office/drawing/2014/main" id="{49BECFBC-C63C-4023-A3BC-34AA829D7E34}"/>
                </a:ext>
              </a:extLst>
            </p:cNvPr>
            <p:cNvSpPr txBox="1"/>
            <p:nvPr/>
          </p:nvSpPr>
          <p:spPr>
            <a:xfrm>
              <a:off x="2300323" y="2853261"/>
              <a:ext cx="530406" cy="189736"/>
            </a:xfrm>
            <a:prstGeom prst="rect">
              <a:avLst/>
            </a:prstGeom>
            <a:noFill/>
          </p:spPr>
          <p:txBody>
            <a:bodyPr wrap="square" lIns="0" tIns="0" rIns="0" bIns="0" rtlCol="0">
              <a:spAutoFit/>
            </a:bodyPr>
            <a:lstStyle/>
            <a:p>
              <a:pPr algn="ctr"/>
              <a:r>
                <a:rPr lang="en-US" altLang="ko-KR" sz="1100" b="1" dirty="0">
                  <a:solidFill>
                    <a:srgbClr val="FF8383"/>
                  </a:solidFill>
                  <a:latin typeface="Times New Roman" panose="02020603050405020304" pitchFamily="18" charset="0"/>
                  <a:cs typeface="Times New Roman" panose="02020603050405020304" pitchFamily="18" charset="0"/>
                </a:rPr>
                <a:t>Target</a:t>
              </a:r>
            </a:p>
            <a:p>
              <a:pPr algn="ctr"/>
              <a:r>
                <a:rPr lang="en-US" altLang="ko-KR" sz="1100" dirty="0">
                  <a:solidFill>
                    <a:srgbClr val="FF8383"/>
                  </a:solidFill>
                  <a:latin typeface="Times New Roman" panose="02020603050405020304" pitchFamily="18" charset="0"/>
                  <a:cs typeface="Times New Roman" panose="02020603050405020304" pitchFamily="18" charset="0"/>
                </a:rPr>
                <a:t>Time-series</a:t>
              </a:r>
              <a:endParaRPr lang="ko-KR" altLang="en-US" sz="1100" dirty="0">
                <a:solidFill>
                  <a:srgbClr val="FF8383"/>
                </a:solidFill>
                <a:latin typeface="Times New Roman" panose="02020603050405020304" pitchFamily="18" charset="0"/>
                <a:cs typeface="Times New Roman" panose="02020603050405020304" pitchFamily="18" charset="0"/>
              </a:endParaRPr>
            </a:p>
          </p:txBody>
        </p:sp>
        <p:sp>
          <p:nvSpPr>
            <p:cNvPr id="213" name="TextBox 212">
              <a:extLst>
                <a:ext uri="{FF2B5EF4-FFF2-40B4-BE49-F238E27FC236}">
                  <a16:creationId xmlns:a16="http://schemas.microsoft.com/office/drawing/2014/main" id="{EFEE78A1-1B41-49F2-88B9-009EEC215C15}"/>
                </a:ext>
              </a:extLst>
            </p:cNvPr>
            <p:cNvSpPr txBox="1"/>
            <p:nvPr/>
          </p:nvSpPr>
          <p:spPr>
            <a:xfrm>
              <a:off x="2371494" y="2652941"/>
              <a:ext cx="396255" cy="189736"/>
            </a:xfrm>
            <a:prstGeom prst="rect">
              <a:avLst/>
            </a:prstGeom>
            <a:noFill/>
          </p:spPr>
          <p:txBody>
            <a:bodyPr wrap="square" lIns="0" tIns="0" rIns="0" bIns="0" rtlCol="0">
              <a:spAutoFit/>
            </a:bodyPr>
            <a:lstStyle/>
            <a:p>
              <a:pPr algn="ctr"/>
              <a:r>
                <a:rPr lang="en-US" altLang="ko-KR" sz="1100" b="1" dirty="0">
                  <a:solidFill>
                    <a:srgbClr val="80AAEF"/>
                  </a:solidFill>
                  <a:latin typeface="Times New Roman" panose="02020603050405020304" pitchFamily="18" charset="0"/>
                  <a:cs typeface="Times New Roman" panose="02020603050405020304" pitchFamily="18" charset="0"/>
                </a:rPr>
                <a:t>Source</a:t>
              </a:r>
            </a:p>
            <a:p>
              <a:pPr algn="ctr"/>
              <a:r>
                <a:rPr lang="en-US" altLang="ko-KR" sz="1100" dirty="0">
                  <a:solidFill>
                    <a:srgbClr val="80AAEF"/>
                  </a:solidFill>
                  <a:latin typeface="Times New Roman" panose="02020603050405020304" pitchFamily="18" charset="0"/>
                  <a:cs typeface="Times New Roman" panose="02020603050405020304" pitchFamily="18" charset="0"/>
                </a:rPr>
                <a:t>Time-series</a:t>
              </a:r>
              <a:endParaRPr lang="ko-KR" altLang="en-US" sz="1100" dirty="0">
                <a:solidFill>
                  <a:srgbClr val="80AAEF"/>
                </a:solidFill>
                <a:latin typeface="Times New Roman" panose="02020603050405020304" pitchFamily="18" charset="0"/>
                <a:cs typeface="Times New Roman" panose="02020603050405020304" pitchFamily="18" charset="0"/>
              </a:endParaRPr>
            </a:p>
          </p:txBody>
        </p:sp>
        <p:sp>
          <p:nvSpPr>
            <p:cNvPr id="214" name="TextBox 213">
              <a:extLst>
                <a:ext uri="{FF2B5EF4-FFF2-40B4-BE49-F238E27FC236}">
                  <a16:creationId xmlns:a16="http://schemas.microsoft.com/office/drawing/2014/main" id="{E1CFAE8B-B9F9-4715-8073-4F28ECDD3142}"/>
                </a:ext>
              </a:extLst>
            </p:cNvPr>
            <p:cNvSpPr txBox="1"/>
            <p:nvPr/>
          </p:nvSpPr>
          <p:spPr>
            <a:xfrm>
              <a:off x="2389606" y="2452621"/>
              <a:ext cx="365368" cy="189736"/>
            </a:xfrm>
            <a:prstGeom prst="rect">
              <a:avLst/>
            </a:prstGeom>
            <a:noFill/>
          </p:spPr>
          <p:txBody>
            <a:bodyPr wrap="square" lIns="0" tIns="0" rIns="0" bIns="0" rtlCol="0">
              <a:spAutoFit/>
            </a:bodyPr>
            <a:lstStyle/>
            <a:p>
              <a:pPr algn="ctr"/>
              <a:r>
                <a:rPr lang="en-US" altLang="ko-KR" sz="1100" b="1" dirty="0">
                  <a:solidFill>
                    <a:srgbClr val="80AAEF"/>
                  </a:solidFill>
                  <a:latin typeface="Times New Roman" panose="02020603050405020304" pitchFamily="18" charset="0"/>
                  <a:cs typeface="Times New Roman" panose="02020603050405020304" pitchFamily="18" charset="0"/>
                </a:rPr>
                <a:t>Source</a:t>
              </a:r>
            </a:p>
            <a:p>
              <a:pPr algn="ctr"/>
              <a:r>
                <a:rPr lang="en-US" altLang="ko-KR" sz="1100" dirty="0">
                  <a:solidFill>
                    <a:srgbClr val="80AAEF"/>
                  </a:solidFill>
                  <a:latin typeface="Times New Roman" panose="02020603050405020304" pitchFamily="18" charset="0"/>
                  <a:cs typeface="Times New Roman" panose="02020603050405020304" pitchFamily="18" charset="0"/>
                </a:rPr>
                <a:t>Labels</a:t>
              </a:r>
              <a:endParaRPr lang="ko-KR" altLang="en-US" sz="1100" dirty="0">
                <a:solidFill>
                  <a:srgbClr val="80AAEF"/>
                </a:solidFill>
                <a:latin typeface="Times New Roman" panose="02020603050405020304" pitchFamily="18" charset="0"/>
                <a:cs typeface="Times New Roman" panose="02020603050405020304" pitchFamily="18" charset="0"/>
              </a:endParaRPr>
            </a:p>
          </p:txBody>
        </p:sp>
        <p:sp>
          <p:nvSpPr>
            <p:cNvPr id="215" name="직사각형 214">
              <a:extLst>
                <a:ext uri="{FF2B5EF4-FFF2-40B4-BE49-F238E27FC236}">
                  <a16:creationId xmlns:a16="http://schemas.microsoft.com/office/drawing/2014/main" id="{D5AD6673-98D7-4677-AE5D-2163A113ABE5}"/>
                </a:ext>
              </a:extLst>
            </p:cNvPr>
            <p:cNvSpPr/>
            <p:nvPr/>
          </p:nvSpPr>
          <p:spPr>
            <a:xfrm>
              <a:off x="4029583" y="3455502"/>
              <a:ext cx="447021" cy="674048"/>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DBD5CA98-8871-472E-919B-57DC00712AD4}"/>
                    </a:ext>
                  </a:extLst>
                </p:cNvPr>
                <p:cNvSpPr txBox="1"/>
                <p:nvPr/>
              </p:nvSpPr>
              <p:spPr>
                <a:xfrm>
                  <a:off x="8133712" y="2578395"/>
                  <a:ext cx="286664" cy="1594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dirty="0" smtClean="0">
                                <a:solidFill>
                                  <a:srgbClr val="FF4F4F"/>
                                </a:solidFill>
                                <a:latin typeface="Cambria Math" panose="02040503050406030204" pitchFamily="18" charset="0"/>
                              </a:rPr>
                            </m:ctrlPr>
                          </m:sSupPr>
                          <m:e>
                            <m:acc>
                              <m:accPr>
                                <m:chr m:val="̂"/>
                                <m:ctrlPr>
                                  <a:rPr lang="ko-KR" altLang="en-US" i="1" dirty="0" smtClean="0">
                                    <a:solidFill>
                                      <a:srgbClr val="FF4F4F"/>
                                    </a:solidFill>
                                    <a:latin typeface="Cambria Math" panose="02040503050406030204" pitchFamily="18" charset="0"/>
                                  </a:rPr>
                                </m:ctrlPr>
                              </m:accPr>
                              <m:e>
                                <m:r>
                                  <m:rPr>
                                    <m:sty m:val="p"/>
                                  </m:rPr>
                                  <a:rPr lang="en-US" altLang="ko-KR" b="0" i="0" dirty="0" smtClean="0">
                                    <a:solidFill>
                                      <a:srgbClr val="FF4F4F"/>
                                    </a:solidFill>
                                    <a:latin typeface="Cambria Math" panose="02040503050406030204" pitchFamily="18" charset="0"/>
                                  </a:rPr>
                                  <m:t>Y</m:t>
                                </m:r>
                              </m:e>
                            </m:acc>
                          </m:e>
                          <m:sup>
                            <m:r>
                              <m:rPr>
                                <m:sty m:val="p"/>
                              </m:rPr>
                              <a:rPr lang="en-US" altLang="ko-KR" b="0" i="0" dirty="0" smtClean="0">
                                <a:solidFill>
                                  <a:srgbClr val="FF4F4F"/>
                                </a:solidFill>
                                <a:latin typeface="Cambria Math" panose="02040503050406030204" pitchFamily="18" charset="0"/>
                              </a:rPr>
                              <m:t>trg</m:t>
                            </m:r>
                          </m:sup>
                        </m:sSup>
                      </m:oMath>
                    </m:oMathPara>
                  </a14:m>
                  <a:endParaRPr lang="ko-KR" altLang="en-US" dirty="0">
                    <a:solidFill>
                      <a:srgbClr val="FF4F4F"/>
                    </a:solidFill>
                    <a:latin typeface="Times New Roman" panose="02020603050405020304" pitchFamily="18" charset="0"/>
                    <a:cs typeface="Times New Roman" panose="02020603050405020304" pitchFamily="18" charset="0"/>
                  </a:endParaRPr>
                </a:p>
              </p:txBody>
            </p:sp>
          </mc:Choice>
          <mc:Fallback xmlns="">
            <p:sp>
              <p:nvSpPr>
                <p:cNvPr id="217" name="TextBox 216">
                  <a:extLst>
                    <a:ext uri="{FF2B5EF4-FFF2-40B4-BE49-F238E27FC236}">
                      <a16:creationId xmlns:a16="http://schemas.microsoft.com/office/drawing/2014/main" id="{93902932-4BD9-4ED1-9357-CF05975C6D3F}"/>
                    </a:ext>
                  </a:extLst>
                </p:cNvPr>
                <p:cNvSpPr txBox="1">
                  <a:spLocks noRot="1" noChangeAspect="1" noMove="1" noResize="1" noEditPoints="1" noAdjustHandles="1" noChangeArrowheads="1" noChangeShapeType="1" noTextEdit="1"/>
                </p:cNvSpPr>
                <p:nvPr/>
              </p:nvSpPr>
              <p:spPr>
                <a:xfrm>
                  <a:off x="8133712" y="2578395"/>
                  <a:ext cx="286664" cy="159408"/>
                </a:xfrm>
                <a:prstGeom prst="rect">
                  <a:avLst/>
                </a:prstGeom>
                <a:blipFill>
                  <a:blip r:embed="rId29"/>
                  <a:stretch>
                    <a:fillRect l="-3571" t="-17021" r="-26190" b="-85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F0B1ABB8-7CE3-4C13-BA7A-A069A313B0C6}"/>
                    </a:ext>
                  </a:extLst>
                </p:cNvPr>
                <p:cNvSpPr txBox="1"/>
                <p:nvPr/>
              </p:nvSpPr>
              <p:spPr>
                <a:xfrm>
                  <a:off x="6420822" y="3420492"/>
                  <a:ext cx="437698" cy="158688"/>
                </a:xfrm>
                <a:prstGeom prst="rect">
                  <a:avLst/>
                </a:prstGeom>
                <a:noFill/>
              </p:spPr>
              <p:txBody>
                <a:bodyPr wrap="square" lIns="0" tIns="0" rIns="0" bIns="0" rtlCol="0">
                  <a:spAutoFit/>
                </a:bodyPr>
                <a:lstStyle/>
                <a:p>
                  <a14:m>
                    <m:oMath xmlns:m="http://schemas.openxmlformats.org/officeDocument/2006/math">
                      <m:sSubSup>
                        <m:sSubSupPr>
                          <m:ctrlPr>
                            <a:rPr lang="en-US" altLang="ko-KR" sz="1600" b="0" i="1" smtClean="0">
                              <a:solidFill>
                                <a:schemeClr val="tx1"/>
                              </a:solidFill>
                              <a:latin typeface="Cambria Math" panose="02040503050406030204" pitchFamily="18" charset="0"/>
                            </a:rPr>
                          </m:ctrlPr>
                        </m:sSubSupPr>
                        <m:e>
                          <m:r>
                            <m:rPr>
                              <m:sty m:val="p"/>
                            </m:rPr>
                            <a:rPr lang="en-US" altLang="ko-KR" sz="1600" b="0" i="0" smtClean="0">
                              <a:solidFill>
                                <a:schemeClr val="tx1"/>
                              </a:solidFill>
                              <a:latin typeface="Cambria Math" panose="02040503050406030204" pitchFamily="18" charset="0"/>
                            </a:rPr>
                            <m:t>c</m:t>
                          </m:r>
                        </m:e>
                        <m:sub>
                          <m:r>
                            <m:rPr>
                              <m:sty m:val="p"/>
                            </m:rPr>
                            <a:rPr lang="en-US" altLang="ko-KR" sz="1600" b="0" i="0" smtClean="0">
                              <a:solidFill>
                                <a:schemeClr val="tx1"/>
                              </a:solidFill>
                              <a:latin typeface="Cambria Math" panose="02040503050406030204" pitchFamily="18" charset="0"/>
                            </a:rPr>
                            <m:t>dom</m:t>
                          </m:r>
                        </m:sub>
                        <m:sup>
                          <m:r>
                            <m:rPr>
                              <m:sty m:val="p"/>
                            </m:rPr>
                            <a:rPr lang="en-US" altLang="ko-KR" sz="1600" b="0" i="0" smtClean="0">
                              <a:solidFill>
                                <a:schemeClr val="tx1"/>
                              </a:solidFill>
                              <a:latin typeface="Cambria Math" panose="02040503050406030204" pitchFamily="18" charset="0"/>
                            </a:rPr>
                            <m:t>agg</m:t>
                          </m:r>
                        </m:sup>
                      </m:sSubSup>
                    </m:oMath>
                  </a14:m>
                  <a:r>
                    <a:rPr lang="en-US" altLang="ko-KR" sz="1400" dirty="0">
                      <a:solidFill>
                        <a:schemeClr val="tx1"/>
                      </a:solidFill>
                      <a:latin typeface="Times New Roman" panose="02020603050405020304" pitchFamily="18" charset="0"/>
                      <a:cs typeface="Times New Roman" panose="02020603050405020304" pitchFamily="18" charset="0"/>
                    </a:rPr>
                    <a:t>(   )</a:t>
                  </a:r>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8" name="TextBox 217">
                  <a:extLst>
                    <a:ext uri="{FF2B5EF4-FFF2-40B4-BE49-F238E27FC236}">
                      <a16:creationId xmlns:a16="http://schemas.microsoft.com/office/drawing/2014/main" id="{214F4867-3603-4446-A5AD-8F0E34B17F70}"/>
                    </a:ext>
                  </a:extLst>
                </p:cNvPr>
                <p:cNvSpPr txBox="1">
                  <a:spLocks noRot="1" noChangeAspect="1" noMove="1" noResize="1" noEditPoints="1" noAdjustHandles="1" noChangeArrowheads="1" noChangeShapeType="1" noTextEdit="1"/>
                </p:cNvSpPr>
                <p:nvPr/>
              </p:nvSpPr>
              <p:spPr>
                <a:xfrm>
                  <a:off x="6420822" y="3420492"/>
                  <a:ext cx="437698" cy="158688"/>
                </a:xfrm>
                <a:prstGeom prst="rect">
                  <a:avLst/>
                </a:prstGeom>
                <a:blipFill>
                  <a:blip r:embed="rId30"/>
                  <a:stretch>
                    <a:fillRect l="-7031" t="-4255" b="-27660"/>
                  </a:stretch>
                </a:blipFill>
              </p:spPr>
              <p:txBody>
                <a:bodyPr/>
                <a:lstStyle/>
                <a:p>
                  <a:r>
                    <a:rPr lang="ko-KR" altLang="en-US">
                      <a:noFill/>
                    </a:rPr>
                    <a:t> </a:t>
                  </a:r>
                </a:p>
              </p:txBody>
            </p:sp>
          </mc:Fallback>
        </mc:AlternateContent>
        <p:sp>
          <p:nvSpPr>
            <p:cNvPr id="218" name="Google Shape;1315;p50">
              <a:extLst>
                <a:ext uri="{FF2B5EF4-FFF2-40B4-BE49-F238E27FC236}">
                  <a16:creationId xmlns:a16="http://schemas.microsoft.com/office/drawing/2014/main" id="{5F3926DC-EE30-4B2D-84BC-CE19DB44BFAD}"/>
                </a:ext>
              </a:extLst>
            </p:cNvPr>
            <p:cNvSpPr/>
            <p:nvPr/>
          </p:nvSpPr>
          <p:spPr>
            <a:xfrm>
              <a:off x="6686823" y="3479275"/>
              <a:ext cx="71754" cy="68795"/>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a:latin typeface="Times New Roman" panose="02020603050405020304" pitchFamily="18" charset="0"/>
                <a:ea typeface="Proxima Nova"/>
                <a:cs typeface="Times New Roman" panose="02020603050405020304" pitchFamily="18" charset="0"/>
                <a:sym typeface="Proxima Nova"/>
              </a:endParaRPr>
            </a:p>
          </p:txBody>
        </p:sp>
        <p:sp>
          <p:nvSpPr>
            <p:cNvPr id="219" name="TextBox 218">
              <a:extLst>
                <a:ext uri="{FF2B5EF4-FFF2-40B4-BE49-F238E27FC236}">
                  <a16:creationId xmlns:a16="http://schemas.microsoft.com/office/drawing/2014/main" id="{B6FCA0E9-2CF5-4AEA-BD6C-AE144AEA6A2A}"/>
                </a:ext>
              </a:extLst>
            </p:cNvPr>
            <p:cNvSpPr txBox="1"/>
            <p:nvPr/>
          </p:nvSpPr>
          <p:spPr>
            <a:xfrm>
              <a:off x="6406641" y="3925635"/>
              <a:ext cx="1077582" cy="94868"/>
            </a:xfrm>
            <a:prstGeom prst="rect">
              <a:avLst/>
            </a:prstGeom>
            <a:noFill/>
          </p:spPr>
          <p:txBody>
            <a:bodyPr wrap="square" lIns="0" tIns="0" rIns="0" bIns="0" rtlCol="0">
              <a:spAutoFit/>
            </a:bodyPr>
            <a:lstStyle/>
            <a:p>
              <a:pPr algn="ctr"/>
              <a:r>
                <a:rPr lang="en-US" altLang="ko-KR" sz="1100" dirty="0">
                  <a:latin typeface="Times New Roman" panose="02020603050405020304" pitchFamily="18" charset="0"/>
                  <a:cs typeface="Times New Roman" panose="02020603050405020304" pitchFamily="18" charset="0"/>
                </a:rPr>
                <a:t>Target Aggregated Cluster</a:t>
              </a:r>
              <a:endParaRPr lang="ko-KR" altLang="en-US" sz="1100" dirty="0">
                <a:latin typeface="Times New Roman" panose="02020603050405020304" pitchFamily="18" charset="0"/>
                <a:cs typeface="Times New Roman" panose="02020603050405020304" pitchFamily="18" charset="0"/>
              </a:endParaRPr>
            </a:p>
          </p:txBody>
        </p:sp>
        <p:sp>
          <p:nvSpPr>
            <p:cNvPr id="220" name="직사각형 219">
              <a:extLst>
                <a:ext uri="{FF2B5EF4-FFF2-40B4-BE49-F238E27FC236}">
                  <a16:creationId xmlns:a16="http://schemas.microsoft.com/office/drawing/2014/main" id="{DBF07EA5-525E-4E9A-A16F-7AC8A9FAB072}"/>
                </a:ext>
              </a:extLst>
            </p:cNvPr>
            <p:cNvSpPr/>
            <p:nvPr/>
          </p:nvSpPr>
          <p:spPr>
            <a:xfrm>
              <a:off x="6428289" y="3603688"/>
              <a:ext cx="1055933" cy="43752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1" name="TextBox 220">
                  <a:extLst>
                    <a:ext uri="{FF2B5EF4-FFF2-40B4-BE49-F238E27FC236}">
                      <a16:creationId xmlns:a16="http://schemas.microsoft.com/office/drawing/2014/main" id="{0A0B6F27-E590-4D3E-A6BA-F8E07FF047DB}"/>
                    </a:ext>
                  </a:extLst>
                </p:cNvPr>
                <p:cNvSpPr txBox="1"/>
                <p:nvPr/>
              </p:nvSpPr>
              <p:spPr>
                <a:xfrm>
                  <a:off x="7608831" y="3373852"/>
                  <a:ext cx="668213" cy="94868"/>
                </a:xfrm>
                <a:prstGeom prst="rect">
                  <a:avLst/>
                </a:prstGeom>
                <a:noFill/>
              </p:spPr>
              <p:txBody>
                <a:bodyPr wrap="square" lIns="0" tIns="0" rIns="0" bIns="0" rtlCol="0">
                  <a:spAutoFit/>
                </a:bodyPr>
                <a:lstStyle/>
                <a:p>
                  <a14:m>
                    <m:oMath xmlns:m="http://schemas.openxmlformats.org/officeDocument/2006/math">
                      <m:r>
                        <m:rPr>
                          <m:sty m:val="p"/>
                        </m:rPr>
                        <a:rPr lang="en-US" altLang="ko-KR" sz="1100" i="0" smtClean="0">
                          <a:latin typeface="Cambria Math" panose="02040503050406030204" pitchFamily="18" charset="0"/>
                          <a:ea typeface="Cambria Math" panose="02040503050406030204" pitchFamily="18" charset="0"/>
                        </a:rPr>
                        <m:t>P</m:t>
                      </m:r>
                      <m:r>
                        <a:rPr lang="en-US" altLang="ko-KR" sz="1100" i="0" smtClean="0">
                          <a:latin typeface="Cambria Math" panose="02040503050406030204" pitchFamily="18" charset="0"/>
                          <a:ea typeface="Cambria Math" panose="02040503050406030204" pitchFamily="18" charset="0"/>
                        </a:rPr>
                        <m:t>(</m:t>
                      </m:r>
                      <m:sSub>
                        <m:sSubPr>
                          <m:ctrlPr>
                            <a:rPr lang="en-US" altLang="ko-KR" sz="1100" b="0" i="1" smtClean="0">
                              <a:latin typeface="Cambria Math" panose="02040503050406030204" pitchFamily="18" charset="0"/>
                              <a:ea typeface="Cambria Math" panose="02040503050406030204" pitchFamily="18" charset="0"/>
                            </a:rPr>
                          </m:ctrlPr>
                        </m:sSubPr>
                        <m:e>
                          <m:acc>
                            <m:accPr>
                              <m:chr m:val="̂"/>
                              <m:ctrlPr>
                                <a:rPr lang="en-US" altLang="ko-KR" sz="1100" i="1">
                                  <a:latin typeface="Cambria Math" panose="02040503050406030204" pitchFamily="18" charset="0"/>
                                  <a:ea typeface="Cambria Math" panose="02040503050406030204" pitchFamily="18" charset="0"/>
                                </a:rPr>
                              </m:ctrlPr>
                            </m:accPr>
                            <m:e>
                              <m:r>
                                <m:rPr>
                                  <m:sty m:val="p"/>
                                </m:rPr>
                                <a:rPr lang="en-US" altLang="ko-KR" sz="1100" b="0" i="0" smtClean="0">
                                  <a:latin typeface="Cambria Math" panose="02040503050406030204" pitchFamily="18" charset="0"/>
                                  <a:ea typeface="Cambria Math" panose="02040503050406030204" pitchFamily="18" charset="0"/>
                                </a:rPr>
                                <m:t>y</m:t>
                              </m:r>
                            </m:e>
                          </m:acc>
                        </m:e>
                        <m:sub>
                          <m:r>
                            <a:rPr lang="en-US" altLang="ko-KR" sz="1100" b="0" i="0" smtClean="0">
                              <a:latin typeface="Cambria Math" panose="02040503050406030204" pitchFamily="18" charset="0"/>
                              <a:ea typeface="Cambria Math" panose="02040503050406030204" pitchFamily="18" charset="0"/>
                            </a:rPr>
                            <m:t>4</m:t>
                          </m:r>
                        </m:sub>
                      </m:sSub>
                      <m:r>
                        <a:rPr lang="en-US" altLang="ko-KR" sz="1100" b="0" i="0" smtClean="0">
                          <a:latin typeface="Cambria Math" panose="02040503050406030204" pitchFamily="18" charset="0"/>
                          <a:ea typeface="Cambria Math" panose="02040503050406030204" pitchFamily="18" charset="0"/>
                        </a:rPr>
                        <m:t>=    </m:t>
                      </m:r>
                      <m:r>
                        <a:rPr lang="en-US" altLang="ko-KR" sz="1100" i="0">
                          <a:latin typeface="Cambria Math" panose="02040503050406030204" pitchFamily="18" charset="0"/>
                          <a:ea typeface="Cambria Math" panose="02040503050406030204" pitchFamily="18" charset="0"/>
                        </a:rPr>
                        <m:t>|</m:t>
                      </m:r>
                      <m:sSub>
                        <m:sSubPr>
                          <m:ctrlPr>
                            <a:rPr lang="en-US" altLang="ko-KR" sz="1100" b="0" i="1" smtClean="0">
                              <a:latin typeface="Cambria Math" panose="02040503050406030204" pitchFamily="18" charset="0"/>
                              <a:ea typeface="Cambria Math" panose="02040503050406030204" pitchFamily="18" charset="0"/>
                            </a:rPr>
                          </m:ctrlPr>
                        </m:sSubPr>
                        <m:e>
                          <m:r>
                            <m:rPr>
                              <m:sty m:val="p"/>
                            </m:rPr>
                            <a:rPr lang="en-US" altLang="ko-KR" sz="1100" b="0" i="0" smtClean="0">
                              <a:latin typeface="Cambria Math" panose="02040503050406030204" pitchFamily="18" charset="0"/>
                              <a:ea typeface="Cambria Math" panose="02040503050406030204" pitchFamily="18" charset="0"/>
                            </a:rPr>
                            <m:t>x</m:t>
                          </m:r>
                        </m:e>
                        <m:sub>
                          <m:r>
                            <a:rPr lang="en-US" altLang="ko-KR" sz="1100" b="0" i="0" smtClean="0">
                              <a:latin typeface="Cambria Math" panose="02040503050406030204" pitchFamily="18" charset="0"/>
                              <a:ea typeface="Cambria Math" panose="02040503050406030204" pitchFamily="18" charset="0"/>
                            </a:rPr>
                            <m:t>4</m:t>
                          </m:r>
                        </m:sub>
                      </m:sSub>
                    </m:oMath>
                  </a14:m>
                  <a:r>
                    <a:rPr lang="en-US" altLang="ko-KR" sz="1100" dirty="0">
                      <a:latin typeface="Times New Roman" panose="02020603050405020304" pitchFamily="18" charset="0"/>
                      <a:cs typeface="Times New Roman" panose="02020603050405020304" pitchFamily="18" charset="0"/>
                    </a:rPr>
                    <a:t>)=0.4</a:t>
                  </a:r>
                  <a:endParaRPr lang="ko-KR" altLang="en-US" sz="1100" dirty="0">
                    <a:latin typeface="Times New Roman" panose="02020603050405020304" pitchFamily="18" charset="0"/>
                    <a:cs typeface="Times New Roman" panose="02020603050405020304" pitchFamily="18" charset="0"/>
                  </a:endParaRPr>
                </a:p>
              </p:txBody>
            </p:sp>
          </mc:Choice>
          <mc:Fallback xmlns="">
            <p:sp>
              <p:nvSpPr>
                <p:cNvPr id="222" name="TextBox 221">
                  <a:extLst>
                    <a:ext uri="{FF2B5EF4-FFF2-40B4-BE49-F238E27FC236}">
                      <a16:creationId xmlns:a16="http://schemas.microsoft.com/office/drawing/2014/main" id="{03EDCC87-E367-45E4-9F49-98315408ED37}"/>
                    </a:ext>
                  </a:extLst>
                </p:cNvPr>
                <p:cNvSpPr txBox="1">
                  <a:spLocks noRot="1" noChangeAspect="1" noMove="1" noResize="1" noEditPoints="1" noAdjustHandles="1" noChangeArrowheads="1" noChangeShapeType="1" noTextEdit="1"/>
                </p:cNvSpPr>
                <p:nvPr/>
              </p:nvSpPr>
              <p:spPr>
                <a:xfrm>
                  <a:off x="7608831" y="3373852"/>
                  <a:ext cx="668213" cy="94868"/>
                </a:xfrm>
                <a:prstGeom prst="rect">
                  <a:avLst/>
                </a:prstGeom>
                <a:blipFill>
                  <a:blip r:embed="rId31"/>
                  <a:stretch>
                    <a:fillRect l="-4103" t="-28571" b="-5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7890B973-5081-4D16-B3C5-046FDBA81E09}"/>
                    </a:ext>
                  </a:extLst>
                </p:cNvPr>
                <p:cNvSpPr txBox="1"/>
                <p:nvPr/>
              </p:nvSpPr>
              <p:spPr>
                <a:xfrm>
                  <a:off x="7608832" y="3471575"/>
                  <a:ext cx="668213" cy="94868"/>
                </a:xfrm>
                <a:prstGeom prst="rect">
                  <a:avLst/>
                </a:prstGeom>
                <a:noFill/>
              </p:spPr>
              <p:txBody>
                <a:bodyPr wrap="square" lIns="0" tIns="0" rIns="0" bIns="0" rtlCol="0">
                  <a:spAutoFit/>
                </a:bodyPr>
                <a:lstStyle/>
                <a:p>
                  <a14:m>
                    <m:oMath xmlns:m="http://schemas.openxmlformats.org/officeDocument/2006/math">
                      <m:r>
                        <m:rPr>
                          <m:sty m:val="p"/>
                        </m:rPr>
                        <a:rPr lang="en-US" altLang="ko-KR" sz="1100" smtClean="0">
                          <a:latin typeface="Cambria Math" panose="02040503050406030204" pitchFamily="18" charset="0"/>
                          <a:ea typeface="Cambria Math" panose="02040503050406030204" pitchFamily="18" charset="0"/>
                        </a:rPr>
                        <m:t>P</m:t>
                      </m:r>
                      <m:r>
                        <a:rPr lang="en-US" altLang="ko-KR" sz="1100" smtClean="0">
                          <a:latin typeface="Cambria Math" panose="02040503050406030204" pitchFamily="18" charset="0"/>
                          <a:ea typeface="Cambria Math" panose="02040503050406030204" pitchFamily="18" charset="0"/>
                        </a:rPr>
                        <m:t>(</m:t>
                      </m:r>
                      <m:sSub>
                        <m:sSubPr>
                          <m:ctrlPr>
                            <a:rPr lang="en-US" altLang="ko-KR" sz="1100" i="1">
                              <a:latin typeface="Cambria Math" panose="02040503050406030204" pitchFamily="18" charset="0"/>
                              <a:ea typeface="Cambria Math" panose="02040503050406030204" pitchFamily="18" charset="0"/>
                            </a:rPr>
                          </m:ctrlPr>
                        </m:sSubPr>
                        <m:e>
                          <m:acc>
                            <m:accPr>
                              <m:chr m:val="̂"/>
                              <m:ctrlPr>
                                <a:rPr lang="en-US" altLang="ko-KR" sz="1100" i="1">
                                  <a:latin typeface="Cambria Math" panose="02040503050406030204" pitchFamily="18" charset="0"/>
                                  <a:ea typeface="Cambria Math" panose="02040503050406030204" pitchFamily="18" charset="0"/>
                                </a:rPr>
                              </m:ctrlPr>
                            </m:accPr>
                            <m:e>
                              <m:r>
                                <m:rPr>
                                  <m:sty m:val="p"/>
                                </m:rPr>
                                <a:rPr lang="en-US" altLang="ko-KR" sz="1100">
                                  <a:latin typeface="Cambria Math" panose="02040503050406030204" pitchFamily="18" charset="0"/>
                                  <a:ea typeface="Cambria Math" panose="02040503050406030204" pitchFamily="18" charset="0"/>
                                </a:rPr>
                                <m:t>y</m:t>
                              </m:r>
                            </m:e>
                          </m:acc>
                        </m:e>
                        <m:sub>
                          <m:r>
                            <a:rPr lang="en-US" altLang="ko-KR" sz="1100">
                              <a:latin typeface="Cambria Math" panose="02040503050406030204" pitchFamily="18" charset="0"/>
                              <a:ea typeface="Cambria Math" panose="02040503050406030204" pitchFamily="18" charset="0"/>
                            </a:rPr>
                            <m:t>4</m:t>
                          </m:r>
                        </m:sub>
                      </m:sSub>
                      <m:r>
                        <a:rPr lang="en-US" altLang="ko-KR" sz="1100">
                          <a:latin typeface="Cambria Math" panose="02040503050406030204" pitchFamily="18" charset="0"/>
                          <a:ea typeface="Cambria Math" panose="02040503050406030204" pitchFamily="18" charset="0"/>
                        </a:rPr>
                        <m:t>=</m:t>
                      </m:r>
                      <m:r>
                        <a:rPr lang="en-US" altLang="ko-KR" sz="1100" b="0" i="0" smtClean="0">
                          <a:latin typeface="Cambria Math" panose="02040503050406030204" pitchFamily="18" charset="0"/>
                          <a:ea typeface="Cambria Math" panose="02040503050406030204" pitchFamily="18" charset="0"/>
                        </a:rPr>
                        <m:t>   </m:t>
                      </m:r>
                      <m:r>
                        <a:rPr lang="en-US" altLang="ko-KR" sz="1100">
                          <a:latin typeface="Cambria Math" panose="02040503050406030204" pitchFamily="18" charset="0"/>
                          <a:ea typeface="Cambria Math" panose="02040503050406030204" pitchFamily="18" charset="0"/>
                        </a:rPr>
                        <m:t> |</m:t>
                      </m:r>
                      <m:sSub>
                        <m:sSubPr>
                          <m:ctrlPr>
                            <a:rPr lang="en-US" altLang="ko-KR" sz="1100" i="1">
                              <a:latin typeface="Cambria Math" panose="02040503050406030204" pitchFamily="18" charset="0"/>
                              <a:ea typeface="Cambria Math" panose="02040503050406030204" pitchFamily="18" charset="0"/>
                            </a:rPr>
                          </m:ctrlPr>
                        </m:sSubPr>
                        <m:e>
                          <m:r>
                            <m:rPr>
                              <m:sty m:val="p"/>
                            </m:rPr>
                            <a:rPr lang="en-US" altLang="ko-KR" sz="1100">
                              <a:latin typeface="Cambria Math" panose="02040503050406030204" pitchFamily="18" charset="0"/>
                              <a:ea typeface="Cambria Math" panose="02040503050406030204" pitchFamily="18" charset="0"/>
                            </a:rPr>
                            <m:t>x</m:t>
                          </m:r>
                        </m:e>
                        <m:sub>
                          <m:r>
                            <a:rPr lang="en-US" altLang="ko-KR" sz="1100">
                              <a:latin typeface="Cambria Math" panose="02040503050406030204" pitchFamily="18" charset="0"/>
                              <a:ea typeface="Cambria Math" panose="02040503050406030204" pitchFamily="18" charset="0"/>
                            </a:rPr>
                            <m:t>4</m:t>
                          </m:r>
                        </m:sub>
                      </m:sSub>
                    </m:oMath>
                  </a14:m>
                  <a:r>
                    <a:rPr lang="en-US" altLang="ko-KR" sz="1100" dirty="0">
                      <a:latin typeface="Times New Roman" panose="02020603050405020304" pitchFamily="18" charset="0"/>
                      <a:cs typeface="Times New Roman" panose="02020603050405020304" pitchFamily="18" charset="0"/>
                    </a:rPr>
                    <a:t>)=0.6</a:t>
                  </a:r>
                  <a:endParaRPr lang="ko-KR" altLang="en-US" sz="1100" dirty="0">
                    <a:latin typeface="Times New Roman" panose="02020603050405020304" pitchFamily="18" charset="0"/>
                    <a:cs typeface="Times New Roman" panose="02020603050405020304" pitchFamily="18" charset="0"/>
                  </a:endParaRPr>
                </a:p>
              </p:txBody>
            </p:sp>
          </mc:Choice>
          <mc:Fallback xmlns="">
            <p:sp>
              <p:nvSpPr>
                <p:cNvPr id="223" name="TextBox 222">
                  <a:extLst>
                    <a:ext uri="{FF2B5EF4-FFF2-40B4-BE49-F238E27FC236}">
                      <a16:creationId xmlns:a16="http://schemas.microsoft.com/office/drawing/2014/main" id="{5D1827E1-7E47-4B80-B1F6-9121C3A241FF}"/>
                    </a:ext>
                  </a:extLst>
                </p:cNvPr>
                <p:cNvSpPr txBox="1">
                  <a:spLocks noRot="1" noChangeAspect="1" noMove="1" noResize="1" noEditPoints="1" noAdjustHandles="1" noChangeArrowheads="1" noChangeShapeType="1" noTextEdit="1"/>
                </p:cNvSpPr>
                <p:nvPr/>
              </p:nvSpPr>
              <p:spPr>
                <a:xfrm>
                  <a:off x="7608832" y="3471575"/>
                  <a:ext cx="668213" cy="94868"/>
                </a:xfrm>
                <a:prstGeom prst="rect">
                  <a:avLst/>
                </a:prstGeom>
                <a:blipFill>
                  <a:blip r:embed="rId32"/>
                  <a:stretch>
                    <a:fillRect l="-4103" t="-25000" b="-53571"/>
                  </a:stretch>
                </a:blipFill>
              </p:spPr>
              <p:txBody>
                <a:bodyPr/>
                <a:lstStyle/>
                <a:p>
                  <a:r>
                    <a:rPr lang="ko-KR" altLang="en-US">
                      <a:noFill/>
                    </a:rPr>
                    <a:t> </a:t>
                  </a:r>
                </a:p>
              </p:txBody>
            </p:sp>
          </mc:Fallback>
        </mc:AlternateContent>
        <p:sp>
          <p:nvSpPr>
            <p:cNvPr id="223" name="Google Shape;1315;p50">
              <a:extLst>
                <a:ext uri="{FF2B5EF4-FFF2-40B4-BE49-F238E27FC236}">
                  <a16:creationId xmlns:a16="http://schemas.microsoft.com/office/drawing/2014/main" id="{6D504B5C-5DFE-4723-BCAD-AADA720B816E}"/>
                </a:ext>
              </a:extLst>
            </p:cNvPr>
            <p:cNvSpPr/>
            <p:nvPr/>
          </p:nvSpPr>
          <p:spPr>
            <a:xfrm>
              <a:off x="7845852" y="3384087"/>
              <a:ext cx="60320" cy="66040"/>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a:latin typeface="Times New Roman" panose="02020603050405020304" pitchFamily="18" charset="0"/>
                <a:ea typeface="Proxima Nova"/>
                <a:cs typeface="Times New Roman" panose="02020603050405020304" pitchFamily="18" charset="0"/>
                <a:sym typeface="Proxima Nova"/>
              </a:endParaRPr>
            </a:p>
          </p:txBody>
        </p:sp>
        <p:sp>
          <p:nvSpPr>
            <p:cNvPr id="224" name="Google Shape;1317;p50">
              <a:extLst>
                <a:ext uri="{FF2B5EF4-FFF2-40B4-BE49-F238E27FC236}">
                  <a16:creationId xmlns:a16="http://schemas.microsoft.com/office/drawing/2014/main" id="{3C1DA943-FB3B-4E33-BD2A-975C883ABA81}"/>
                </a:ext>
              </a:extLst>
            </p:cNvPr>
            <p:cNvSpPr/>
            <p:nvPr/>
          </p:nvSpPr>
          <p:spPr>
            <a:xfrm>
              <a:off x="7836479" y="3492652"/>
              <a:ext cx="73959" cy="64646"/>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dirty="0">
                <a:latin typeface="Times New Roman" panose="02020603050405020304" pitchFamily="18" charset="0"/>
                <a:ea typeface="Proxima Nova"/>
                <a:cs typeface="Times New Roman" panose="02020603050405020304" pitchFamily="18" charset="0"/>
                <a:sym typeface="Proxima Nova"/>
              </a:endParaRPr>
            </a:p>
          </p:txBody>
        </p:sp>
        <p:sp>
          <p:nvSpPr>
            <p:cNvPr id="225" name="Google Shape;1315;p50">
              <a:extLst>
                <a:ext uri="{FF2B5EF4-FFF2-40B4-BE49-F238E27FC236}">
                  <a16:creationId xmlns:a16="http://schemas.microsoft.com/office/drawing/2014/main" id="{F9FEFDF0-B3EB-4882-B98A-FBE2223EC47D}"/>
                </a:ext>
              </a:extLst>
            </p:cNvPr>
            <p:cNvSpPr/>
            <p:nvPr/>
          </p:nvSpPr>
          <p:spPr>
            <a:xfrm>
              <a:off x="7727411" y="3812231"/>
              <a:ext cx="45719" cy="50055"/>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a:latin typeface="Times New Roman" panose="02020603050405020304" pitchFamily="18" charset="0"/>
                <a:ea typeface="Proxima Nova"/>
                <a:cs typeface="Times New Roman" panose="02020603050405020304" pitchFamily="18" charset="0"/>
                <a:sym typeface="Proxima Nova"/>
              </a:endParaRPr>
            </a:p>
          </p:txBody>
        </p:sp>
        <p:sp>
          <p:nvSpPr>
            <p:cNvPr id="226" name="Google Shape;1317;p50">
              <a:extLst>
                <a:ext uri="{FF2B5EF4-FFF2-40B4-BE49-F238E27FC236}">
                  <a16:creationId xmlns:a16="http://schemas.microsoft.com/office/drawing/2014/main" id="{4D070987-BD3E-4E71-BE8D-863202F82AD8}"/>
                </a:ext>
              </a:extLst>
            </p:cNvPr>
            <p:cNvSpPr/>
            <p:nvPr/>
          </p:nvSpPr>
          <p:spPr>
            <a:xfrm>
              <a:off x="7817687" y="3805179"/>
              <a:ext cx="53836" cy="47057"/>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dirty="0">
                <a:latin typeface="Times New Roman" panose="02020603050405020304" pitchFamily="18" charset="0"/>
                <a:ea typeface="Proxima Nova"/>
                <a:cs typeface="Times New Roman" panose="02020603050405020304" pitchFamily="18" charset="0"/>
                <a:sym typeface="Proxima Nova"/>
              </a:endParaRPr>
            </a:p>
          </p:txBody>
        </p:sp>
        <mc:AlternateContent xmlns:mc="http://schemas.openxmlformats.org/markup-compatibility/2006" xmlns:a14="http://schemas.microsoft.com/office/drawing/2010/main">
          <mc:Choice Requires="a14">
            <p:sp>
              <p:nvSpPr>
                <p:cNvPr id="227" name="TextBox 226">
                  <a:extLst>
                    <a:ext uri="{FF2B5EF4-FFF2-40B4-BE49-F238E27FC236}">
                      <a16:creationId xmlns:a16="http://schemas.microsoft.com/office/drawing/2014/main" id="{429E67BF-6756-4135-B3B3-FCF2B8855F89}"/>
                    </a:ext>
                  </a:extLst>
                </p:cNvPr>
                <p:cNvSpPr txBox="1"/>
                <p:nvPr/>
              </p:nvSpPr>
              <p:spPr>
                <a:xfrm>
                  <a:off x="7112716" y="2206741"/>
                  <a:ext cx="210741" cy="1932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sz="2000" b="0" i="1" smtClean="0">
                                <a:solidFill>
                                  <a:schemeClr val="tx1"/>
                                </a:solidFill>
                                <a:latin typeface="Cambria Math" panose="02040503050406030204" pitchFamily="18" charset="0"/>
                                <a:cs typeface="Times New Roman" panose="02020603050405020304" pitchFamily="18" charset="0"/>
                              </a:rPr>
                            </m:ctrlPr>
                          </m:sSubSupPr>
                          <m:e>
                            <m:r>
                              <m:rPr>
                                <m:sty m:val="p"/>
                              </m:rPr>
                              <a:rPr lang="en-US" altLang="ko-KR" sz="2000" b="0" i="0" smtClean="0">
                                <a:solidFill>
                                  <a:schemeClr val="tx1"/>
                                </a:solidFill>
                                <a:latin typeface="Cambria Math" panose="02040503050406030204" pitchFamily="18" charset="0"/>
                                <a:cs typeface="Times New Roman" panose="02020603050405020304" pitchFamily="18" charset="0"/>
                              </a:rPr>
                              <m:t>c</m:t>
                            </m:r>
                          </m:e>
                          <m:sub>
                            <m:r>
                              <a:rPr lang="en-US" altLang="ko-KR" sz="2000" b="0" i="0" smtClean="0">
                                <a:solidFill>
                                  <a:schemeClr val="tx1"/>
                                </a:solidFill>
                                <a:latin typeface="Cambria Math" panose="02040503050406030204" pitchFamily="18" charset="0"/>
                                <a:cs typeface="Times New Roman" panose="02020603050405020304" pitchFamily="18" charset="0"/>
                              </a:rPr>
                              <m:t>1</m:t>
                            </m:r>
                          </m:sub>
                          <m:sup>
                            <m:r>
                              <m:rPr>
                                <m:sty m:val="p"/>
                              </m:rPr>
                              <a:rPr lang="en-US" altLang="ko-KR" sz="2000" b="0" i="0" smtClean="0">
                                <a:latin typeface="Cambria Math" panose="02040503050406030204" pitchFamily="18" charset="0"/>
                                <a:cs typeface="Times New Roman" panose="02020603050405020304" pitchFamily="18" charset="0"/>
                              </a:rPr>
                              <m:t>agg</m:t>
                            </m:r>
                          </m:sup>
                        </m:sSubSup>
                      </m:oMath>
                    </m:oMathPara>
                  </a14:m>
                  <a:endParaRPr lang="ko-KR"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8" name="TextBox 227">
                  <a:extLst>
                    <a:ext uri="{FF2B5EF4-FFF2-40B4-BE49-F238E27FC236}">
                      <a16:creationId xmlns:a16="http://schemas.microsoft.com/office/drawing/2014/main" id="{8FF61D86-F2BB-4C8D-9DA6-8F77913994A7}"/>
                    </a:ext>
                  </a:extLst>
                </p:cNvPr>
                <p:cNvSpPr txBox="1">
                  <a:spLocks noRot="1" noChangeAspect="1" noMove="1" noResize="1" noEditPoints="1" noAdjustHandles="1" noChangeArrowheads="1" noChangeShapeType="1" noTextEdit="1"/>
                </p:cNvSpPr>
                <p:nvPr/>
              </p:nvSpPr>
              <p:spPr>
                <a:xfrm>
                  <a:off x="7112716" y="2206741"/>
                  <a:ext cx="210741" cy="193222"/>
                </a:xfrm>
                <a:prstGeom prst="rect">
                  <a:avLst/>
                </a:prstGeom>
                <a:blipFill>
                  <a:blip r:embed="rId33"/>
                  <a:stretch>
                    <a:fillRect l="-16129" t="-1754" r="-35484" b="-1578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8C766E10-0D8E-40FD-89AB-38D31B49C866}"/>
                    </a:ext>
                  </a:extLst>
                </p:cNvPr>
                <p:cNvSpPr txBox="1"/>
                <p:nvPr/>
              </p:nvSpPr>
              <p:spPr>
                <a:xfrm>
                  <a:off x="6895348" y="3417265"/>
                  <a:ext cx="437698" cy="158688"/>
                </a:xfrm>
                <a:prstGeom prst="rect">
                  <a:avLst/>
                </a:prstGeom>
                <a:noFill/>
              </p:spPr>
              <p:txBody>
                <a:bodyPr wrap="square" lIns="0" tIns="0" rIns="0" bIns="0" rtlCol="0">
                  <a:spAutoFit/>
                </a:bodyPr>
                <a:lstStyle/>
                <a:p>
                  <a14:m>
                    <m:oMath xmlns:m="http://schemas.openxmlformats.org/officeDocument/2006/math">
                      <m:sSubSup>
                        <m:sSubSupPr>
                          <m:ctrlPr>
                            <a:rPr lang="en-US" altLang="ko-KR" sz="1600" b="0" i="1" smtClean="0">
                              <a:solidFill>
                                <a:schemeClr val="tx1"/>
                              </a:solidFill>
                              <a:latin typeface="Cambria Math" panose="02040503050406030204" pitchFamily="18" charset="0"/>
                            </a:rPr>
                          </m:ctrlPr>
                        </m:sSubSupPr>
                        <m:e>
                          <m:r>
                            <m:rPr>
                              <m:sty m:val="p"/>
                            </m:rPr>
                            <a:rPr lang="en-US" altLang="ko-KR" sz="1600" b="0" i="0" smtClean="0">
                              <a:solidFill>
                                <a:schemeClr val="tx1"/>
                              </a:solidFill>
                              <a:latin typeface="Cambria Math" panose="02040503050406030204" pitchFamily="18" charset="0"/>
                            </a:rPr>
                            <m:t>c</m:t>
                          </m:r>
                        </m:e>
                        <m:sub>
                          <m:r>
                            <m:rPr>
                              <m:sty m:val="p"/>
                            </m:rPr>
                            <a:rPr lang="en-US" altLang="ko-KR" sz="1600" b="0" i="0" smtClean="0">
                              <a:solidFill>
                                <a:schemeClr val="tx1"/>
                              </a:solidFill>
                              <a:latin typeface="Cambria Math" panose="02040503050406030204" pitchFamily="18" charset="0"/>
                            </a:rPr>
                            <m:t>dom</m:t>
                          </m:r>
                        </m:sub>
                        <m:sup>
                          <m:r>
                            <m:rPr>
                              <m:sty m:val="p"/>
                            </m:rPr>
                            <a:rPr lang="en-US" altLang="ko-KR" sz="1600" b="0" i="0" smtClean="0">
                              <a:solidFill>
                                <a:schemeClr val="tx1"/>
                              </a:solidFill>
                              <a:latin typeface="Cambria Math" panose="02040503050406030204" pitchFamily="18" charset="0"/>
                            </a:rPr>
                            <m:t>agg</m:t>
                          </m:r>
                        </m:sup>
                      </m:sSubSup>
                    </m:oMath>
                  </a14:m>
                  <a:r>
                    <a:rPr lang="en-US" altLang="ko-KR" sz="1400" dirty="0">
                      <a:solidFill>
                        <a:schemeClr val="tx1"/>
                      </a:solidFill>
                      <a:latin typeface="Times New Roman" panose="02020603050405020304" pitchFamily="18" charset="0"/>
                      <a:cs typeface="Times New Roman" panose="02020603050405020304" pitchFamily="18" charset="0"/>
                    </a:rPr>
                    <a:t>(   )</a:t>
                  </a:r>
                  <a:endParaRPr lang="ko-KR" alt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29" name="TextBox 228">
                  <a:extLst>
                    <a:ext uri="{FF2B5EF4-FFF2-40B4-BE49-F238E27FC236}">
                      <a16:creationId xmlns:a16="http://schemas.microsoft.com/office/drawing/2014/main" id="{25F02A87-3EA0-4A55-90A7-21CE4265A37D}"/>
                    </a:ext>
                  </a:extLst>
                </p:cNvPr>
                <p:cNvSpPr txBox="1">
                  <a:spLocks noRot="1" noChangeAspect="1" noMove="1" noResize="1" noEditPoints="1" noAdjustHandles="1" noChangeArrowheads="1" noChangeShapeType="1" noTextEdit="1"/>
                </p:cNvSpPr>
                <p:nvPr/>
              </p:nvSpPr>
              <p:spPr>
                <a:xfrm>
                  <a:off x="6895348" y="3417265"/>
                  <a:ext cx="437698" cy="158688"/>
                </a:xfrm>
                <a:prstGeom prst="rect">
                  <a:avLst/>
                </a:prstGeom>
                <a:blipFill>
                  <a:blip r:embed="rId34"/>
                  <a:stretch>
                    <a:fillRect l="-7031" t="-4255" b="-27660"/>
                  </a:stretch>
                </a:blipFill>
              </p:spPr>
              <p:txBody>
                <a:bodyPr/>
                <a:lstStyle/>
                <a:p>
                  <a:r>
                    <a:rPr lang="ko-KR" altLang="en-US">
                      <a:noFill/>
                    </a:rPr>
                    <a:t> </a:t>
                  </a:r>
                </a:p>
              </p:txBody>
            </p:sp>
          </mc:Fallback>
        </mc:AlternateContent>
        <p:sp>
          <p:nvSpPr>
            <p:cNvPr id="229" name="Google Shape;1317;p50">
              <a:extLst>
                <a:ext uri="{FF2B5EF4-FFF2-40B4-BE49-F238E27FC236}">
                  <a16:creationId xmlns:a16="http://schemas.microsoft.com/office/drawing/2014/main" id="{136F6D38-9EE9-4150-94B1-6F96C327778F}"/>
                </a:ext>
              </a:extLst>
            </p:cNvPr>
            <p:cNvSpPr/>
            <p:nvPr/>
          </p:nvSpPr>
          <p:spPr>
            <a:xfrm>
              <a:off x="7158071" y="3460496"/>
              <a:ext cx="83496" cy="72983"/>
            </a:xfrm>
            <a:prstGeom prst="triangle">
              <a:avLst>
                <a:gd name="adj" fmla="val 50000"/>
              </a:avLst>
            </a:prstGeom>
            <a:solidFill>
              <a:schemeClr val="bg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3200" dirty="0">
                <a:latin typeface="Times New Roman" panose="02020603050405020304" pitchFamily="18" charset="0"/>
                <a:ea typeface="Proxima Nova"/>
                <a:cs typeface="Times New Roman" panose="02020603050405020304" pitchFamily="18" charset="0"/>
                <a:sym typeface="Proxima Nova"/>
              </a:endParaRPr>
            </a:p>
          </p:txBody>
        </p:sp>
        <p:cxnSp>
          <p:nvCxnSpPr>
            <p:cNvPr id="230" name="직선 화살표 연결선 229">
              <a:extLst>
                <a:ext uri="{FF2B5EF4-FFF2-40B4-BE49-F238E27FC236}">
                  <a16:creationId xmlns:a16="http://schemas.microsoft.com/office/drawing/2014/main" id="{5EC17FC4-3D6D-48FC-9AEA-BDE0E3AA387A}"/>
                </a:ext>
              </a:extLst>
            </p:cNvPr>
            <p:cNvCxnSpPr>
              <a:cxnSpLocks/>
            </p:cNvCxnSpPr>
            <p:nvPr/>
          </p:nvCxnSpPr>
          <p:spPr>
            <a:xfrm>
              <a:off x="6823622" y="3437985"/>
              <a:ext cx="0" cy="252832"/>
            </a:xfrm>
            <a:prstGeom prst="straightConnector1">
              <a:avLst/>
            </a:prstGeom>
            <a:ln w="28575">
              <a:solidFill>
                <a:srgbClr val="FF868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1" name="직선 화살표 연결선 230">
              <a:extLst>
                <a:ext uri="{FF2B5EF4-FFF2-40B4-BE49-F238E27FC236}">
                  <a16:creationId xmlns:a16="http://schemas.microsoft.com/office/drawing/2014/main" id="{AB5E698E-099D-45A8-93D0-FE7E7EC1553E}"/>
                </a:ext>
              </a:extLst>
            </p:cNvPr>
            <p:cNvCxnSpPr>
              <a:cxnSpLocks/>
            </p:cNvCxnSpPr>
            <p:nvPr/>
          </p:nvCxnSpPr>
          <p:spPr>
            <a:xfrm>
              <a:off x="7294965" y="3447374"/>
              <a:ext cx="0" cy="252832"/>
            </a:xfrm>
            <a:prstGeom prst="straightConnector1">
              <a:avLst/>
            </a:prstGeom>
            <a:ln w="28575">
              <a:solidFill>
                <a:srgbClr val="FF868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2" name="사각형: 둥근 모서리 231">
              <a:extLst>
                <a:ext uri="{FF2B5EF4-FFF2-40B4-BE49-F238E27FC236}">
                  <a16:creationId xmlns:a16="http://schemas.microsoft.com/office/drawing/2014/main" id="{D2AA7A7B-2CC1-4952-B789-138A7C13314C}"/>
                </a:ext>
              </a:extLst>
            </p:cNvPr>
            <p:cNvSpPr/>
            <p:nvPr/>
          </p:nvSpPr>
          <p:spPr>
            <a:xfrm>
              <a:off x="3180235" y="2468183"/>
              <a:ext cx="500907" cy="3767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latin typeface="Times New Roman" panose="02020603050405020304" pitchFamily="18" charset="0"/>
                  <a:cs typeface="Times New Roman" panose="02020603050405020304" pitchFamily="18" charset="0"/>
                </a:rPr>
                <a:t>Class Balanced</a:t>
              </a:r>
              <a:br>
                <a:rPr lang="en-US" altLang="ko-KR" sz="1100" dirty="0">
                  <a:solidFill>
                    <a:schemeClr val="tx1"/>
                  </a:solidFill>
                  <a:latin typeface="Times New Roman" panose="02020603050405020304" pitchFamily="18" charset="0"/>
                  <a:cs typeface="Times New Roman" panose="02020603050405020304" pitchFamily="18" charset="0"/>
                </a:rPr>
              </a:br>
              <a:r>
                <a:rPr lang="en-US" altLang="ko-KR" sz="1100" dirty="0">
                  <a:solidFill>
                    <a:schemeClr val="tx1"/>
                  </a:solidFill>
                  <a:latin typeface="Times New Roman" panose="02020603050405020304" pitchFamily="18" charset="0"/>
                  <a:cs typeface="Times New Roman" panose="02020603050405020304" pitchFamily="18" charset="0"/>
                </a:rPr>
                <a:t>Sampler</a:t>
              </a:r>
              <a:endParaRPr lang="ko-KR" altLang="en-US" sz="1100" dirty="0">
                <a:solidFill>
                  <a:schemeClr val="tx1"/>
                </a:solidFill>
                <a:latin typeface="Times New Roman" panose="02020603050405020304" pitchFamily="18" charset="0"/>
                <a:cs typeface="Times New Roman" panose="02020603050405020304" pitchFamily="18" charset="0"/>
              </a:endParaRPr>
            </a:p>
          </p:txBody>
        </p:sp>
      </p:grpSp>
      <p:sp>
        <p:nvSpPr>
          <p:cNvPr id="349" name="TextBox 348">
            <a:extLst>
              <a:ext uri="{FF2B5EF4-FFF2-40B4-BE49-F238E27FC236}">
                <a16:creationId xmlns:a16="http://schemas.microsoft.com/office/drawing/2014/main" id="{3FE42FFF-0C88-413B-AD9B-F97FD60954F7}"/>
              </a:ext>
            </a:extLst>
          </p:cNvPr>
          <p:cNvSpPr txBox="1"/>
          <p:nvPr/>
        </p:nvSpPr>
        <p:spPr>
          <a:xfrm>
            <a:off x="867739" y="2409718"/>
            <a:ext cx="2504348" cy="369331"/>
          </a:xfrm>
          <a:prstGeom prst="rect">
            <a:avLst/>
          </a:prstGeom>
          <a:noFill/>
        </p:spPr>
        <p:txBody>
          <a:bodyPr wrap="square" lIns="0" tIns="0" rIns="0" bIns="0" rtlCol="0">
            <a:spAutoFit/>
          </a:bodyPr>
          <a:lstStyle/>
          <a:p>
            <a:r>
              <a:rPr lang="en-US" altLang="ko-KR" sz="2400" b="1" dirty="0">
                <a:latin typeface="Times New Roman" panose="02020603050405020304" pitchFamily="18" charset="0"/>
                <a:cs typeface="Times New Roman" panose="02020603050405020304" pitchFamily="18" charset="0"/>
              </a:rPr>
              <a:t>[Training Stage]</a:t>
            </a:r>
            <a:endParaRPr lang="ko-KR" altLang="en-US" sz="2400" b="1" dirty="0">
              <a:solidFill>
                <a:schemeClr val="tx1"/>
              </a:solidFill>
              <a:latin typeface="Times New Roman" panose="02020603050405020304" pitchFamily="18" charset="0"/>
              <a:cs typeface="Times New Roman" panose="02020603050405020304" pitchFamily="18" charset="0"/>
            </a:endParaRPr>
          </a:p>
        </p:txBody>
      </p:sp>
      <p:sp>
        <p:nvSpPr>
          <p:cNvPr id="350" name="TextBox 349">
            <a:extLst>
              <a:ext uri="{FF2B5EF4-FFF2-40B4-BE49-F238E27FC236}">
                <a16:creationId xmlns:a16="http://schemas.microsoft.com/office/drawing/2014/main" id="{CB4122A8-B420-4197-B10C-3C7499E32262}"/>
              </a:ext>
            </a:extLst>
          </p:cNvPr>
          <p:cNvSpPr txBox="1"/>
          <p:nvPr/>
        </p:nvSpPr>
        <p:spPr>
          <a:xfrm>
            <a:off x="4696474" y="2442466"/>
            <a:ext cx="2404220" cy="369331"/>
          </a:xfrm>
          <a:prstGeom prst="rect">
            <a:avLst/>
          </a:prstGeom>
          <a:noFill/>
        </p:spPr>
        <p:txBody>
          <a:bodyPr wrap="square" lIns="0" tIns="0" rIns="0" bIns="0" rtlCol="0">
            <a:spAutoFit/>
          </a:bodyPr>
          <a:lstStyle/>
          <a:p>
            <a:r>
              <a:rPr lang="en-US" altLang="ko-KR" sz="2400" b="1" dirty="0">
                <a:latin typeface="Times New Roman" panose="02020603050405020304" pitchFamily="18" charset="0"/>
                <a:cs typeface="Times New Roman" panose="02020603050405020304" pitchFamily="18" charset="0"/>
              </a:rPr>
              <a:t>[Inference Stage]</a:t>
            </a:r>
            <a:endParaRPr lang="ko-KR" altLang="en-US" sz="2400" b="1" dirty="0">
              <a:solidFill>
                <a:schemeClr val="tx1"/>
              </a:solidFill>
              <a:latin typeface="Times New Roman" panose="02020603050405020304" pitchFamily="18" charset="0"/>
              <a:cs typeface="Times New Roman" panose="02020603050405020304" pitchFamily="18" charset="0"/>
            </a:endParaRPr>
          </a:p>
        </p:txBody>
      </p:sp>
      <p:sp>
        <p:nvSpPr>
          <p:cNvPr id="351" name="직사각형 350">
            <a:extLst>
              <a:ext uri="{FF2B5EF4-FFF2-40B4-BE49-F238E27FC236}">
                <a16:creationId xmlns:a16="http://schemas.microsoft.com/office/drawing/2014/main" id="{27B2C766-B347-474B-9FA7-BFD4F0705A19}"/>
              </a:ext>
            </a:extLst>
          </p:cNvPr>
          <p:cNvSpPr/>
          <p:nvPr/>
        </p:nvSpPr>
        <p:spPr>
          <a:xfrm>
            <a:off x="1243894" y="6466637"/>
            <a:ext cx="713657" cy="276999"/>
          </a:xfrm>
          <a:prstGeom prst="rect">
            <a:avLst/>
          </a:prstGeom>
        </p:spPr>
        <p:txBody>
          <a:bodyPr wrap="none">
            <a:spAutoFit/>
          </a:bodyPr>
          <a:lstStyle/>
          <a:p>
            <a:pPr lvl="0"/>
            <a:r>
              <a:rPr lang="en-US" altLang="ko-KR" sz="1200" b="1" dirty="0">
                <a:solidFill>
                  <a:srgbClr val="4B2E5E"/>
                </a:solidFill>
                <a:latin typeface="Roboto"/>
                <a:ea typeface="Roboto"/>
                <a:cs typeface="Roboto"/>
              </a:rPr>
              <a:t>Method</a:t>
            </a:r>
          </a:p>
        </p:txBody>
      </p:sp>
    </p:spTree>
    <p:extLst>
      <p:ext uri="{BB962C8B-B14F-4D97-AF65-F5344CB8AC3E}">
        <p14:creationId xmlns:p14="http://schemas.microsoft.com/office/powerpoint/2010/main" val="1226183984"/>
      </p:ext>
    </p:extLst>
  </p:cSld>
  <p:clrMapOvr>
    <a:masterClrMapping/>
  </p:clrMapOvr>
</p:sld>
</file>

<file path=ppt/theme/theme1.xml><?xml version="1.0" encoding="utf-8"?>
<a:theme xmlns:a="http://schemas.openxmlformats.org/drawingml/2006/main" name="Office Theme">
  <a:themeElements>
    <a:clrScheme name="Theme 21">
      <a:dk1>
        <a:srgbClr val="262626"/>
      </a:dk1>
      <a:lt1>
        <a:srgbClr val="FFFFFF"/>
      </a:lt1>
      <a:dk2>
        <a:srgbClr val="262626"/>
      </a:dk2>
      <a:lt2>
        <a:srgbClr val="FFFFFF"/>
      </a:lt2>
      <a:accent1>
        <a:srgbClr val="FD536D"/>
      </a:accent1>
      <a:accent2>
        <a:srgbClr val="FF8957"/>
      </a:accent2>
      <a:accent3>
        <a:srgbClr val="EED054"/>
      </a:accent3>
      <a:accent4>
        <a:srgbClr val="CAD849"/>
      </a:accent4>
      <a:accent5>
        <a:srgbClr val="00C182"/>
      </a:accent5>
      <a:accent6>
        <a:srgbClr val="429EB0"/>
      </a:accent6>
      <a:hlink>
        <a:srgbClr val="FFFFFF"/>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Test xmlns="8d508723-e639-4b93-8253-142cfbeeab1a">Test</Test>
    <Contents xmlns="8d508723-e639-4b93-8253-142cfbeeab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60C55-0E31-4D76-9A97-0D069B9EDF57}">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70497fb1-53e5-4b98-b708-2626a1213597"/>
    <ds:schemaRef ds:uri="http://purl.org/dc/terms/"/>
    <ds:schemaRef ds:uri="http://schemas.microsoft.com/office/infopath/2007/PartnerControls"/>
    <ds:schemaRef ds:uri="http://purl.org/dc/dcmitype/"/>
    <ds:schemaRef ds:uri="8d508723-e639-4b93-8253-142cfbeeab1a"/>
    <ds:schemaRef ds:uri="http://purl.org/dc/elements/1.1/"/>
  </ds:schemaRefs>
</ds:datastoreItem>
</file>

<file path=customXml/itemProps2.xml><?xml version="1.0" encoding="utf-8"?>
<ds:datastoreItem xmlns:ds="http://schemas.openxmlformats.org/officeDocument/2006/customXml" ds:itemID="{006651D5-AA96-4972-B597-EF032CCF2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08723-e639-4b93-8253-142cfbeeab1a"/>
    <ds:schemaRef ds:uri="70497fb1-53e5-4b98-b708-2626a12135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1CD581-7C51-4DDE-B698-F448B845D2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378</TotalTime>
  <Words>4319</Words>
  <Application>Microsoft Office PowerPoint</Application>
  <PresentationFormat>와이드스크린</PresentationFormat>
  <Paragraphs>1322</Paragraphs>
  <Slides>28</Slides>
  <Notes>28</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28</vt:i4>
      </vt:variant>
    </vt:vector>
  </HeadingPairs>
  <TitlesOfParts>
    <vt:vector size="39" baseType="lpstr">
      <vt:lpstr>Wingdings</vt:lpstr>
      <vt:lpstr>Roboto Slab</vt:lpstr>
      <vt:lpstr>Roboto</vt:lpstr>
      <vt:lpstr>Calibri</vt:lpstr>
      <vt:lpstr>Arial</vt:lpstr>
      <vt:lpstr>맑은 고딕</vt:lpstr>
      <vt:lpstr>Cambria Math</vt:lpstr>
      <vt:lpstr>Proxima Nova</vt:lpstr>
      <vt:lpstr>Pretendard Light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206</cp:revision>
  <dcterms:created xsi:type="dcterms:W3CDTF">2019-05-03T11:14:46Z</dcterms:created>
  <dcterms:modified xsi:type="dcterms:W3CDTF">2025-07-31T13:27:24Z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y fmtid="{D5CDD505-2E9C-101B-9397-08002B2CF9AE}" pid="3" name="MediaServiceImageTags">
    <vt:lpwstr/>
  </property>
</Properties>
</file>