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59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328" r:id="rId4"/>
    <p:sldId id="301" r:id="rId5"/>
    <p:sldId id="306" r:id="rId6"/>
    <p:sldId id="329" r:id="rId7"/>
    <p:sldId id="337" r:id="rId8"/>
    <p:sldId id="338" r:id="rId9"/>
    <p:sldId id="339" r:id="rId10"/>
    <p:sldId id="326" r:id="rId11"/>
    <p:sldId id="331" r:id="rId12"/>
    <p:sldId id="344" r:id="rId13"/>
    <p:sldId id="345" r:id="rId14"/>
    <p:sldId id="342" r:id="rId15"/>
    <p:sldId id="341" r:id="rId16"/>
    <p:sldId id="327" r:id="rId17"/>
    <p:sldId id="332" r:id="rId18"/>
    <p:sldId id="349" r:id="rId19"/>
    <p:sldId id="351" r:id="rId20"/>
    <p:sldId id="350" r:id="rId21"/>
    <p:sldId id="340" r:id="rId22"/>
    <p:sldId id="334" r:id="rId23"/>
    <p:sldId id="335" r:id="rId24"/>
    <p:sldId id="352" r:id="rId25"/>
    <p:sldId id="347" r:id="rId26"/>
    <p:sldId id="346" r:id="rId27"/>
    <p:sldId id="348" r:id="rId2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Lato" panose="020B0600000101010101" charset="0"/>
      <p:regular r:id="rId36"/>
      <p:bold r:id="rId37"/>
      <p:italic r:id="rId38"/>
      <p:boldItalic r:id="rId39"/>
    </p:embeddedFont>
    <p:embeddedFont>
      <p:font typeface="Raleway" panose="020B0600000101010101" charset="0"/>
      <p:regular r:id="rId40"/>
      <p:bold r:id="rId41"/>
      <p:italic r:id="rId42"/>
      <p:boldItalic r:id="rId43"/>
    </p:embeddedFont>
    <p:embeddedFont>
      <p:font typeface="맑은 고딕" panose="020B0503020000020004" pitchFamily="50" charset="-127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e-Gil Lee" initials="JL" lastIdx="1" clrIdx="0">
    <p:extLst>
      <p:ext uri="{19B8F6BF-5375-455C-9EA6-DF929625EA0E}">
        <p15:presenceInfo xmlns:p15="http://schemas.microsoft.com/office/powerpoint/2012/main" userId="102a6b815056f4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D37E"/>
    <a:srgbClr val="0099E8"/>
    <a:srgbClr val="FB8C00"/>
    <a:srgbClr val="51B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39271D-E605-4FC2-B24F-4954C37BFE68}">
  <a:tblStyle styleId="{E139271D-E605-4FC2-B24F-4954C37BFE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5" autoAdjust="0"/>
    <p:restoredTop sz="96727" autoAdjust="0"/>
  </p:normalViewPr>
  <p:slideViewPr>
    <p:cSldViewPr snapToGrid="0">
      <p:cViewPr varScale="1">
        <p:scale>
          <a:sx n="264" d="100"/>
          <a:sy n="264" d="100"/>
        </p:scale>
        <p:origin x="346" y="1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22T13:41:53.624" idx="1">
    <p:pos x="4370" y="1431"/>
    <p:text>제목 확인 Systems</p:text>
    <p:extLst>
      <p:ext uri="{C676402C-5697-4E1C-873F-D02D1690AC5C}">
        <p15:threadingInfo xmlns:p15="http://schemas.microsoft.com/office/powerpoint/2012/main" timeZoneBias="-5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21D711D-3A65-4B0E-9034-172C0A3CB1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2228F36-DF33-45BA-8D26-DC560C82AB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D1916-FFBF-4EEC-A6FC-BD630064A07F}" type="datetimeFigureOut">
              <a:rPr lang="ko-KR" altLang="en-US" smtClean="0"/>
              <a:t>2022-01-22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A838799-3DA3-4FEC-AFB1-402B65BD76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B3814B6-250A-4927-9CA9-3DB363BE20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97117-D0E1-4E80-B9C4-3E515956EE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84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a526e607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a526e607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963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8149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150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658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1600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5325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a526e607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a526e607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478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113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34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626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a526e607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a526e607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146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1434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9885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1890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18207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3289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21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a526e607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a526e607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74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9901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5943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002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3430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2434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526e607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526e607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570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61714A3B-5417-0744-B6BB-C3952503C81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03300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r>
              <a:rPr lang="en-US" dirty="0"/>
              <a:t>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  <a:p>
            <a:pPr lvl="3"/>
            <a:r>
              <a:rPr lang="en-US" dirty="0"/>
              <a:t>4</a:t>
            </a:r>
          </a:p>
          <a:p>
            <a:pPr lvl="4"/>
            <a:r>
              <a:rPr lang="en-US" dirty="0"/>
              <a:t>5</a:t>
            </a:r>
          </a:p>
          <a:p>
            <a:pPr lvl="5"/>
            <a:endParaRPr lang="en-US" dirty="0"/>
          </a:p>
          <a:p>
            <a:pPr lvl="6"/>
            <a:endParaRPr dirty="0"/>
          </a:p>
        </p:txBody>
      </p:sp>
      <p:sp>
        <p:nvSpPr>
          <p:cNvPr id="10" name="Google Shape;174;p19">
            <a:extLst>
              <a:ext uri="{FF2B5EF4-FFF2-40B4-BE49-F238E27FC236}">
                <a16:creationId xmlns:a16="http://schemas.microsoft.com/office/drawing/2014/main" id="{7C6BBB6F-D0C2-9246-85B2-4A201236517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</a:rPr>
              <a:t>Title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1" name="Google Shape;176;p19">
            <a:extLst>
              <a:ext uri="{FF2B5EF4-FFF2-40B4-BE49-F238E27FC236}">
                <a16:creationId xmlns:a16="http://schemas.microsoft.com/office/drawing/2014/main" id="{BF5422C7-F330-C64C-B195-A5E4941579AC}"/>
              </a:ext>
            </a:extLst>
          </p:cNvPr>
          <p:cNvSpPr/>
          <p:nvPr userDrawn="1"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77;p19">
            <a:extLst>
              <a:ext uri="{FF2B5EF4-FFF2-40B4-BE49-F238E27FC236}">
                <a16:creationId xmlns:a16="http://schemas.microsoft.com/office/drawing/2014/main" id="{BBB6D257-80B3-254D-A499-DF089C047D17}"/>
              </a:ext>
            </a:extLst>
          </p:cNvPr>
          <p:cNvCxnSpPr/>
          <p:nvPr userDrawn="1"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E96F803-62CA-5243-800B-41E0B1706CD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r>
              <a:rPr lang="en-US" altLang="ko" sz="1800">
                <a:solidFill>
                  <a:schemeClr val="bg1"/>
                </a:solidFill>
              </a:rPr>
              <a:t>/9</a:t>
            </a:r>
            <a:endParaRPr lang="ko" alt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8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ko" smtClean="0"/>
              <a:pPr/>
              <a:t>‹#›</a:t>
            </a:fld>
            <a:endParaRPr lang="en-US" altLang="k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 smtClean="0"/>
              <a:pPr/>
              <a:t>‹#›</a:t>
            </a:fld>
            <a:r>
              <a:rPr lang="en-US" altLang="ko" dirty="0"/>
              <a:t>/20</a:t>
            </a:r>
            <a:endParaRPr dirty="0"/>
          </a:p>
        </p:txBody>
      </p:sp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7164DFE5-5E20-49B6-BA15-2FCB758694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3300" y="1168400"/>
            <a:ext cx="8428412" cy="34297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CD4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419595" y="959668"/>
            <a:ext cx="80736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4000" dirty="0"/>
              <a:t>Meta-Learning </a:t>
            </a:r>
            <a:br>
              <a:rPr lang="en-US" altLang="ko-KR" sz="4000" dirty="0"/>
            </a:br>
            <a:r>
              <a:rPr lang="en-US" altLang="ko-KR" sz="4000" dirty="0"/>
              <a:t>for Online Update </a:t>
            </a:r>
            <a:br>
              <a:rPr lang="en-US" altLang="ko-KR" sz="4000" dirty="0"/>
            </a:br>
            <a:r>
              <a:rPr lang="en-US" altLang="ko-KR" sz="4000" dirty="0"/>
              <a:t>of Recommender Systems</a:t>
            </a:r>
            <a:endParaRPr sz="4000" dirty="0"/>
          </a:p>
        </p:txBody>
      </p:sp>
      <p:sp>
        <p:nvSpPr>
          <p:cNvPr id="8" name="Google Shape;73;p13">
            <a:extLst>
              <a:ext uri="{FF2B5EF4-FFF2-40B4-BE49-F238E27FC236}">
                <a16:creationId xmlns:a16="http://schemas.microsoft.com/office/drawing/2014/main" id="{6A36B5FE-AB94-4E5C-B8B7-053120DBB4D9}"/>
              </a:ext>
            </a:extLst>
          </p:cNvPr>
          <p:cNvSpPr txBox="1">
            <a:spLocks/>
          </p:cNvSpPr>
          <p:nvPr/>
        </p:nvSpPr>
        <p:spPr>
          <a:xfrm>
            <a:off x="791724" y="-535049"/>
            <a:ext cx="6538233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ts val="3000"/>
              </a:lnSpc>
            </a:pPr>
            <a:r>
              <a:rPr lang="en-US" altLang="ko-KR" sz="2000" b="1" dirty="0">
                <a:solidFill>
                  <a:schemeClr val="bg1"/>
                </a:solidFill>
              </a:rPr>
              <a:t>AAAI 2022</a:t>
            </a:r>
            <a:endParaRPr lang="en-US" altLang="ko-KR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599E1-3581-4FDB-BB36-483902935988}"/>
              </a:ext>
            </a:extLst>
          </p:cNvPr>
          <p:cNvSpPr txBox="1"/>
          <p:nvPr/>
        </p:nvSpPr>
        <p:spPr>
          <a:xfrm>
            <a:off x="419595" y="3227858"/>
            <a:ext cx="8087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Minseok Kim</a:t>
            </a:r>
            <a:r>
              <a:rPr lang="en-US" altLang="ko-KR" sz="1600" baseline="30000" dirty="0">
                <a:solidFill>
                  <a:schemeClr val="bg1"/>
                </a:solidFill>
              </a:rPr>
              <a:t>1</a:t>
            </a:r>
            <a:r>
              <a:rPr lang="en-US" altLang="ko-KR" sz="1600" dirty="0">
                <a:solidFill>
                  <a:schemeClr val="bg1"/>
                </a:solidFill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</a:rPr>
              <a:t>Hwanjun</a:t>
            </a:r>
            <a:r>
              <a:rPr lang="en-US" altLang="ko-KR" sz="1600" dirty="0">
                <a:solidFill>
                  <a:schemeClr val="bg1"/>
                </a:solidFill>
              </a:rPr>
              <a:t> Song</a:t>
            </a:r>
            <a:r>
              <a:rPr lang="en-US" altLang="ko-KR" sz="1600" baseline="30000" dirty="0">
                <a:solidFill>
                  <a:schemeClr val="bg1"/>
                </a:solidFill>
              </a:rPr>
              <a:t>2</a:t>
            </a:r>
            <a:r>
              <a:rPr lang="en-US" altLang="ko-KR" sz="1600" dirty="0">
                <a:solidFill>
                  <a:schemeClr val="bg1"/>
                </a:solidFill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</a:rPr>
              <a:t>Yooju</a:t>
            </a:r>
            <a:r>
              <a:rPr lang="en-US" altLang="ko-KR" sz="1600" dirty="0">
                <a:solidFill>
                  <a:schemeClr val="bg1"/>
                </a:solidFill>
              </a:rPr>
              <a:t> Shin</a:t>
            </a:r>
            <a:r>
              <a:rPr lang="en-US" altLang="ko-KR" sz="1600" baseline="30000" dirty="0">
                <a:solidFill>
                  <a:schemeClr val="bg1"/>
                </a:solidFill>
              </a:rPr>
              <a:t>1</a:t>
            </a:r>
            <a:r>
              <a:rPr lang="en-US" altLang="ko-KR" sz="1600" dirty="0">
                <a:solidFill>
                  <a:schemeClr val="bg1"/>
                </a:solidFill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</a:rPr>
              <a:t>Dongmin</a:t>
            </a:r>
            <a:r>
              <a:rPr lang="en-US" altLang="ko-KR" sz="1600" dirty="0">
                <a:solidFill>
                  <a:schemeClr val="bg1"/>
                </a:solidFill>
              </a:rPr>
              <a:t> Park</a:t>
            </a:r>
            <a:r>
              <a:rPr lang="en-US" altLang="ko-KR" sz="1600" baseline="30000" dirty="0">
                <a:solidFill>
                  <a:schemeClr val="bg1"/>
                </a:solidFill>
              </a:rPr>
              <a:t>1</a:t>
            </a:r>
            <a:r>
              <a:rPr lang="en-US" altLang="ko-KR" sz="1600" dirty="0">
                <a:solidFill>
                  <a:schemeClr val="bg1"/>
                </a:solidFill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</a:rPr>
              <a:t>Kijung</a:t>
            </a:r>
            <a:r>
              <a:rPr lang="en-US" altLang="ko-KR" sz="1600" dirty="0">
                <a:solidFill>
                  <a:schemeClr val="bg1"/>
                </a:solidFill>
              </a:rPr>
              <a:t> Shin</a:t>
            </a:r>
            <a:r>
              <a:rPr lang="en-US" altLang="ko-KR" sz="1600" baseline="30000" dirty="0">
                <a:solidFill>
                  <a:schemeClr val="bg1"/>
                </a:solidFill>
              </a:rPr>
              <a:t>1</a:t>
            </a:r>
            <a:r>
              <a:rPr lang="en-US" altLang="ko-KR" sz="1600" dirty="0">
                <a:solidFill>
                  <a:schemeClr val="bg1"/>
                </a:solidFill>
              </a:rPr>
              <a:t>, Jae-Gil Lee</a:t>
            </a:r>
            <a:r>
              <a:rPr lang="en-US" altLang="ko-KR" sz="1600" baseline="30000" dirty="0">
                <a:solidFill>
                  <a:schemeClr val="bg1"/>
                </a:solidFill>
              </a:rPr>
              <a:t>1</a:t>
            </a:r>
            <a:endParaRPr lang="ko-KR" alt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832CD8B-56A4-4752-81C0-6828B527A19C}"/>
              </a:ext>
            </a:extLst>
          </p:cNvPr>
          <p:cNvSpPr/>
          <p:nvPr/>
        </p:nvSpPr>
        <p:spPr>
          <a:xfrm>
            <a:off x="419595" y="342990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ko-KR" sz="12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</a:rPr>
              <a:t>KAIST, </a:t>
            </a:r>
            <a:r>
              <a:rPr lang="en-US" altLang="ko-KR" sz="12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altLang="ko-KR" sz="1200" dirty="0">
                <a:solidFill>
                  <a:schemeClr val="bg1"/>
                </a:solidFill>
                <a:latin typeface="Arial" panose="020B0604020202020204" pitchFamily="34" charset="0"/>
              </a:rPr>
              <a:t>NAVER AI Lab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"/>
          <p:cNvSpPr txBox="1">
            <a:spLocks noGrp="1"/>
          </p:cNvSpPr>
          <p:nvPr>
            <p:ph type="title"/>
          </p:nvPr>
        </p:nvSpPr>
        <p:spPr>
          <a:xfrm>
            <a:off x="1703634" y="740833"/>
            <a:ext cx="5736731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1600"/>
              </a:spcBef>
            </a:pPr>
            <a:r>
              <a:rPr lang="en-US" altLang="ko-KR" sz="3600" dirty="0">
                <a:solidFill>
                  <a:srgbClr val="FFFFFF"/>
                </a:solidFill>
              </a:rPr>
              <a:t>2. Methodology</a:t>
            </a:r>
            <a:endParaRPr lang="ko-KR" alt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70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Default Recommender Update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1251AC97-9B87-4AD9-8BCA-3FFD16C77ED6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103FA0E1-EB45-42A7-8E1C-5A79D42A9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287" y="1055058"/>
            <a:ext cx="3692075" cy="11611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텍스트 개체 틀 5">
                <a:extLst>
                  <a:ext uri="{FF2B5EF4-FFF2-40B4-BE49-F238E27FC236}">
                    <a16:creationId xmlns:a16="http://schemas.microsoft.com/office/drawing/2014/main" id="{990E6C79-0ACE-47E9-A540-4ABD6DFE2CD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21823" y="3023647"/>
                <a:ext cx="8393577" cy="996467"/>
              </a:xfrm>
            </p:spPr>
            <p:txBody>
              <a:bodyPr/>
              <a:lstStyle/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+mn-lt"/>
                    <a:ea typeface="+mn-ea"/>
                  </a:rPr>
                  <a:t>Two perspectives in learning: </a:t>
                </a:r>
                <a:r>
                  <a:rPr lang="en-US" altLang="ko-KR" sz="2000" dirty="0">
                    <a:solidFill>
                      <a:srgbClr val="FF0000"/>
                    </a:solidFill>
                    <a:latin typeface="+mn-lt"/>
                    <a:ea typeface="+mn-ea"/>
                  </a:rPr>
                  <a:t>learning rate</a:t>
                </a:r>
                <a:r>
                  <a:rPr lang="en-US" altLang="ko-KR" sz="2000" dirty="0">
                    <a:latin typeface="+mn-lt"/>
                    <a:ea typeface="+mn-ea"/>
                  </a:rPr>
                  <a:t>, </a:t>
                </a:r>
                <a:r>
                  <a:rPr lang="en-US" altLang="ko-KR" sz="20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</a:rPr>
                  <a:t>interaction importance</a:t>
                </a: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altLang="ko-KR" sz="2000" dirty="0">
                  <a:latin typeface="+mn-lt"/>
                  <a:ea typeface="+mn-ea"/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+mn-lt"/>
                    <a:ea typeface="+mn-ea"/>
                  </a:rPr>
                  <a:t>How to decide </a:t>
                </a:r>
                <a14:m>
                  <m:oMath xmlns:m="http://schemas.openxmlformats.org/officeDocument/2006/math">
                    <m:r>
                      <a:rPr lang="en-US" altLang="ko-KR" sz="2000" b="1" i="1" smtClean="0">
                        <a:latin typeface="Cambria Math" panose="02040503050406030204" pitchFamily="18" charset="0"/>
                        <a:ea typeface="+mn-ea"/>
                      </a:rPr>
                      <m:t>𝑾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n-US" altLang="ko-KR" sz="2000" dirty="0">
                    <a:latin typeface="+mn-lt"/>
                    <a:ea typeface="+mn-ea"/>
                  </a:rPr>
                  <a:t>affects update of a recommender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1800" dirty="0"/>
                  <a:t> </a:t>
                </a: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altLang="ko-KR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ko-KR" sz="1600" dirty="0"/>
                  <a:t>* Default: equally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lang="en-US" altLang="ko-KR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altLang="ko-KR" sz="1600" dirty="0"/>
                  <a:t>  for all</a:t>
                </a:r>
              </a:p>
              <a:p>
                <a:pPr marL="742950" lvl="1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altLang="ko-KR" sz="1800" dirty="0"/>
              </a:p>
            </p:txBody>
          </p:sp>
        </mc:Choice>
        <mc:Fallback>
          <p:sp>
            <p:nvSpPr>
              <p:cNvPr id="10" name="텍스트 개체 틀 5">
                <a:extLst>
                  <a:ext uri="{FF2B5EF4-FFF2-40B4-BE49-F238E27FC236}">
                    <a16:creationId xmlns:a16="http://schemas.microsoft.com/office/drawing/2014/main" id="{990E6C79-0ACE-47E9-A540-4ABD6DFE2C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1823" y="3023647"/>
                <a:ext cx="8393577" cy="996467"/>
              </a:xfrm>
              <a:blipFill>
                <a:blip r:embed="rId4"/>
                <a:stretch>
                  <a:fillRect l="-508" b="-687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CFD66A7F-001E-47A6-BB33-4770B5B8988E}"/>
              </a:ext>
            </a:extLst>
          </p:cNvPr>
          <p:cNvCxnSpPr>
            <a:cxnSpLocks/>
          </p:cNvCxnSpPr>
          <p:nvPr/>
        </p:nvCxnSpPr>
        <p:spPr>
          <a:xfrm flipH="1">
            <a:off x="2439381" y="1449722"/>
            <a:ext cx="294980" cy="27263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0B4D53C6-90F9-45C7-91A8-C86AC4BD0C4A}"/>
              </a:ext>
            </a:extLst>
          </p:cNvPr>
          <p:cNvSpPr/>
          <p:nvPr/>
        </p:nvSpPr>
        <p:spPr>
          <a:xfrm>
            <a:off x="1458281" y="1589315"/>
            <a:ext cx="998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parameter</a:t>
            </a:r>
            <a:endParaRPr lang="ko-KR" altLang="en-US" dirty="0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1D64243B-CBF3-4A78-9879-04BC3F6B768E}"/>
              </a:ext>
            </a:extLst>
          </p:cNvPr>
          <p:cNvCxnSpPr>
            <a:cxnSpLocks/>
          </p:cNvCxnSpPr>
          <p:nvPr/>
        </p:nvCxnSpPr>
        <p:spPr>
          <a:xfrm flipH="1">
            <a:off x="3974592" y="1540835"/>
            <a:ext cx="231648" cy="195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915E254-3F8D-4C9D-B4F4-F3202101963F}"/>
              </a:ext>
            </a:extLst>
          </p:cNvPr>
          <p:cNvSpPr/>
          <p:nvPr/>
        </p:nvSpPr>
        <p:spPr>
          <a:xfrm>
            <a:off x="2823822" y="159865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learning rate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8E965F8D-6BED-4924-AD5D-38966DEEA0AD}"/>
              </a:ext>
            </a:extLst>
          </p:cNvPr>
          <p:cNvCxnSpPr>
            <a:cxnSpLocks/>
          </p:cNvCxnSpPr>
          <p:nvPr/>
        </p:nvCxnSpPr>
        <p:spPr>
          <a:xfrm>
            <a:off x="5586240" y="1561411"/>
            <a:ext cx="250047" cy="16901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25B1AF9-C9EF-45F1-A652-CDD47D2FDC56}"/>
              </a:ext>
            </a:extLst>
          </p:cNvPr>
          <p:cNvSpPr/>
          <p:nvPr/>
        </p:nvSpPr>
        <p:spPr>
          <a:xfrm>
            <a:off x="5793406" y="1605562"/>
            <a:ext cx="1954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interaction importance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9041484-DCE4-40AE-B9B7-9B538D687720}"/>
              </a:ext>
            </a:extLst>
          </p:cNvPr>
          <p:cNvSpPr/>
          <p:nvPr/>
        </p:nvSpPr>
        <p:spPr>
          <a:xfrm>
            <a:off x="4102608" y="1165915"/>
            <a:ext cx="298704" cy="37185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CCBA421-4B30-44A7-8CC1-8E72E8A09AF6}"/>
              </a:ext>
            </a:extLst>
          </p:cNvPr>
          <p:cNvSpPr/>
          <p:nvPr/>
        </p:nvSpPr>
        <p:spPr>
          <a:xfrm flipH="1">
            <a:off x="5262039" y="1053357"/>
            <a:ext cx="324640" cy="592561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F26A9C3F-5EAD-4C1F-B1D2-2038DF740D29}"/>
              </a:ext>
            </a:extLst>
          </p:cNvPr>
          <p:cNvCxnSpPr>
            <a:cxnSpLocks/>
          </p:cNvCxnSpPr>
          <p:nvPr/>
        </p:nvCxnSpPr>
        <p:spPr>
          <a:xfrm>
            <a:off x="5842034" y="2180194"/>
            <a:ext cx="0" cy="23991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9B3F9FF-88AB-4370-858F-FEA4F4F333B3}"/>
              </a:ext>
            </a:extLst>
          </p:cNvPr>
          <p:cNvSpPr/>
          <p:nvPr/>
        </p:nvSpPr>
        <p:spPr>
          <a:xfrm>
            <a:off x="3354174" y="2483097"/>
            <a:ext cx="1824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Learning rate matrix:</a:t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081AD689-9B5B-40E7-9766-E536D2713EC2}"/>
              </a:ext>
            </a:extLst>
          </p:cNvPr>
          <p:cNvSpPr/>
          <p:nvPr/>
        </p:nvSpPr>
        <p:spPr>
          <a:xfrm>
            <a:off x="5097130" y="2483097"/>
            <a:ext cx="3303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learning rate </a:t>
            </a:r>
            <a:r>
              <a:rPr lang="en-US" altLang="ko-KR" dirty="0"/>
              <a:t>+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interaction importance</a:t>
            </a:r>
            <a:endParaRPr lang="ko-KR" alt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4FBA53E4-2C08-4FBC-A0D6-AF6E99F49594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39" name="Rectangle 1">
            <a:extLst>
              <a:ext uri="{FF2B5EF4-FFF2-40B4-BE49-F238E27FC236}">
                <a16:creationId xmlns:a16="http://schemas.microsoft.com/office/drawing/2014/main" id="{CF6E0816-71AD-4F8A-9EF0-EC7E18CDAB91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00496BAB-BA7B-4E32-B2DD-DFFB17F64239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41" name="슬라이드 번호 개체 틀 3">
            <a:extLst>
              <a:ext uri="{FF2B5EF4-FFF2-40B4-BE49-F238E27FC236}">
                <a16:creationId xmlns:a16="http://schemas.microsoft.com/office/drawing/2014/main" id="{94570E65-7E35-43F6-9944-9400E9ECF0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7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Previous Studies Handle Either Perspective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1251AC97-9B87-4AD9-8BCA-3FFD16C77ED6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644C82FD-3996-4126-9216-4941A3E36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751" y="3325478"/>
            <a:ext cx="4261104" cy="101288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F0FA7EF-AF6E-4B7A-BF33-93132D330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751" y="1660887"/>
            <a:ext cx="3855720" cy="938674"/>
          </a:xfrm>
          <a:prstGeom prst="rect">
            <a:avLst/>
          </a:prstGeom>
        </p:spPr>
      </p:pic>
      <p:sp>
        <p:nvSpPr>
          <p:cNvPr id="10" name="텍스트 개체 틀 5">
            <a:extLst>
              <a:ext uri="{FF2B5EF4-FFF2-40B4-BE49-F238E27FC236}">
                <a16:creationId xmlns:a16="http://schemas.microsoft.com/office/drawing/2014/main" id="{5DEE02F1-B146-4988-99C4-9F912D27B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29521"/>
            <a:ext cx="8393577" cy="300240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+mn-lt"/>
                <a:ea typeface="+mn-ea"/>
              </a:rPr>
              <a:t>Importance reweighting</a:t>
            </a:r>
            <a:r>
              <a:rPr lang="en-US" altLang="ko-KR" sz="2000" dirty="0">
                <a:latin typeface="+mn-lt"/>
                <a:ea typeface="+mn-ea"/>
              </a:rPr>
              <a:t> handles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rPr>
              <a:t>interactions</a:t>
            </a:r>
            <a:r>
              <a:rPr lang="en-US" altLang="ko-KR" sz="2000" dirty="0">
                <a:latin typeface="+mn-lt"/>
                <a:ea typeface="+mn-ea"/>
              </a:rPr>
              <a:t>, but not </a:t>
            </a:r>
            <a:r>
              <a:rPr lang="en-US" altLang="ko-KR" sz="2000" dirty="0">
                <a:solidFill>
                  <a:srgbClr val="FF0000"/>
                </a:solidFill>
                <a:latin typeface="+mn-lt"/>
                <a:ea typeface="+mn-ea"/>
              </a:rPr>
              <a:t>parameters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  <a:ea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  <a:ea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  <a:ea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  <a:ea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ko-KR" sz="2000" dirty="0">
              <a:latin typeface="+mn-lt"/>
              <a:ea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Meta-optimization</a:t>
            </a:r>
            <a:r>
              <a:rPr lang="en-US" altLang="ko-KR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handles </a:t>
            </a: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,  but not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F0F3917-BCF2-4472-B89F-E5C05FD08C82}"/>
              </a:ext>
            </a:extLst>
          </p:cNvPr>
          <p:cNvSpPr/>
          <p:nvPr/>
        </p:nvSpPr>
        <p:spPr>
          <a:xfrm>
            <a:off x="3907536" y="3237244"/>
            <a:ext cx="1524000" cy="804404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80F3255-028C-43D4-97FB-87DF604829A0}"/>
              </a:ext>
            </a:extLst>
          </p:cNvPr>
          <p:cNvSpPr/>
          <p:nvPr/>
        </p:nvSpPr>
        <p:spPr>
          <a:xfrm flipH="1">
            <a:off x="5579030" y="1593551"/>
            <a:ext cx="1022937" cy="67415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E92639F4-F418-4400-B942-4E1E325E28C8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9B5C0EBF-F2F5-4EB3-A708-5247F8FB7B32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270606C1-E4FE-406A-B06A-E619C45974A1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18" name="슬라이드 번호 개체 틀 3">
            <a:extLst>
              <a:ext uri="{FF2B5EF4-FFF2-40B4-BE49-F238E27FC236}">
                <a16:creationId xmlns:a16="http://schemas.microsoft.com/office/drawing/2014/main" id="{9B3C3E41-7042-4F1D-8950-10FBE1A27FF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78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 err="1">
                <a:solidFill>
                  <a:schemeClr val="bg2"/>
                </a:solidFill>
              </a:rPr>
              <a:t>MeLON</a:t>
            </a:r>
            <a:r>
              <a:rPr lang="en-US" altLang="ko-KR" dirty="0">
                <a:solidFill>
                  <a:schemeClr val="bg2"/>
                </a:solidFill>
              </a:rPr>
              <a:t>: Handles Both Perspectives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50755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1251AC97-9B87-4AD9-8BCA-3FFD16C77ED6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텍스트 개체 틀 5">
            <a:extLst>
              <a:ext uri="{FF2B5EF4-FFF2-40B4-BE49-F238E27FC236}">
                <a16:creationId xmlns:a16="http://schemas.microsoft.com/office/drawing/2014/main" id="{5DEE02F1-B146-4988-99C4-9F912D27B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29521"/>
            <a:ext cx="8393577" cy="300240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latin typeface="+mn-lt"/>
                <a:ea typeface="+mn-ea"/>
              </a:rPr>
              <a:t>MeLON</a:t>
            </a:r>
            <a:r>
              <a:rPr lang="en-US" altLang="ko-KR" sz="2000" dirty="0">
                <a:latin typeface="+mn-lt"/>
                <a:ea typeface="+mn-ea"/>
              </a:rPr>
              <a:t> adapts to </a:t>
            </a:r>
            <a:r>
              <a:rPr lang="en-US" altLang="ko-KR" sz="2000" b="1" dirty="0"/>
              <a:t>both</a:t>
            </a:r>
            <a:r>
              <a:rPr lang="en-US" altLang="ko-KR" sz="2000" dirty="0">
                <a:latin typeface="+mn-lt"/>
                <a:ea typeface="+mn-ea"/>
              </a:rPr>
              <a:t>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</a:rPr>
              <a:t>interactions</a:t>
            </a:r>
            <a:r>
              <a:rPr lang="en-US" altLang="ko-KR" sz="2000" dirty="0"/>
              <a:t> and </a:t>
            </a:r>
            <a:r>
              <a:rPr lang="en-US" altLang="ko-KR" sz="2000" dirty="0">
                <a:solidFill>
                  <a:srgbClr val="FF0000"/>
                </a:solidFill>
              </a:rPr>
              <a:t>parameters</a:t>
            </a:r>
            <a:r>
              <a:rPr lang="en-US" altLang="ko-KR" sz="2000" dirty="0">
                <a:solidFill>
                  <a:srgbClr val="FF0000"/>
                </a:solidFill>
                <a:latin typeface="+mn-lt"/>
                <a:ea typeface="+mn-ea"/>
              </a:rPr>
              <a:t> </a:t>
            </a:r>
            <a:r>
              <a:rPr lang="en-US" altLang="ko-KR" sz="2000" dirty="0">
                <a:solidFill>
                  <a:schemeClr val="bg2"/>
                </a:solidFill>
                <a:latin typeface="+mn-lt"/>
                <a:ea typeface="+mn-ea"/>
              </a:rPr>
              <a:t>via meta-learning</a:t>
            </a:r>
            <a:endParaRPr lang="en-US" altLang="ko-KR" sz="2000" dirty="0">
              <a:solidFill>
                <a:schemeClr val="bg2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F6FBB49-E02B-463F-A27D-1A6B7EB8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611" y="1469121"/>
            <a:ext cx="4572000" cy="103441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D8B03E6-22EF-4787-8D75-7D04982CA4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92"/>
          <a:stretch/>
        </p:blipFill>
        <p:spPr>
          <a:xfrm>
            <a:off x="659640" y="2807832"/>
            <a:ext cx="7725370" cy="1811412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CE91926-70A4-4542-B2B6-0DC02A004CFC}"/>
              </a:ext>
            </a:extLst>
          </p:cNvPr>
          <p:cNvSpPr/>
          <p:nvPr/>
        </p:nvSpPr>
        <p:spPr>
          <a:xfrm flipH="1">
            <a:off x="5158405" y="1483776"/>
            <a:ext cx="1846205" cy="674154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CA5F6A62-E520-42EA-AF47-E758A8A0C0F0}"/>
              </a:ext>
            </a:extLst>
          </p:cNvPr>
          <p:cNvCxnSpPr/>
          <p:nvPr/>
        </p:nvCxnSpPr>
        <p:spPr>
          <a:xfrm>
            <a:off x="6376416" y="2157930"/>
            <a:ext cx="0" cy="64990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">
            <a:extLst>
              <a:ext uri="{FF2B5EF4-FFF2-40B4-BE49-F238E27FC236}">
                <a16:creationId xmlns:a16="http://schemas.microsoft.com/office/drawing/2014/main" id="{37039514-54DF-4DF8-8D23-3287022245C1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18FD5F07-8268-40D7-A73C-3F6C45C3A86E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B623A674-AFB8-47D0-BD40-8EF08E1200B4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23" name="슬라이드 번호 개체 틀 3">
            <a:extLst>
              <a:ext uri="{FF2B5EF4-FFF2-40B4-BE49-F238E27FC236}">
                <a16:creationId xmlns:a16="http://schemas.microsoft.com/office/drawing/2014/main" id="{991BD920-1CA7-4C2E-A0C7-409856C7AF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52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2"/>
                </a:solidFill>
              </a:rPr>
              <a:t>Theory Supports </a:t>
            </a:r>
            <a:r>
              <a:rPr lang="en-US" dirty="0" err="1">
                <a:solidFill>
                  <a:schemeClr val="bg2"/>
                </a:solidFill>
              </a:rPr>
              <a:t>MeLON’s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Flexbility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1251AC97-9B87-4AD9-8BCA-3FFD16C77ED6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67420759-2044-4970-8A4A-7423A5F8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294" y="1188549"/>
            <a:ext cx="5391409" cy="9813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텍스트 개체 틀 5">
                <a:extLst>
                  <a:ext uri="{FF2B5EF4-FFF2-40B4-BE49-F238E27FC236}">
                    <a16:creationId xmlns:a16="http://schemas.microsoft.com/office/drawing/2014/main" id="{075B9F0A-322A-4014-88C6-0B291CFF231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21823" y="2524609"/>
                <a:ext cx="8243106" cy="1679463"/>
              </a:xfrm>
            </p:spPr>
            <p:txBody>
              <a:bodyPr/>
              <a:lstStyle/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+mn-lt"/>
                    <a:ea typeface="+mn-ea"/>
                  </a:rPr>
                  <a:t>As </a:t>
                </a:r>
                <a:r>
                  <a:rPr lang="en-US" altLang="ko-KR" sz="2000" dirty="0" err="1">
                    <a:latin typeface="+mn-lt"/>
                    <a:ea typeface="+mn-ea"/>
                  </a:rPr>
                  <a:t>MeLON</a:t>
                </a:r>
                <a:r>
                  <a:rPr lang="en-US" altLang="ko-KR" sz="2000" dirty="0">
                    <a:latin typeface="+mn-lt"/>
                    <a:ea typeface="+mn-ea"/>
                  </a:rPr>
                  <a:t> can handle both training perspectives, </a:t>
                </a:r>
                <a:r>
                  <a:rPr lang="en-US" altLang="ko-KR" sz="2000" dirty="0" err="1">
                    <a:latin typeface="+mn-lt"/>
                    <a:ea typeface="+mn-ea"/>
                  </a:rPr>
                  <a:t>MeLON</a:t>
                </a:r>
                <a:r>
                  <a:rPr lang="en-US" altLang="ko-KR" sz="2000" dirty="0">
                    <a:latin typeface="+mn-lt"/>
                    <a:ea typeface="+mn-ea"/>
                  </a:rPr>
                  <a:t> has </a:t>
                </a:r>
                <a:r>
                  <a:rPr lang="en-US" altLang="ko-KR" sz="2000" b="1" dirty="0">
                    <a:latin typeface="+mn-lt"/>
                    <a:ea typeface="+mn-ea"/>
                  </a:rPr>
                  <a:t>more flexibility </a:t>
                </a:r>
                <a:r>
                  <a:rPr lang="en-US" altLang="ko-KR" sz="2000" dirty="0">
                    <a:latin typeface="+mn-lt"/>
                    <a:ea typeface="+mn-ea"/>
                  </a:rPr>
                  <a:t>than previous studies</a:t>
                </a: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altLang="ko-KR" sz="2000" dirty="0">
                  <a:latin typeface="+mn-lt"/>
                  <a:ea typeface="+mn-ea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+mn-ea"/>
                      </a:rPr>
                      <m:t>→ </m:t>
                    </m:r>
                  </m:oMath>
                </a14:m>
                <a:r>
                  <a:rPr lang="en-US" altLang="ko-KR" sz="2000" dirty="0"/>
                  <a:t>Performance enhancement by </a:t>
                </a:r>
                <a:r>
                  <a:rPr lang="en-US" altLang="ko-KR" sz="2000" b="1" dirty="0" err="1"/>
                  <a:t>MeLON</a:t>
                </a:r>
                <a:endParaRPr lang="en-US" altLang="ko-KR" sz="2000" b="1" dirty="0">
                  <a:latin typeface="+mn-lt"/>
                  <a:ea typeface="+mn-ea"/>
                </a:endParaRPr>
              </a:p>
            </p:txBody>
          </p:sp>
        </mc:Choice>
        <mc:Fallback>
          <p:sp>
            <p:nvSpPr>
              <p:cNvPr id="8" name="텍스트 개체 틀 5">
                <a:extLst>
                  <a:ext uri="{FF2B5EF4-FFF2-40B4-BE49-F238E27FC236}">
                    <a16:creationId xmlns:a16="http://schemas.microsoft.com/office/drawing/2014/main" id="{075B9F0A-322A-4014-88C6-0B291CFF23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1823" y="2524609"/>
                <a:ext cx="8243106" cy="1679463"/>
              </a:xfrm>
              <a:blipFill>
                <a:blip r:embed="rId4"/>
                <a:stretch>
                  <a:fillRect l="-518" r="-74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">
            <a:extLst>
              <a:ext uri="{FF2B5EF4-FFF2-40B4-BE49-F238E27FC236}">
                <a16:creationId xmlns:a16="http://schemas.microsoft.com/office/drawing/2014/main" id="{4493BC8D-4264-4564-A8B7-55B765A22FD8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89073C2-9A2C-4061-9CE2-4B8341AE1CFE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B264BED-F084-4134-8077-3278FE7CC78D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12" name="슬라이드 번호 개체 틀 3">
            <a:extLst>
              <a:ext uri="{FF2B5EF4-FFF2-40B4-BE49-F238E27FC236}">
                <a16:creationId xmlns:a16="http://schemas.microsoft.com/office/drawing/2014/main" id="{230F1FAC-AF82-4165-B921-A3020C76720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79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Recommender Update with </a:t>
            </a:r>
            <a:r>
              <a:rPr lang="en-US" altLang="ko-KR" dirty="0" err="1">
                <a:solidFill>
                  <a:schemeClr val="bg2"/>
                </a:solidFill>
              </a:rPr>
              <a:t>MeLON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1251AC97-9B87-4AD9-8BCA-3FFD16C77ED6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EC2A6C04-2F42-4B87-B641-E942D909A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292" y="1035028"/>
            <a:ext cx="4223853" cy="2098316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E0224C-6765-458F-BB49-9F388FB0A372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DDBE419-90FD-4A67-BBA8-EA7759842ACD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121BD6C-B5E7-43A1-A9A6-A1F70221BE07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12" name="텍스트 개체 틀 5">
            <a:extLst>
              <a:ext uri="{FF2B5EF4-FFF2-40B4-BE49-F238E27FC236}">
                <a16:creationId xmlns:a16="http://schemas.microsoft.com/office/drawing/2014/main" id="{BC4905A8-E86F-49C4-8648-71D1F6B33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2" y="3133344"/>
            <a:ext cx="8310599" cy="147048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  <a:ea typeface="+mn-ea"/>
              </a:rPr>
              <a:t>Given a new user-item interaction batch, </a:t>
            </a:r>
            <a:br>
              <a:rPr lang="en-US" altLang="ko-KR" sz="2000" dirty="0">
                <a:latin typeface="+mn-lt"/>
                <a:ea typeface="+mn-ea"/>
              </a:rPr>
            </a:br>
            <a:r>
              <a:rPr lang="en-US" altLang="ko-KR" sz="2000" dirty="0" err="1">
                <a:latin typeface="+mn-lt"/>
                <a:ea typeface="+mn-ea"/>
              </a:rPr>
              <a:t>MeLON</a:t>
            </a:r>
            <a:r>
              <a:rPr lang="en-US" altLang="ko-KR" sz="2000" dirty="0">
                <a:latin typeface="+mn-lt"/>
                <a:ea typeface="+mn-ea"/>
              </a:rPr>
              <a:t> provides a learning rate for </a:t>
            </a:r>
            <a:r>
              <a:rPr lang="en-US" altLang="ko-KR" sz="2000" b="1" dirty="0">
                <a:latin typeface="+mn-lt"/>
                <a:ea typeface="+mn-ea"/>
              </a:rPr>
              <a:t>each </a:t>
            </a:r>
            <a:r>
              <a:rPr lang="en-US" altLang="ko-KR" sz="2000" dirty="0">
                <a:latin typeface="+mn-lt"/>
                <a:ea typeface="+mn-ea"/>
              </a:rPr>
              <a:t>interaction-parameter </a:t>
            </a:r>
            <a:r>
              <a:rPr lang="en-US" altLang="ko-KR" sz="2000" b="1" dirty="0">
                <a:latin typeface="+mn-lt"/>
                <a:ea typeface="+mn-ea"/>
              </a:rPr>
              <a:t>pair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  <a:ea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latin typeface="+mn-lt"/>
                <a:ea typeface="+mn-ea"/>
              </a:rPr>
              <a:t>MeLON</a:t>
            </a:r>
            <a:r>
              <a:rPr lang="en-US" altLang="ko-KR" sz="2000" dirty="0">
                <a:latin typeface="+mn-lt"/>
                <a:ea typeface="+mn-ea"/>
              </a:rPr>
              <a:t> learns how the recommender performs update (see appendix)</a:t>
            </a:r>
          </a:p>
        </p:txBody>
      </p:sp>
      <p:sp>
        <p:nvSpPr>
          <p:cNvPr id="13" name="슬라이드 번호 개체 틀 3">
            <a:extLst>
              <a:ext uri="{FF2B5EF4-FFF2-40B4-BE49-F238E27FC236}">
                <a16:creationId xmlns:a16="http://schemas.microsoft.com/office/drawing/2014/main" id="{E7B45903-4CDF-4EE0-B6C5-9AB52BFE6D1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41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"/>
          <p:cNvSpPr txBox="1">
            <a:spLocks noGrp="1"/>
          </p:cNvSpPr>
          <p:nvPr>
            <p:ph type="title"/>
          </p:nvPr>
        </p:nvSpPr>
        <p:spPr>
          <a:xfrm>
            <a:off x="1703634" y="740833"/>
            <a:ext cx="5736731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1600"/>
              </a:spcBef>
            </a:pPr>
            <a:r>
              <a:rPr lang="en-US" altLang="ko-KR" sz="3600" dirty="0">
                <a:solidFill>
                  <a:srgbClr val="FFFFFF"/>
                </a:solidFill>
              </a:rPr>
              <a:t>3. Experiment</a:t>
            </a:r>
            <a:endParaRPr lang="ko-KR" alt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7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Experiment Outline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DB6B11FD-8248-4F72-9E1F-644261616EA9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83B4077-514B-46CC-B8D6-8AE15F12C07E}"/>
              </a:ext>
            </a:extLst>
          </p:cNvPr>
          <p:cNvSpPr txBox="1">
            <a:spLocks/>
          </p:cNvSpPr>
          <p:nvPr/>
        </p:nvSpPr>
        <p:spPr>
          <a:xfrm>
            <a:off x="526904" y="835575"/>
            <a:ext cx="8535329" cy="300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텍스트 개체 틀 5">
            <a:extLst>
              <a:ext uri="{FF2B5EF4-FFF2-40B4-BE49-F238E27FC236}">
                <a16:creationId xmlns:a16="http://schemas.microsoft.com/office/drawing/2014/main" id="{87239D08-D3DA-46F8-B774-9F35F7EC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43366"/>
            <a:ext cx="8393577" cy="3002400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</a:rPr>
              <a:t>We validate the effectiveness of </a:t>
            </a:r>
            <a:r>
              <a:rPr lang="en-US" altLang="ko-KR" sz="2000" dirty="0" err="1">
                <a:latin typeface="+mn-lt"/>
              </a:rPr>
              <a:t>MeLON</a:t>
            </a:r>
            <a:r>
              <a:rPr lang="en-US" altLang="ko-KR" sz="2000" dirty="0">
                <a:latin typeface="+mn-lt"/>
              </a:rPr>
              <a:t> via experiments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+mn-lt"/>
              </a:rPr>
              <a:t>Performance</a:t>
            </a:r>
            <a:r>
              <a:rPr lang="en-US" altLang="ko-KR" sz="1600" dirty="0">
                <a:latin typeface="+mn-lt"/>
              </a:rPr>
              <a:t>: can </a:t>
            </a:r>
            <a:r>
              <a:rPr lang="en-US" altLang="ko-KR" sz="1600" dirty="0" err="1">
                <a:latin typeface="+mn-lt"/>
              </a:rPr>
              <a:t>MeLON</a:t>
            </a:r>
            <a:r>
              <a:rPr lang="en-US" altLang="ko-KR" sz="1600" dirty="0">
                <a:latin typeface="+mn-lt"/>
              </a:rPr>
              <a:t> improve recommender performance?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+mn-lt"/>
              </a:rPr>
              <a:t>Consistency</a:t>
            </a:r>
            <a:r>
              <a:rPr lang="en-US" altLang="ko-KR" sz="1600" dirty="0">
                <a:latin typeface="+mn-lt"/>
              </a:rPr>
              <a:t>: does </a:t>
            </a:r>
            <a:r>
              <a:rPr lang="en-US" altLang="ko-KR" sz="1600" dirty="0" err="1">
                <a:latin typeface="+mn-lt"/>
              </a:rPr>
              <a:t>MeLON</a:t>
            </a:r>
            <a:r>
              <a:rPr lang="en-US" altLang="ko-KR" sz="1600" dirty="0">
                <a:latin typeface="+mn-lt"/>
              </a:rPr>
              <a:t> maintain performance over time?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+mn-lt"/>
              </a:rPr>
              <a:t>Flexibility: </a:t>
            </a:r>
            <a:r>
              <a:rPr lang="en-US" altLang="ko-KR" sz="1600" dirty="0">
                <a:latin typeface="+mn-lt"/>
              </a:rPr>
              <a:t>does the </a:t>
            </a:r>
            <a:r>
              <a:rPr lang="en-US" altLang="ko-KR" sz="1600" b="1" dirty="0">
                <a:latin typeface="+mn-lt"/>
              </a:rPr>
              <a:t>two</a:t>
            </a:r>
            <a:r>
              <a:rPr lang="en-US" altLang="ko-KR" sz="1600" dirty="0">
                <a:latin typeface="+mn-lt"/>
              </a:rPr>
              <a:t>-directional flexibility of </a:t>
            </a:r>
            <a:r>
              <a:rPr lang="en-US" altLang="ko-KR" sz="1600" dirty="0" err="1">
                <a:latin typeface="+mn-lt"/>
              </a:rPr>
              <a:t>MeLON</a:t>
            </a:r>
            <a:r>
              <a:rPr lang="en-US" altLang="ko-KR" sz="1600" dirty="0">
                <a:latin typeface="+mn-lt"/>
              </a:rPr>
              <a:t> help?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+mn-lt"/>
              </a:rPr>
              <a:t>Speed</a:t>
            </a:r>
            <a:r>
              <a:rPr lang="en-US" altLang="ko-KR" sz="1600" dirty="0">
                <a:latin typeface="+mn-lt"/>
              </a:rPr>
              <a:t>: is </a:t>
            </a:r>
            <a:r>
              <a:rPr lang="en-US" altLang="ko-KR" sz="1600" dirty="0" err="1">
                <a:latin typeface="+mn-lt"/>
              </a:rPr>
              <a:t>MeLON</a:t>
            </a:r>
            <a:r>
              <a:rPr lang="en-US" altLang="ko-KR" sz="1600" dirty="0">
                <a:latin typeface="+mn-lt"/>
              </a:rPr>
              <a:t> quick enough for online update?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477D3E22-CCEA-4030-B58C-0E41AEA24EEA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748979B1-24C7-4591-AE3A-3B47EE60BA9F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46052B0-A86C-4C9C-BF6A-7B1DC2E74AAE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20" name="슬라이드 번호 개체 틀 3">
            <a:extLst>
              <a:ext uri="{FF2B5EF4-FFF2-40B4-BE49-F238E27FC236}">
                <a16:creationId xmlns:a16="http://schemas.microsoft.com/office/drawing/2014/main" id="{B030809D-FBA2-4B56-9861-B31F62C4513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2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Experimental Settings: Data and Metrics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DB6B11FD-8248-4F72-9E1F-644261616EA9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E33DF9AD-9D37-4ED9-9F4A-D1E0FAC6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89" y="1548539"/>
            <a:ext cx="3368822" cy="115613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83B4077-514B-46CC-B8D6-8AE15F12C07E}"/>
              </a:ext>
            </a:extLst>
          </p:cNvPr>
          <p:cNvSpPr txBox="1">
            <a:spLocks/>
          </p:cNvSpPr>
          <p:nvPr/>
        </p:nvSpPr>
        <p:spPr>
          <a:xfrm>
            <a:off x="526904" y="835575"/>
            <a:ext cx="8535329" cy="300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텍스트 개체 틀 5">
            <a:extLst>
              <a:ext uri="{FF2B5EF4-FFF2-40B4-BE49-F238E27FC236}">
                <a16:creationId xmlns:a16="http://schemas.microsoft.com/office/drawing/2014/main" id="{87239D08-D3DA-46F8-B774-9F35F7EC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43366"/>
            <a:ext cx="8393577" cy="3002400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</a:rPr>
              <a:t>Three online service datasets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</a:rPr>
              <a:t>Evaluation metrics under top 5, 10, 20 recommendations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+mn-lt"/>
              </a:rPr>
              <a:t>Hit rate (HR)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+mn-lt"/>
              </a:rPr>
              <a:t>Normalized discounted cumulative gain (NDCG)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2E10CFE2-A676-41F9-A3AD-89C6BEF47D4E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D671548-DD81-4807-97C3-DCFC1061980A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D0D390F-2952-4AA5-8EC7-644D92E50765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CB350629-8AE1-4E9B-AEDE-A0D6299AF60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52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Experimental Settings: Algorithms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DB6B11FD-8248-4F72-9E1F-644261616EA9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83B4077-514B-46CC-B8D6-8AE15F12C07E}"/>
              </a:ext>
            </a:extLst>
          </p:cNvPr>
          <p:cNvSpPr txBox="1">
            <a:spLocks/>
          </p:cNvSpPr>
          <p:nvPr/>
        </p:nvSpPr>
        <p:spPr>
          <a:xfrm>
            <a:off x="526904" y="835575"/>
            <a:ext cx="8535329" cy="300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텍스트 개체 틀 5">
            <a:extLst>
              <a:ext uri="{FF2B5EF4-FFF2-40B4-BE49-F238E27FC236}">
                <a16:creationId xmlns:a16="http://schemas.microsoft.com/office/drawing/2014/main" id="{87239D08-D3DA-46F8-B774-9F35F7EC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43366"/>
            <a:ext cx="8393577" cy="3002400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Two recommender algorithms: BPR [1], NCF [2]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Seven update strategies: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Default update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Importance reweighting: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eALS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[3],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MWNet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[4]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Meta-optimization: SML [5],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MetaSGD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[6], S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Meta [7]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MeLON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E9F04EF-56D5-45BE-8612-1EE23536E886}"/>
              </a:ext>
            </a:extLst>
          </p:cNvPr>
          <p:cNvSpPr/>
          <p:nvPr/>
        </p:nvSpPr>
        <p:spPr>
          <a:xfrm>
            <a:off x="521823" y="3898273"/>
            <a:ext cx="394500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" dirty="0"/>
              <a:t>[1] BPR: Bayesian personalized ranking from implicit feedback, UAI 2009</a:t>
            </a:r>
          </a:p>
          <a:p>
            <a:r>
              <a:rPr lang="en-US" altLang="ko-KR" sz="700" dirty="0"/>
              <a:t>[2] Neural collaborative filtering. </a:t>
            </a:r>
            <a:r>
              <a:rPr lang="en-US" altLang="ko-KR" sz="700" dirty="0" err="1"/>
              <a:t>TheWebConf</a:t>
            </a:r>
            <a:r>
              <a:rPr lang="en-US" altLang="ko-KR" sz="700" dirty="0"/>
              <a:t> 2017</a:t>
            </a:r>
          </a:p>
          <a:p>
            <a:r>
              <a:rPr lang="en-US" altLang="ko-KR" sz="700" dirty="0"/>
              <a:t>[3] Fast matrix factorization for online recommendation with implicit feedback. SIGIR 2016</a:t>
            </a:r>
          </a:p>
          <a:p>
            <a:r>
              <a:rPr lang="en-US" altLang="ko-KR" sz="700" dirty="0"/>
              <a:t>[4] Meta-Weight-Net: Learning an explicit mapping for sample weighting. </a:t>
            </a:r>
            <a:r>
              <a:rPr lang="en-US" altLang="ko-KR" sz="700" dirty="0" err="1"/>
              <a:t>NeurIPS</a:t>
            </a:r>
            <a:r>
              <a:rPr lang="en-US" altLang="ko-KR" sz="700" dirty="0"/>
              <a:t> 2019</a:t>
            </a:r>
          </a:p>
          <a:p>
            <a:r>
              <a:rPr lang="en-US" altLang="ko-KR" sz="700" dirty="0"/>
              <a:t>[5] Sequential scenario-specific meta learner for online recommendation. KDD 2019</a:t>
            </a:r>
          </a:p>
          <a:p>
            <a:r>
              <a:rPr lang="en-US" altLang="ko-KR" sz="700" dirty="0"/>
              <a:t>[6] Meta-SGD: Learning to Learn Quickly for Few-Shot Learning, </a:t>
            </a:r>
            <a:r>
              <a:rPr lang="en-US" altLang="ko-KR" sz="700" dirty="0" err="1"/>
              <a:t>arXiv</a:t>
            </a:r>
            <a:r>
              <a:rPr lang="en-US" altLang="ko-KR" sz="700" dirty="0"/>
              <a:t> 2017</a:t>
            </a:r>
          </a:p>
          <a:p>
            <a:r>
              <a:rPr lang="en-US" altLang="ko-KR" sz="700" dirty="0"/>
              <a:t>[7] How to retrain recommender system? A sequential meta-learning method. SIGIR 2020</a:t>
            </a:r>
            <a:endParaRPr lang="ko-KR" altLang="en-US" sz="700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A107455-5437-4FAF-B09E-CC5037F3765A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AB8B3D6D-8367-4FB9-B6B8-CF8F7E235CBF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F443424-9D5A-4E9E-8A47-66CD4B1FE96C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16" name="슬라이드 번호 개체 틀 3">
            <a:extLst>
              <a:ext uri="{FF2B5EF4-FFF2-40B4-BE49-F238E27FC236}">
                <a16:creationId xmlns:a16="http://schemas.microsoft.com/office/drawing/2014/main" id="{280EFF30-AC66-45AA-BD3E-50B3BE7E75F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3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1284513" y="678400"/>
            <a:ext cx="2888601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 dirty="0"/>
              <a:t>Index</a:t>
            </a:r>
            <a:endParaRPr dirty="0"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4294967295"/>
          </p:nvPr>
        </p:nvSpPr>
        <p:spPr>
          <a:xfrm>
            <a:off x="4572000" y="678400"/>
            <a:ext cx="4238389" cy="3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altLang="ko" sz="2400" b="1" dirty="0">
                <a:solidFill>
                  <a:srgbClr val="FFFFFF"/>
                </a:solidFill>
              </a:rPr>
              <a:t>1</a:t>
            </a:r>
            <a:r>
              <a:rPr lang="ko" sz="2400" b="1" dirty="0">
                <a:solidFill>
                  <a:srgbClr val="FFFFFF"/>
                </a:solidFill>
              </a:rPr>
              <a:t>. </a:t>
            </a:r>
            <a:r>
              <a:rPr lang="en-US" altLang="ko-KR" sz="2400" b="1" dirty="0">
                <a:solidFill>
                  <a:srgbClr val="FFFFFF"/>
                </a:solidFill>
              </a:rPr>
              <a:t>Introduction</a:t>
            </a:r>
            <a:endParaRPr lang="ko-KR" altLang="en-US" sz="24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altLang="ko-KR" sz="2400" b="1" dirty="0">
                <a:solidFill>
                  <a:srgbClr val="FFFFFF"/>
                </a:solidFill>
              </a:rPr>
              <a:t>2. Methodology</a:t>
            </a:r>
            <a:endParaRPr lang="ko-KR" altLang="en-US" sz="24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altLang="ko-KR" sz="2400" b="1" dirty="0">
                <a:solidFill>
                  <a:srgbClr val="FFFFFF"/>
                </a:solidFill>
              </a:rPr>
              <a:t>3. Experiment</a:t>
            </a:r>
            <a:endParaRPr lang="ko-KR" altLang="en-US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2"/>
                </a:solidFill>
              </a:rPr>
              <a:t>Performance: </a:t>
            </a:r>
            <a:r>
              <a:rPr lang="en-US" dirty="0" err="1">
                <a:solidFill>
                  <a:schemeClr val="bg2"/>
                </a:solidFill>
              </a:rPr>
              <a:t>MeLON</a:t>
            </a:r>
            <a:r>
              <a:rPr lang="en-US" dirty="0">
                <a:solidFill>
                  <a:schemeClr val="bg2"/>
                </a:solidFill>
              </a:rPr>
              <a:t> Always Works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DB6B11FD-8248-4F72-9E1F-644261616EA9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83B4077-514B-46CC-B8D6-8AE15F12C07E}"/>
              </a:ext>
            </a:extLst>
          </p:cNvPr>
          <p:cNvSpPr txBox="1">
            <a:spLocks/>
          </p:cNvSpPr>
          <p:nvPr/>
        </p:nvSpPr>
        <p:spPr>
          <a:xfrm>
            <a:off x="526904" y="835575"/>
            <a:ext cx="8535329" cy="300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텍스트 개체 틀 5">
            <a:extLst>
              <a:ext uri="{FF2B5EF4-FFF2-40B4-BE49-F238E27FC236}">
                <a16:creationId xmlns:a16="http://schemas.microsoft.com/office/drawing/2014/main" id="{87239D08-D3DA-46F8-B774-9F35F7EC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43366"/>
            <a:ext cx="8393577" cy="3002400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latin typeface="+mn-lt"/>
              </a:rPr>
              <a:t>MeLON</a:t>
            </a:r>
            <a:r>
              <a:rPr lang="en-US" altLang="ko-KR" sz="2000" dirty="0">
                <a:latin typeface="+mn-lt"/>
              </a:rPr>
              <a:t> </a:t>
            </a:r>
            <a:r>
              <a:rPr lang="en-US" altLang="ko-KR" sz="2000" b="1" dirty="0">
                <a:latin typeface="+mn-lt"/>
              </a:rPr>
              <a:t>outstands </a:t>
            </a:r>
            <a:r>
              <a:rPr lang="en-US" altLang="ko-KR" sz="2000" dirty="0">
                <a:latin typeface="+mn-lt"/>
              </a:rPr>
              <a:t>especially when user interest changes </a:t>
            </a:r>
            <a:r>
              <a:rPr lang="en-US" altLang="ko-KR" sz="2000" b="1" dirty="0">
                <a:latin typeface="+mn-lt"/>
              </a:rPr>
              <a:t>quickly</a:t>
            </a:r>
            <a:br>
              <a:rPr lang="en-US" altLang="ko-KR" sz="2000" dirty="0">
                <a:latin typeface="+mn-lt"/>
              </a:rPr>
            </a:br>
            <a:r>
              <a:rPr lang="en-US" altLang="ko-KR" sz="2000" dirty="0">
                <a:latin typeface="+mn-lt"/>
              </a:rPr>
              <a:t>(e.g., </a:t>
            </a:r>
            <a:r>
              <a:rPr lang="en-US" altLang="ko-KR" sz="2000" dirty="0" err="1">
                <a:latin typeface="+mn-lt"/>
              </a:rPr>
              <a:t>Adressa</a:t>
            </a:r>
            <a:r>
              <a:rPr lang="en-US" altLang="ko-KR" sz="2000" dirty="0">
                <a:latin typeface="+mn-lt"/>
              </a:rPr>
              <a:t>)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1600" dirty="0">
              <a:latin typeface="+mn-lt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BBB9FD5-16B7-4430-9532-30F152F84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57" y="1832004"/>
            <a:ext cx="7174992" cy="2704275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0D738355-F6CC-4432-8321-ABC9167D70E3}"/>
              </a:ext>
            </a:extLst>
          </p:cNvPr>
          <p:cNvSpPr/>
          <p:nvPr/>
        </p:nvSpPr>
        <p:spPr>
          <a:xfrm>
            <a:off x="1444752" y="2657093"/>
            <a:ext cx="6705600" cy="14097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8F216CA-3009-4E71-87B8-8C5C3B2881A6}"/>
              </a:ext>
            </a:extLst>
          </p:cNvPr>
          <p:cNvSpPr/>
          <p:nvPr/>
        </p:nvSpPr>
        <p:spPr>
          <a:xfrm>
            <a:off x="1444752" y="3361082"/>
            <a:ext cx="6705600" cy="14097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5C2B204-CBC0-4B4C-9218-7278F7B735A5}"/>
              </a:ext>
            </a:extLst>
          </p:cNvPr>
          <p:cNvSpPr/>
          <p:nvPr/>
        </p:nvSpPr>
        <p:spPr>
          <a:xfrm>
            <a:off x="1444752" y="4046783"/>
            <a:ext cx="6705600" cy="14097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2F5C0D7-F9F6-4C4E-A5AE-24B7A712A873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70621637-B676-430C-AEE9-8890E00E1103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C66276DB-0489-4A68-8060-B6AAD7F1D179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20" name="슬라이드 번호 개체 틀 3">
            <a:extLst>
              <a:ext uri="{FF2B5EF4-FFF2-40B4-BE49-F238E27FC236}">
                <a16:creationId xmlns:a16="http://schemas.microsoft.com/office/drawing/2014/main" id="{6BB148BA-3B3A-489F-91A0-CFB5562B1B2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31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Consistency: </a:t>
            </a:r>
            <a:r>
              <a:rPr lang="en-US" altLang="ko-KR" dirty="0" err="1">
                <a:solidFill>
                  <a:schemeClr val="bg2"/>
                </a:solidFill>
              </a:rPr>
              <a:t>MeLON</a:t>
            </a:r>
            <a:r>
              <a:rPr lang="en-US" altLang="ko-KR" dirty="0">
                <a:solidFill>
                  <a:schemeClr val="bg2"/>
                </a:solidFill>
              </a:rPr>
              <a:t> Stably Works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DB6B11FD-8248-4F72-9E1F-644261616EA9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83B4077-514B-46CC-B8D6-8AE15F12C07E}"/>
              </a:ext>
            </a:extLst>
          </p:cNvPr>
          <p:cNvSpPr txBox="1">
            <a:spLocks/>
          </p:cNvSpPr>
          <p:nvPr/>
        </p:nvSpPr>
        <p:spPr>
          <a:xfrm>
            <a:off x="526904" y="835575"/>
            <a:ext cx="8535329" cy="300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텍스트 개체 틀 5">
            <a:extLst>
              <a:ext uri="{FF2B5EF4-FFF2-40B4-BE49-F238E27FC236}">
                <a16:creationId xmlns:a16="http://schemas.microsoft.com/office/drawing/2014/main" id="{87239D08-D3DA-46F8-B774-9F35F7EC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43366"/>
            <a:ext cx="8393577" cy="3002400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latin typeface="+mn-lt"/>
              </a:rPr>
              <a:t>MeLON</a:t>
            </a:r>
            <a:r>
              <a:rPr lang="en-US" altLang="ko-KR" sz="2000" dirty="0">
                <a:latin typeface="+mn-lt"/>
              </a:rPr>
              <a:t> </a:t>
            </a:r>
            <a:r>
              <a:rPr lang="en-US" altLang="ko-KR" sz="2000" b="1" dirty="0">
                <a:latin typeface="+mn-lt"/>
              </a:rPr>
              <a:t>adheres to highest </a:t>
            </a:r>
            <a:r>
              <a:rPr lang="en-US" altLang="ko-KR" sz="2000" dirty="0">
                <a:latin typeface="+mn-lt"/>
              </a:rPr>
              <a:t>performance during online update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</a:rPr>
              <a:t>When user interest changes quickly, </a:t>
            </a:r>
            <a:r>
              <a:rPr lang="en-US" altLang="ko-KR" sz="2000" dirty="0" err="1">
                <a:latin typeface="+mn-lt"/>
              </a:rPr>
              <a:t>MeLON</a:t>
            </a:r>
            <a:r>
              <a:rPr lang="en-US" altLang="ko-KR" sz="2000" dirty="0">
                <a:latin typeface="+mn-lt"/>
              </a:rPr>
              <a:t> outstands more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554A3E0-72B6-46D8-8822-C5F29B4B5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" y="2085788"/>
            <a:ext cx="7808976" cy="2201634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197EE2DA-2319-4512-A39C-190E99887B41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0D9CE336-8D37-4569-B6F7-EEEDEAA39D12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B6D26DD1-202D-416F-AB2C-1F3B8F14CFE0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16" name="슬라이드 번호 개체 틀 3">
            <a:extLst>
              <a:ext uri="{FF2B5EF4-FFF2-40B4-BE49-F238E27FC236}">
                <a16:creationId xmlns:a16="http://schemas.microsoft.com/office/drawing/2014/main" id="{D1550AA0-5A6D-4B1F-AB1E-7E5876ABD2F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10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47395F23-811A-45D3-BDA6-C775376B4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967" y="2995270"/>
            <a:ext cx="3578315" cy="1528917"/>
          </a:xfrm>
          <a:prstGeom prst="rect">
            <a:avLst/>
          </a:prstGeom>
        </p:spPr>
      </p:pic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Flexibility: </a:t>
            </a:r>
            <a:r>
              <a:rPr lang="en-US" altLang="ko-KR" dirty="0" err="1">
                <a:solidFill>
                  <a:schemeClr val="bg2"/>
                </a:solidFill>
              </a:rPr>
              <a:t>MeLON</a:t>
            </a:r>
            <a:r>
              <a:rPr lang="en-US" altLang="ko-KR" dirty="0">
                <a:solidFill>
                  <a:schemeClr val="bg2"/>
                </a:solidFill>
              </a:rPr>
              <a:t> Leverages Both Sides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DB6B11FD-8248-4F72-9E1F-644261616EA9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4E169453-E01E-4686-AF8B-CF56ADB47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555" y="894173"/>
            <a:ext cx="3087245" cy="3790187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8CC45CA5-BB40-408D-9EDD-97583AF27098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2341BD0-F0B8-447C-BE54-38042BDE2198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153F9DFB-0D33-43B3-A866-EDCF18476F93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13" name="텍스트 개체 틀 5">
            <a:extLst>
              <a:ext uri="{FF2B5EF4-FFF2-40B4-BE49-F238E27FC236}">
                <a16:creationId xmlns:a16="http://schemas.microsoft.com/office/drawing/2014/main" id="{C61827B2-5D5E-4C56-8AE0-B5C8529BC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43366"/>
            <a:ext cx="8393577" cy="3002400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</a:rPr>
              <a:t>Two ablations demonstrate the necessity of </a:t>
            </a:r>
            <a:br>
              <a:rPr lang="en-US" altLang="ko-KR" sz="2000" dirty="0">
                <a:latin typeface="+mn-lt"/>
              </a:rPr>
            </a:br>
            <a:r>
              <a:rPr lang="en-US" altLang="ko-KR" sz="2000" dirty="0">
                <a:latin typeface="+mn-lt"/>
              </a:rPr>
              <a:t>considering </a:t>
            </a:r>
            <a:r>
              <a:rPr lang="en-US" altLang="ko-KR" sz="2000" b="1" dirty="0">
                <a:latin typeface="+mn-lt"/>
              </a:rPr>
              <a:t>both</a:t>
            </a:r>
            <a:r>
              <a:rPr lang="en-US" altLang="ko-KR" sz="2000" dirty="0">
                <a:latin typeface="+mn-lt"/>
              </a:rPr>
              <a:t> training perspectives: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+mn-lt"/>
              </a:rPr>
              <a:t>Model ablation</a:t>
            </a:r>
          </a:p>
          <a:p>
            <a:pPr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+mn-lt"/>
              </a:rPr>
              <a:t>Learning rate visualization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EBA5D34-4507-4204-8F38-10DDEAADBD5D}"/>
              </a:ext>
            </a:extLst>
          </p:cNvPr>
          <p:cNvSpPr/>
          <p:nvPr/>
        </p:nvSpPr>
        <p:spPr>
          <a:xfrm>
            <a:off x="3234262" y="3093126"/>
            <a:ext cx="712183" cy="66200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24A7B2D-C8E8-4CE7-BCC7-087606630560}"/>
              </a:ext>
            </a:extLst>
          </p:cNvPr>
          <p:cNvSpPr/>
          <p:nvPr/>
        </p:nvSpPr>
        <p:spPr>
          <a:xfrm flipH="1">
            <a:off x="2346616" y="3093126"/>
            <a:ext cx="712183" cy="66200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E2A405A-F214-499F-9C34-F23EE3D926BE}"/>
              </a:ext>
            </a:extLst>
          </p:cNvPr>
          <p:cNvSpPr/>
          <p:nvPr/>
        </p:nvSpPr>
        <p:spPr>
          <a:xfrm>
            <a:off x="4147891" y="3093125"/>
            <a:ext cx="794087" cy="662009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0FDD2D8-B3C0-4264-A750-1E1692BF1F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9010" y="3216868"/>
            <a:ext cx="211836" cy="485416"/>
          </a:xfrm>
          <a:prstGeom prst="rect">
            <a:avLst/>
          </a:prstGeom>
        </p:spPr>
      </p:pic>
      <p:sp>
        <p:nvSpPr>
          <p:cNvPr id="20" name="슬라이드 번호 개체 틀 3">
            <a:extLst>
              <a:ext uri="{FF2B5EF4-FFF2-40B4-BE49-F238E27FC236}">
                <a16:creationId xmlns:a16="http://schemas.microsoft.com/office/drawing/2014/main" id="{9AEE0968-D2D4-42A8-B60B-07900F9CAC7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Speed: </a:t>
            </a:r>
            <a:r>
              <a:rPr lang="en-US" altLang="ko-KR" dirty="0" err="1">
                <a:solidFill>
                  <a:schemeClr val="bg2"/>
                </a:solidFill>
              </a:rPr>
              <a:t>MeLON</a:t>
            </a:r>
            <a:r>
              <a:rPr lang="en-US" altLang="ko-KR" dirty="0">
                <a:solidFill>
                  <a:schemeClr val="bg2"/>
                </a:solidFill>
              </a:rPr>
              <a:t> is Efficient for Online Update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DB6B11FD-8248-4F72-9E1F-644261616EA9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5E65578E-F432-42D4-ABDD-6C3580997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992" y="2057833"/>
            <a:ext cx="5330141" cy="2394701"/>
          </a:xfrm>
          <a:prstGeom prst="rect">
            <a:avLst/>
          </a:prstGeom>
        </p:spPr>
      </p:pic>
      <p:sp>
        <p:nvSpPr>
          <p:cNvPr id="8" name="텍스트 개체 틀 5">
            <a:extLst>
              <a:ext uri="{FF2B5EF4-FFF2-40B4-BE49-F238E27FC236}">
                <a16:creationId xmlns:a16="http://schemas.microsoft.com/office/drawing/2014/main" id="{E11790B4-5272-4222-9CA4-D007C5ED1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43366"/>
            <a:ext cx="8393577" cy="3002400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latin typeface="+mn-lt"/>
              </a:rPr>
              <a:t>MeLON</a:t>
            </a:r>
            <a:r>
              <a:rPr lang="en-US" altLang="ko-KR" sz="2000" dirty="0">
                <a:latin typeface="+mn-lt"/>
              </a:rPr>
              <a:t> can perform multiple updates within a second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</a:rPr>
              <a:t>Elapsed time is stable for update strategies except </a:t>
            </a:r>
            <a:r>
              <a:rPr lang="en-US" altLang="ko-KR" sz="2000" dirty="0"/>
              <a:t>S</a:t>
            </a:r>
            <a:r>
              <a:rPr lang="en-US" altLang="ko-KR" sz="2000" baseline="30000" dirty="0"/>
              <a:t> 2 </a:t>
            </a:r>
            <a:r>
              <a:rPr lang="en-US" altLang="ko-KR" sz="2000" dirty="0"/>
              <a:t>Meta </a:t>
            </a:r>
            <a:endParaRPr lang="en-US" altLang="ko-KR" sz="2000" dirty="0">
              <a:latin typeface="+mn-lt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0B5BDFA-B2AF-4803-9CA7-F3550554C1CA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84AE91C-6F01-40C0-A200-D26670FBF7AB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919A444-B02F-4679-9BEA-71FCBDA60DCF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13" name="슬라이드 번호 개체 틀 3">
            <a:extLst>
              <a:ext uri="{FF2B5EF4-FFF2-40B4-BE49-F238E27FC236}">
                <a16:creationId xmlns:a16="http://schemas.microsoft.com/office/drawing/2014/main" id="{F411F4D4-7487-432F-A105-AC496BAAFD6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56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Takeaway: </a:t>
            </a:r>
            <a:r>
              <a:rPr lang="en-US" altLang="ko-KR" dirty="0" err="1">
                <a:solidFill>
                  <a:schemeClr val="bg2"/>
                </a:solidFill>
              </a:rPr>
              <a:t>MeLON</a:t>
            </a:r>
            <a:r>
              <a:rPr lang="en-US" altLang="ko-KR" dirty="0">
                <a:solidFill>
                  <a:schemeClr val="bg2"/>
                </a:solidFill>
              </a:rPr>
              <a:t> for Online Update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DB6B11FD-8248-4F72-9E1F-644261616EA9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텍스트 개체 틀 5">
            <a:extLst>
              <a:ext uri="{FF2B5EF4-FFF2-40B4-BE49-F238E27FC236}">
                <a16:creationId xmlns:a16="http://schemas.microsoft.com/office/drawing/2014/main" id="{E11790B4-5272-4222-9CA4-D007C5ED1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43366"/>
            <a:ext cx="8162083" cy="3002400"/>
          </a:xfrm>
        </p:spPr>
        <p:txBody>
          <a:bodyPr/>
          <a:lstStyle/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</a:rPr>
              <a:t>In online service, user interest </a:t>
            </a:r>
            <a:r>
              <a:rPr lang="en-US" altLang="ko-KR" sz="2000" b="1" dirty="0">
                <a:latin typeface="+mn-lt"/>
              </a:rPr>
              <a:t>evolves</a:t>
            </a:r>
            <a:r>
              <a:rPr lang="en-US" altLang="ko-KR" sz="2000" dirty="0">
                <a:latin typeface="+mn-lt"/>
              </a:rPr>
              <a:t> over time</a:t>
            </a:r>
            <a:br>
              <a:rPr lang="en-US" altLang="ko-KR" sz="2000" dirty="0">
                <a:latin typeface="+mn-lt"/>
              </a:rPr>
            </a:b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Recommenders should constantly catch it, </a:t>
            </a:r>
            <a:br>
              <a:rPr lang="en-US" altLang="ko-KR" sz="2000" dirty="0"/>
            </a:br>
            <a:r>
              <a:rPr lang="en-US" altLang="ko-KR" sz="2000" dirty="0"/>
              <a:t>but incoming user-item interactions are too </a:t>
            </a:r>
            <a:r>
              <a:rPr lang="en-US" altLang="ko-KR" sz="2000" b="1" dirty="0"/>
              <a:t>sparse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</a:rPr>
              <a:t>Previous studies are</a:t>
            </a:r>
            <a:r>
              <a:rPr lang="ko-KR" altLang="en-US" sz="2000" dirty="0">
                <a:latin typeface="+mn-lt"/>
              </a:rPr>
              <a:t> </a:t>
            </a:r>
            <a:r>
              <a:rPr lang="en-US" altLang="ko-KR" sz="2000" b="1" dirty="0">
                <a:latin typeface="+mn-lt"/>
              </a:rPr>
              <a:t>not</a:t>
            </a:r>
            <a:r>
              <a:rPr lang="ko-KR" altLang="en-US" sz="2000" b="1" dirty="0">
                <a:latin typeface="+mn-lt"/>
              </a:rPr>
              <a:t> </a:t>
            </a:r>
            <a:r>
              <a:rPr lang="en-US" altLang="ko-KR" sz="2000" b="1" dirty="0">
                <a:latin typeface="+mn-lt"/>
              </a:rPr>
              <a:t>flexible </a:t>
            </a:r>
            <a:r>
              <a:rPr lang="en-US" altLang="ko-KR" sz="2000" dirty="0">
                <a:latin typeface="+mn-lt"/>
              </a:rPr>
              <a:t>enough for online update</a:t>
            </a: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latin typeface="+mn-lt"/>
              </a:rPr>
              <a:t>MeLON</a:t>
            </a:r>
            <a:r>
              <a:rPr lang="en-US" altLang="ko-KR" sz="2000" dirty="0">
                <a:latin typeface="+mn-lt"/>
              </a:rPr>
              <a:t> handles </a:t>
            </a:r>
            <a:r>
              <a:rPr lang="en-US" altLang="ko-KR" sz="2000" b="1" dirty="0">
                <a:latin typeface="+mn-lt"/>
              </a:rPr>
              <a:t>both</a:t>
            </a:r>
            <a:r>
              <a:rPr lang="en-US" altLang="ko-KR" sz="2000" dirty="0">
                <a:latin typeface="+mn-lt"/>
              </a:rPr>
              <a:t> two learning perspectives adaptively</a:t>
            </a:r>
            <a:br>
              <a:rPr lang="en-US" altLang="ko-KR" sz="2000" dirty="0">
                <a:latin typeface="+mn-lt"/>
              </a:rPr>
            </a:br>
            <a:r>
              <a:rPr lang="en-US" altLang="ko-KR" sz="2000" dirty="0">
                <a:latin typeface="+mn-lt"/>
              </a:rPr>
              <a:t>to provide </a:t>
            </a:r>
            <a:r>
              <a:rPr lang="en-US" altLang="ko-KR" sz="2000" b="1" dirty="0">
                <a:latin typeface="+mn-lt"/>
              </a:rPr>
              <a:t>flexible</a:t>
            </a:r>
            <a:r>
              <a:rPr lang="en-US" altLang="ko-KR" sz="2000" dirty="0">
                <a:latin typeface="+mn-lt"/>
              </a:rPr>
              <a:t> update</a:t>
            </a:r>
            <a:br>
              <a:rPr lang="en-US" altLang="ko-KR" sz="2000" dirty="0">
                <a:latin typeface="+mn-lt"/>
              </a:rPr>
            </a:br>
            <a:endParaRPr lang="en-US" altLang="ko-KR" sz="2000" dirty="0">
              <a:latin typeface="+mn-lt"/>
            </a:endParaRPr>
          </a:p>
          <a:p>
            <a:pPr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Extensive experiments show </a:t>
            </a:r>
            <a:r>
              <a:rPr lang="en-US" altLang="ko-KR" sz="2000" dirty="0" err="1"/>
              <a:t>MeLON</a:t>
            </a:r>
            <a:r>
              <a:rPr lang="en-US" altLang="ko-KR" sz="2000" dirty="0"/>
              <a:t> </a:t>
            </a:r>
            <a:r>
              <a:rPr lang="en-US" altLang="ko-KR" sz="2000" b="1" dirty="0"/>
              <a:t>works well </a:t>
            </a:r>
            <a:r>
              <a:rPr lang="en-US" altLang="ko-KR" sz="2000" dirty="0"/>
              <a:t>for online update</a:t>
            </a:r>
            <a:endParaRPr lang="en-US" altLang="ko-KR" sz="2000" dirty="0">
              <a:latin typeface="+mn-lt"/>
            </a:endParaRPr>
          </a:p>
        </p:txBody>
      </p:sp>
      <p:sp>
        <p:nvSpPr>
          <p:cNvPr id="10" name="슬라이드 번호 개체 틀 3">
            <a:extLst>
              <a:ext uri="{FF2B5EF4-FFF2-40B4-BE49-F238E27FC236}">
                <a16:creationId xmlns:a16="http://schemas.microsoft.com/office/drawing/2014/main" id="{E6BECD03-2FFE-4044-BF3C-995B0AA08AC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5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D25F84C4-FF19-41F5-BC69-DA2E9C16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</a:t>
            </a:r>
            <a:endParaRPr lang="ko-KR" altLang="en-US" dirty="0"/>
          </a:p>
        </p:txBody>
      </p:sp>
      <p:sp>
        <p:nvSpPr>
          <p:cNvPr id="4" name="텍스트 개체 틀 5">
            <a:extLst>
              <a:ext uri="{FF2B5EF4-FFF2-40B4-BE49-F238E27FC236}">
                <a16:creationId xmlns:a16="http://schemas.microsoft.com/office/drawing/2014/main" id="{88157C76-8C42-49A9-9AB0-8C7E8EC30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829521"/>
            <a:ext cx="8393577" cy="300240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  <a:ea typeface="+mn-ea"/>
              </a:rPr>
              <a:t>Online training algorithm pseudocode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  <a:ea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  <a:ea typeface="+mn-ea"/>
              </a:rPr>
              <a:t>Meta-model update</a:t>
            </a:r>
          </a:p>
        </p:txBody>
      </p:sp>
    </p:spTree>
    <p:extLst>
      <p:ext uri="{BB962C8B-B14F-4D97-AF65-F5344CB8AC3E}">
        <p14:creationId xmlns:p14="http://schemas.microsoft.com/office/powerpoint/2010/main" val="3980290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Online Training Algorithm Pseudocode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1251AC97-9B87-4AD9-8BCA-3FFD16C77ED6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8E3E79AD-DF9F-412A-8B42-2F94E6E55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79" y="1311866"/>
            <a:ext cx="4158442" cy="29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58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Meta-Model Update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Google Shape;177;p19">
            <a:extLst>
              <a:ext uri="{FF2B5EF4-FFF2-40B4-BE49-F238E27FC236}">
                <a16:creationId xmlns:a16="http://schemas.microsoft.com/office/drawing/2014/main" id="{1251AC97-9B87-4AD9-8BCA-3FFD16C77ED6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07605E52-4DAC-4866-A162-C0CDB9D44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325" y="1322832"/>
            <a:ext cx="4591600" cy="283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"/>
          <p:cNvSpPr txBox="1">
            <a:spLocks noGrp="1"/>
          </p:cNvSpPr>
          <p:nvPr>
            <p:ph type="title"/>
          </p:nvPr>
        </p:nvSpPr>
        <p:spPr>
          <a:xfrm>
            <a:off x="1703634" y="740833"/>
            <a:ext cx="5736731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1600"/>
              </a:spcBef>
            </a:pPr>
            <a:r>
              <a:rPr lang="en-US" altLang="ko-KR" sz="3600" dirty="0">
                <a:solidFill>
                  <a:srgbClr val="FFFFFF"/>
                </a:solidFill>
              </a:rPr>
              <a:t>1. Introduction</a:t>
            </a:r>
            <a:endParaRPr lang="ko-KR" alt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78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chemeClr val="bg2"/>
                </a:solidFill>
              </a:rPr>
              <a:t>Recommender System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0" y="4749900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41;p26">
            <a:extLst>
              <a:ext uri="{FF2B5EF4-FFF2-40B4-BE49-F238E27FC236}">
                <a16:creationId xmlns:a16="http://schemas.microsoft.com/office/drawing/2014/main" id="{E5EDBC9F-DFF4-48D7-9483-1ABD1BC9B8BF}"/>
              </a:ext>
            </a:extLst>
          </p:cNvPr>
          <p:cNvSpPr txBox="1">
            <a:spLocks/>
          </p:cNvSpPr>
          <p:nvPr/>
        </p:nvSpPr>
        <p:spPr>
          <a:xfrm>
            <a:off x="6133652" y="1599164"/>
            <a:ext cx="21555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altLang="ko" b="1" dirty="0"/>
              <a:t>-</a:t>
            </a:r>
            <a:endParaRPr lang="ko" altLang="en-US" b="1" dirty="0"/>
          </a:p>
        </p:txBody>
      </p:sp>
      <p:pic>
        <p:nvPicPr>
          <p:cNvPr id="98" name="Google Shape;345;p26">
            <a:extLst>
              <a:ext uri="{FF2B5EF4-FFF2-40B4-BE49-F238E27FC236}">
                <a16:creationId xmlns:a16="http://schemas.microsoft.com/office/drawing/2014/main" id="{9D87D4C5-2AF9-4A09-AE55-A51BFF7670F7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</a:blip>
          <a:stretch>
            <a:fillRect/>
          </a:stretch>
        </p:blipFill>
        <p:spPr>
          <a:xfrm>
            <a:off x="1343609" y="1558755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346;p26">
            <a:extLst>
              <a:ext uri="{FF2B5EF4-FFF2-40B4-BE49-F238E27FC236}">
                <a16:creationId xmlns:a16="http://schemas.microsoft.com/office/drawing/2014/main" id="{A64CA109-51ED-4BEA-9181-E9ABE4A23CA7}"/>
              </a:ext>
            </a:extLst>
          </p:cNvPr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1343611" y="3011395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347;p26">
            <a:extLst>
              <a:ext uri="{FF2B5EF4-FFF2-40B4-BE49-F238E27FC236}">
                <a16:creationId xmlns:a16="http://schemas.microsoft.com/office/drawing/2014/main" id="{9B3147DD-738C-45EA-8CE2-C7897EACD5B4}"/>
              </a:ext>
            </a:extLst>
          </p:cNvPr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1343611" y="2285084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48;p26">
            <a:extLst>
              <a:ext uri="{FF2B5EF4-FFF2-40B4-BE49-F238E27FC236}">
                <a16:creationId xmlns:a16="http://schemas.microsoft.com/office/drawing/2014/main" id="{AB00BA82-E213-42E8-AF0E-6DD03AB9B64F}"/>
              </a:ext>
            </a:extLst>
          </p:cNvPr>
          <p:cNvPicPr preferRelativeResize="0"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</a:blip>
          <a:stretch>
            <a:fillRect/>
          </a:stretch>
        </p:blipFill>
        <p:spPr>
          <a:xfrm>
            <a:off x="2640595" y="1350064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49;p26">
            <a:extLst>
              <a:ext uri="{FF2B5EF4-FFF2-40B4-BE49-F238E27FC236}">
                <a16:creationId xmlns:a16="http://schemas.microsoft.com/office/drawing/2014/main" id="{53C63B69-8CE8-4A9B-BE3B-264A616318BB}"/>
              </a:ext>
            </a:extLst>
          </p:cNvPr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2640596" y="1973557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50;p26">
            <a:extLst>
              <a:ext uri="{FF2B5EF4-FFF2-40B4-BE49-F238E27FC236}">
                <a16:creationId xmlns:a16="http://schemas.microsoft.com/office/drawing/2014/main" id="{BCC5745B-682D-4639-8ADC-DEEFDF8B6DB0}"/>
              </a:ext>
            </a:extLst>
          </p:cNvPr>
          <p:cNvPicPr preferRelativeResize="0"/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2640596" y="2597050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51;p26">
            <a:extLst>
              <a:ext uri="{FF2B5EF4-FFF2-40B4-BE49-F238E27FC236}">
                <a16:creationId xmlns:a16="http://schemas.microsoft.com/office/drawing/2014/main" id="{3EFCF5DB-4B87-4865-BA2D-F60E25A21394}"/>
              </a:ext>
            </a:extLst>
          </p:cNvPr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2640596" y="3220102"/>
            <a:ext cx="623054" cy="623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352;p26">
            <a:extLst>
              <a:ext uri="{FF2B5EF4-FFF2-40B4-BE49-F238E27FC236}">
                <a16:creationId xmlns:a16="http://schemas.microsoft.com/office/drawing/2014/main" id="{F1595435-E60A-478F-AFBB-2A3F1A88BEF7}"/>
              </a:ext>
            </a:extLst>
          </p:cNvPr>
          <p:cNvCxnSpPr>
            <a:stCxn id="98" idx="3"/>
            <a:endCxn id="103" idx="1"/>
          </p:cNvCxnSpPr>
          <p:nvPr/>
        </p:nvCxnSpPr>
        <p:spPr>
          <a:xfrm>
            <a:off x="1966663" y="1870283"/>
            <a:ext cx="673932" cy="414802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353;p26">
            <a:extLst>
              <a:ext uri="{FF2B5EF4-FFF2-40B4-BE49-F238E27FC236}">
                <a16:creationId xmlns:a16="http://schemas.microsoft.com/office/drawing/2014/main" id="{C6D305C6-7765-4A9F-A76D-48F241548AEB}"/>
              </a:ext>
            </a:extLst>
          </p:cNvPr>
          <p:cNvCxnSpPr>
            <a:cxnSpLocks/>
            <a:stCxn id="98" idx="3"/>
            <a:endCxn id="104" idx="1"/>
          </p:cNvCxnSpPr>
          <p:nvPr/>
        </p:nvCxnSpPr>
        <p:spPr>
          <a:xfrm>
            <a:off x="1966663" y="1870282"/>
            <a:ext cx="673932" cy="1038294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354;p26">
            <a:extLst>
              <a:ext uri="{FF2B5EF4-FFF2-40B4-BE49-F238E27FC236}">
                <a16:creationId xmlns:a16="http://schemas.microsoft.com/office/drawing/2014/main" id="{B7C2410C-C517-4A97-AF78-E571E56B87A3}"/>
              </a:ext>
            </a:extLst>
          </p:cNvPr>
          <p:cNvCxnSpPr>
            <a:stCxn id="100" idx="3"/>
            <a:endCxn id="104" idx="1"/>
          </p:cNvCxnSpPr>
          <p:nvPr/>
        </p:nvCxnSpPr>
        <p:spPr>
          <a:xfrm flipV="1">
            <a:off x="1966665" y="2908576"/>
            <a:ext cx="673931" cy="414345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355;p26">
            <a:extLst>
              <a:ext uri="{FF2B5EF4-FFF2-40B4-BE49-F238E27FC236}">
                <a16:creationId xmlns:a16="http://schemas.microsoft.com/office/drawing/2014/main" id="{7D1C4E65-3986-47DF-A995-12700E0687DF}"/>
              </a:ext>
            </a:extLst>
          </p:cNvPr>
          <p:cNvCxnSpPr>
            <a:stCxn id="101" idx="3"/>
            <a:endCxn id="102" idx="1"/>
          </p:cNvCxnSpPr>
          <p:nvPr/>
        </p:nvCxnSpPr>
        <p:spPr>
          <a:xfrm flipV="1">
            <a:off x="1966665" y="1661592"/>
            <a:ext cx="673931" cy="93502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356;p26">
            <a:extLst>
              <a:ext uri="{FF2B5EF4-FFF2-40B4-BE49-F238E27FC236}">
                <a16:creationId xmlns:a16="http://schemas.microsoft.com/office/drawing/2014/main" id="{E8F4E3DC-91EE-432B-B22D-3A4221A57B4D}"/>
              </a:ext>
            </a:extLst>
          </p:cNvPr>
          <p:cNvCxnSpPr>
            <a:stCxn id="101" idx="3"/>
            <a:endCxn id="104" idx="1"/>
          </p:cNvCxnSpPr>
          <p:nvPr/>
        </p:nvCxnSpPr>
        <p:spPr>
          <a:xfrm>
            <a:off x="1966665" y="2596610"/>
            <a:ext cx="673931" cy="311966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357;p26">
            <a:extLst>
              <a:ext uri="{FF2B5EF4-FFF2-40B4-BE49-F238E27FC236}">
                <a16:creationId xmlns:a16="http://schemas.microsoft.com/office/drawing/2014/main" id="{6367B1D3-C7EB-4DEE-95AC-F8D3270DE5BD}"/>
              </a:ext>
            </a:extLst>
          </p:cNvPr>
          <p:cNvCxnSpPr>
            <a:stCxn id="100" idx="3"/>
            <a:endCxn id="105" idx="1"/>
          </p:cNvCxnSpPr>
          <p:nvPr/>
        </p:nvCxnSpPr>
        <p:spPr>
          <a:xfrm>
            <a:off x="1966665" y="3322922"/>
            <a:ext cx="673931" cy="208708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2" name="Google Shape;359;p26">
            <a:extLst>
              <a:ext uri="{FF2B5EF4-FFF2-40B4-BE49-F238E27FC236}">
                <a16:creationId xmlns:a16="http://schemas.microsoft.com/office/drawing/2014/main" id="{430F2D27-E71F-41E0-8B6F-6A20B3550119}"/>
              </a:ext>
            </a:extLst>
          </p:cNvPr>
          <p:cNvPicPr preferRelativeResize="0"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</a:blip>
          <a:stretch>
            <a:fillRect/>
          </a:stretch>
        </p:blipFill>
        <p:spPr>
          <a:xfrm>
            <a:off x="5468905" y="1545713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360;p26">
            <a:extLst>
              <a:ext uri="{FF2B5EF4-FFF2-40B4-BE49-F238E27FC236}">
                <a16:creationId xmlns:a16="http://schemas.microsoft.com/office/drawing/2014/main" id="{0E4CF64C-3CA2-47FF-AA6B-F526CE2A5FFC}"/>
              </a:ext>
            </a:extLst>
          </p:cNvPr>
          <p:cNvPicPr preferRelativeResize="0"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</a:blip>
          <a:stretch>
            <a:fillRect/>
          </a:stretch>
        </p:blipFill>
        <p:spPr>
          <a:xfrm>
            <a:off x="6399636" y="1545718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361;p26">
            <a:extLst>
              <a:ext uri="{FF2B5EF4-FFF2-40B4-BE49-F238E27FC236}">
                <a16:creationId xmlns:a16="http://schemas.microsoft.com/office/drawing/2014/main" id="{DD6DA2E7-743F-41F9-87EF-980552722ABC}"/>
              </a:ext>
            </a:extLst>
          </p:cNvPr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7161112" y="1545717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362;p26">
            <a:extLst>
              <a:ext uri="{FF2B5EF4-FFF2-40B4-BE49-F238E27FC236}">
                <a16:creationId xmlns:a16="http://schemas.microsoft.com/office/drawing/2014/main" id="{C7E88738-33B7-4BF8-BF96-7FA74ABEE3BF}"/>
              </a:ext>
            </a:extLst>
          </p:cNvPr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5468906" y="2272033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363;p26">
            <a:extLst>
              <a:ext uri="{FF2B5EF4-FFF2-40B4-BE49-F238E27FC236}">
                <a16:creationId xmlns:a16="http://schemas.microsoft.com/office/drawing/2014/main" id="{55447C85-0E20-4CEF-8575-B213AB0F546E}"/>
              </a:ext>
            </a:extLst>
          </p:cNvPr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5468906" y="2998353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364;p26">
            <a:extLst>
              <a:ext uri="{FF2B5EF4-FFF2-40B4-BE49-F238E27FC236}">
                <a16:creationId xmlns:a16="http://schemas.microsoft.com/office/drawing/2014/main" id="{A20E6333-9153-4FD1-9084-D82E845CEE4A}"/>
              </a:ext>
            </a:extLst>
          </p:cNvPr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6399637" y="2272037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365;p26">
            <a:extLst>
              <a:ext uri="{FF2B5EF4-FFF2-40B4-BE49-F238E27FC236}">
                <a16:creationId xmlns:a16="http://schemas.microsoft.com/office/drawing/2014/main" id="{2FC91ACC-8246-4520-AD6A-02DCCD27ABBD}"/>
              </a:ext>
            </a:extLst>
          </p:cNvPr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7161112" y="2272036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366;p26">
            <a:extLst>
              <a:ext uri="{FF2B5EF4-FFF2-40B4-BE49-F238E27FC236}">
                <a16:creationId xmlns:a16="http://schemas.microsoft.com/office/drawing/2014/main" id="{77536493-5B63-4BA3-BFDC-F1F8F48706FA}"/>
              </a:ext>
            </a:extLst>
          </p:cNvPr>
          <p:cNvPicPr preferRelativeResize="0"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</a:blip>
          <a:stretch>
            <a:fillRect/>
          </a:stretch>
        </p:blipFill>
        <p:spPr>
          <a:xfrm>
            <a:off x="6399636" y="2998356"/>
            <a:ext cx="623054" cy="62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367;p26">
            <a:extLst>
              <a:ext uri="{FF2B5EF4-FFF2-40B4-BE49-F238E27FC236}">
                <a16:creationId xmlns:a16="http://schemas.microsoft.com/office/drawing/2014/main" id="{B094AF94-B766-42E8-B419-FFE267E8F16A}"/>
              </a:ext>
            </a:extLst>
          </p:cNvPr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7161112" y="2998356"/>
            <a:ext cx="623054" cy="62305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368;p26">
            <a:extLst>
              <a:ext uri="{FF2B5EF4-FFF2-40B4-BE49-F238E27FC236}">
                <a16:creationId xmlns:a16="http://schemas.microsoft.com/office/drawing/2014/main" id="{75EA03A6-86C4-422D-8AC7-BAA86DC5654B}"/>
              </a:ext>
            </a:extLst>
          </p:cNvPr>
          <p:cNvSpPr txBox="1">
            <a:spLocks/>
          </p:cNvSpPr>
          <p:nvPr/>
        </p:nvSpPr>
        <p:spPr>
          <a:xfrm>
            <a:off x="6130727" y="2351170"/>
            <a:ext cx="21555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altLang="ko" b="1"/>
              <a:t>-</a:t>
            </a:r>
            <a:endParaRPr lang="ko" altLang="en-US" b="1"/>
          </a:p>
        </p:txBody>
      </p:sp>
      <p:sp>
        <p:nvSpPr>
          <p:cNvPr id="122" name="Google Shape;369;p26">
            <a:extLst>
              <a:ext uri="{FF2B5EF4-FFF2-40B4-BE49-F238E27FC236}">
                <a16:creationId xmlns:a16="http://schemas.microsoft.com/office/drawing/2014/main" id="{D97F7D7C-07EF-4D94-ADF3-39BF1E67EB1D}"/>
              </a:ext>
            </a:extLst>
          </p:cNvPr>
          <p:cNvSpPr txBox="1">
            <a:spLocks/>
          </p:cNvSpPr>
          <p:nvPr/>
        </p:nvSpPr>
        <p:spPr>
          <a:xfrm>
            <a:off x="6130727" y="3073776"/>
            <a:ext cx="21555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altLang="ko" b="1"/>
              <a:t>-</a:t>
            </a:r>
            <a:endParaRPr lang="ko" altLang="en-US" b="1"/>
          </a:p>
        </p:txBody>
      </p: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6105FAED-C1BA-4877-BDBA-EC8742A475AA}"/>
              </a:ext>
            </a:extLst>
          </p:cNvPr>
          <p:cNvSpPr/>
          <p:nvPr/>
        </p:nvSpPr>
        <p:spPr>
          <a:xfrm>
            <a:off x="1334401" y="3819657"/>
            <a:ext cx="203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User-item interactions</a:t>
            </a:r>
            <a:endParaRPr lang="ko-KR" altLang="en-US" sz="1500" dirty="0">
              <a:solidFill>
                <a:schemeClr val="bg2"/>
              </a:solidFill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8F30DB2B-FD67-421D-A91F-56B2791914CC}"/>
              </a:ext>
            </a:extLst>
          </p:cNvPr>
          <p:cNvSpPr/>
          <p:nvPr/>
        </p:nvSpPr>
        <p:spPr>
          <a:xfrm>
            <a:off x="5150669" y="3818581"/>
            <a:ext cx="28071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Item recommendations to users</a:t>
            </a: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0BFF1447-310B-412F-880C-A37777C24E6E}"/>
              </a:ext>
            </a:extLst>
          </p:cNvPr>
          <p:cNvSpPr/>
          <p:nvPr/>
        </p:nvSpPr>
        <p:spPr>
          <a:xfrm>
            <a:off x="3703889" y="3000713"/>
            <a:ext cx="13917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Recommender</a:t>
            </a:r>
            <a:br>
              <a:rPr lang="en-US" altLang="ko-KR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ko-KR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system</a:t>
            </a:r>
          </a:p>
        </p:txBody>
      </p:sp>
      <p:pic>
        <p:nvPicPr>
          <p:cNvPr id="126" name="Picture 6" descr="Neural Network Icons - Download Free Vector Icons | Noun Project">
            <a:extLst>
              <a:ext uri="{FF2B5EF4-FFF2-40B4-BE49-F238E27FC236}">
                <a16:creationId xmlns:a16="http://schemas.microsoft.com/office/drawing/2014/main" id="{21BF52E7-BB39-44CC-8A3B-772CEFBE5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15" y="2138666"/>
            <a:ext cx="833459" cy="833459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</p:pic>
      <p:sp>
        <p:nvSpPr>
          <p:cNvPr id="127" name="Google Shape;358;p26">
            <a:extLst>
              <a:ext uri="{FF2B5EF4-FFF2-40B4-BE49-F238E27FC236}">
                <a16:creationId xmlns:a16="http://schemas.microsoft.com/office/drawing/2014/main" id="{15D7A42B-42FA-4AF4-8D42-8FE57A907957}"/>
              </a:ext>
            </a:extLst>
          </p:cNvPr>
          <p:cNvSpPr/>
          <p:nvPr/>
        </p:nvSpPr>
        <p:spPr>
          <a:xfrm>
            <a:off x="4901228" y="2351170"/>
            <a:ext cx="446540" cy="40845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chemeClr val="bg2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28" name="Google Shape;358;p26">
            <a:extLst>
              <a:ext uri="{FF2B5EF4-FFF2-40B4-BE49-F238E27FC236}">
                <a16:creationId xmlns:a16="http://schemas.microsoft.com/office/drawing/2014/main" id="{6EC1862E-26AB-4228-B04B-1214E251436F}"/>
              </a:ext>
            </a:extLst>
          </p:cNvPr>
          <p:cNvSpPr/>
          <p:nvPr/>
        </p:nvSpPr>
        <p:spPr>
          <a:xfrm>
            <a:off x="3376553" y="2351170"/>
            <a:ext cx="446540" cy="40845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chemeClr val="bg2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29" name="Google Shape;177;p19">
            <a:extLst>
              <a:ext uri="{FF2B5EF4-FFF2-40B4-BE49-F238E27FC236}">
                <a16:creationId xmlns:a16="http://schemas.microsoft.com/office/drawing/2014/main" id="{EE18AA63-9406-4112-AC16-7BA74D49161D}"/>
              </a:ext>
            </a:extLst>
          </p:cNvPr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Rectangle 1">
            <a:extLst>
              <a:ext uri="{FF2B5EF4-FFF2-40B4-BE49-F238E27FC236}">
                <a16:creationId xmlns:a16="http://schemas.microsoft.com/office/drawing/2014/main" id="{A4E881A9-5C91-45AC-ADF4-E31BA2B6458A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  <a:endParaRPr lang="en-US" dirty="0"/>
          </a:p>
        </p:txBody>
      </p:sp>
      <p:sp>
        <p:nvSpPr>
          <p:cNvPr id="131" name="Rectangle 1">
            <a:extLst>
              <a:ext uri="{FF2B5EF4-FFF2-40B4-BE49-F238E27FC236}">
                <a16:creationId xmlns:a16="http://schemas.microsoft.com/office/drawing/2014/main" id="{66862C17-E015-4CC3-97A3-C76ABB5150A7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32" name="Rectangle 1">
            <a:extLst>
              <a:ext uri="{FF2B5EF4-FFF2-40B4-BE49-F238E27FC236}">
                <a16:creationId xmlns:a16="http://schemas.microsoft.com/office/drawing/2014/main" id="{4FB100B7-D66E-46B7-AC14-FCACCAB51BCE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133" name="슬라이드 번호 개체 틀 3">
            <a:extLst>
              <a:ext uri="{FF2B5EF4-FFF2-40B4-BE49-F238E27FC236}">
                <a16:creationId xmlns:a16="http://schemas.microsoft.com/office/drawing/2014/main" id="{5E0CAC38-F84C-48AE-8E0F-983F9E590C9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6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카카오 정책산업 연구의 브런치">
            <a:extLst>
              <a:ext uri="{FF2B5EF4-FFF2-40B4-BE49-F238E27FC236}">
                <a16:creationId xmlns:a16="http://schemas.microsoft.com/office/drawing/2014/main" id="{D3B213CD-70EE-48DC-8979-BE3BC35D8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7" b="37189"/>
          <a:stretch/>
        </p:blipFill>
        <p:spPr bwMode="auto">
          <a:xfrm>
            <a:off x="5290421" y="2328769"/>
            <a:ext cx="3062614" cy="8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solidFill>
                  <a:schemeClr val="bg2"/>
                </a:solidFill>
              </a:rPr>
              <a:t>Recommender System in Everyday Life</a:t>
            </a:r>
            <a:endParaRPr dirty="0"/>
          </a:p>
        </p:txBody>
      </p:sp>
      <p:sp>
        <p:nvSpPr>
          <p:cNvPr id="176" name="Google Shape;176;p19"/>
          <p:cNvSpPr/>
          <p:nvPr/>
        </p:nvSpPr>
        <p:spPr>
          <a:xfrm>
            <a:off x="0" y="4744659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7" name="Google Shape;177;p19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4" name="Google Shape;1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242" y="994645"/>
            <a:ext cx="1883190" cy="68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857037" y="726025"/>
            <a:ext cx="1831668" cy="97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온라인 마케팅에서 실패는 당연하다] 한국 온라인 광고의 스테디셀러, 네이버 검색광고 - 모비인사이드 MOBIINSIDE">
            <a:extLst>
              <a:ext uri="{FF2B5EF4-FFF2-40B4-BE49-F238E27FC236}">
                <a16:creationId xmlns:a16="http://schemas.microsoft.com/office/drawing/2014/main" id="{9E75F1CA-5960-4BCC-B41E-C0892828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99" y="1503270"/>
            <a:ext cx="2574059" cy="10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oogle">
            <a:extLst>
              <a:ext uri="{FF2B5EF4-FFF2-40B4-BE49-F238E27FC236}">
                <a16:creationId xmlns:a16="http://schemas.microsoft.com/office/drawing/2014/main" id="{4C0FAB2D-61A2-4358-91D4-6182C68C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7" y="3304798"/>
            <a:ext cx="2170697" cy="75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acebook - 로그인 또는 가입">
            <a:extLst>
              <a:ext uri="{FF2B5EF4-FFF2-40B4-BE49-F238E27FC236}">
                <a16:creationId xmlns:a16="http://schemas.microsoft.com/office/drawing/2014/main" id="{7B450C21-0681-4685-A349-5176D609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0" y="1500280"/>
            <a:ext cx="2655487" cy="9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넷플릭스, 문어발 확장 &amp;#39;가속페달&amp;#39;…&amp;#39;대규모 OTT 연합체 구축&amp;#39; 조짐 | Save Internet 뉴데일리">
            <a:extLst>
              <a:ext uri="{FF2B5EF4-FFF2-40B4-BE49-F238E27FC236}">
                <a16:creationId xmlns:a16="http://schemas.microsoft.com/office/drawing/2014/main" id="{8304BA98-22F7-4057-8B6B-E78D60A0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2" y="1854180"/>
            <a:ext cx="3432209" cy="19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왓챠 뮤직 퍼블리싱">
            <a:extLst>
              <a:ext uri="{FF2B5EF4-FFF2-40B4-BE49-F238E27FC236}">
                <a16:creationId xmlns:a16="http://schemas.microsoft.com/office/drawing/2014/main" id="{ACA68E5B-8EAC-4B00-8E5F-C65ADE3E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08" y="254304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Google Shape;193;p19">
                <a:extLst>
                  <a:ext uri="{FF2B5EF4-FFF2-40B4-BE49-F238E27FC236}">
                    <a16:creationId xmlns:a16="http://schemas.microsoft.com/office/drawing/2014/main" id="{D2CFC2E6-F4C8-4983-B079-8D4DD75D28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78273" y="3867742"/>
                <a:ext cx="877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Lato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9pPr>
              </a:lstStyle>
              <a:p>
                <a:pPr marL="0" indent="0">
                  <a:spcAft>
                    <a:spcPts val="1600"/>
                  </a:spcAft>
                  <a:buFont typeface="Lato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400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ko-KR" altLang="en-US" sz="4000" dirty="0">
                  <a:latin typeface="Raleway" panose="020B0600000101010101" charset="0"/>
                </a:endParaRPr>
              </a:p>
            </p:txBody>
          </p:sp>
        </mc:Choice>
        <mc:Fallback xmlns="">
          <p:sp>
            <p:nvSpPr>
              <p:cNvPr id="33" name="Google Shape;193;p19">
                <a:extLst>
                  <a:ext uri="{FF2B5EF4-FFF2-40B4-BE49-F238E27FC236}">
                    <a16:creationId xmlns:a16="http://schemas.microsoft.com/office/drawing/2014/main" id="{D2CFC2E6-F4C8-4983-B079-8D4DD75D2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73" y="3867742"/>
                <a:ext cx="877200" cy="393600"/>
              </a:xfrm>
              <a:prstGeom prst="rect">
                <a:avLst/>
              </a:prstGeom>
              <a:blipFill>
                <a:blip r:embed="rId11"/>
                <a:stretch>
                  <a:fillRect b="-584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Google Shape;193;p19">
                <a:extLst>
                  <a:ext uri="{FF2B5EF4-FFF2-40B4-BE49-F238E27FC236}">
                    <a16:creationId xmlns:a16="http://schemas.microsoft.com/office/drawing/2014/main" id="{47E3B170-A9C5-448F-9FD7-3AC99B3865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3128" y="3957423"/>
                <a:ext cx="877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Lato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Lato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Lato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Lato"/>
                    <a:ea typeface="Lato"/>
                    <a:cs typeface="Lato"/>
                    <a:sym typeface="Lato"/>
                  </a:defRPr>
                </a:lvl9pPr>
              </a:lstStyle>
              <a:p>
                <a:pPr marL="0" indent="0">
                  <a:spcAft>
                    <a:spcPts val="1600"/>
                  </a:spcAft>
                  <a:buFont typeface="Lato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400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ko-KR" altLang="en-US" sz="4000" dirty="0">
                  <a:latin typeface="Raleway" panose="020B0600000101010101" charset="0"/>
                </a:endParaRPr>
              </a:p>
            </p:txBody>
          </p:sp>
        </mc:Choice>
        <mc:Fallback xmlns="">
          <p:sp>
            <p:nvSpPr>
              <p:cNvPr id="34" name="Google Shape;193;p19">
                <a:extLst>
                  <a:ext uri="{FF2B5EF4-FFF2-40B4-BE49-F238E27FC236}">
                    <a16:creationId xmlns:a16="http://schemas.microsoft.com/office/drawing/2014/main" id="{47E3B170-A9C5-448F-9FD7-3AC99B386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128" y="3957423"/>
                <a:ext cx="877200" cy="393600"/>
              </a:xfrm>
              <a:prstGeom prst="rect">
                <a:avLst/>
              </a:prstGeom>
              <a:blipFill>
                <a:blip r:embed="rId12"/>
                <a:stretch>
                  <a:fillRect b="-5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">
            <a:extLst>
              <a:ext uri="{FF2B5EF4-FFF2-40B4-BE49-F238E27FC236}">
                <a16:creationId xmlns:a16="http://schemas.microsoft.com/office/drawing/2014/main" id="{BF3D4A57-E3D7-4F48-AD89-66F4E75BDB12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  <a:endParaRPr lang="en-US" dirty="0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631516B5-6E81-45BD-8401-E8B3B98B74D3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EC982B8-E3CB-4355-B794-EEC307A47902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19" name="슬라이드 번호 개체 틀 3">
            <a:extLst>
              <a:ext uri="{FF2B5EF4-FFF2-40B4-BE49-F238E27FC236}">
                <a16:creationId xmlns:a16="http://schemas.microsoft.com/office/drawing/2014/main" id="{5C4EF3A5-BD00-4FB5-A106-C3C2C4ACBEE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1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690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2"/>
                </a:solidFill>
              </a:rPr>
              <a:t>Topic: </a:t>
            </a:r>
            <a:r>
              <a:rPr lang="en-US" altLang="ko-KR" dirty="0">
                <a:solidFill>
                  <a:schemeClr val="bg2"/>
                </a:solidFill>
              </a:rPr>
              <a:t>Catching Up-to-Date User Interest</a:t>
            </a:r>
            <a:endParaRPr dirty="0"/>
          </a:p>
        </p:txBody>
      </p:sp>
      <p:cxnSp>
        <p:nvCxnSpPr>
          <p:cNvPr id="177" name="Google Shape;177;p19"/>
          <p:cNvCxnSpPr/>
          <p:nvPr/>
        </p:nvCxnSpPr>
        <p:spPr>
          <a:xfrm>
            <a:off x="52690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9189489-BD48-46AA-96F8-9B4568885D7D}"/>
              </a:ext>
            </a:extLst>
          </p:cNvPr>
          <p:cNvSpPr txBox="1">
            <a:spLocks/>
          </p:cNvSpPr>
          <p:nvPr/>
        </p:nvSpPr>
        <p:spPr>
          <a:xfrm>
            <a:off x="526904" y="835575"/>
            <a:ext cx="8535329" cy="300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User interest </a:t>
            </a:r>
            <a:r>
              <a:rPr lang="en-US" sz="2000" b="1" dirty="0"/>
              <a:t>evolves</a:t>
            </a:r>
            <a:r>
              <a:rPr lang="en-US" sz="2000" dirty="0"/>
              <a:t>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Recommenders should catch it via online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9" name="Google Shape;341;p26">
            <a:extLst>
              <a:ext uri="{FF2B5EF4-FFF2-40B4-BE49-F238E27FC236}">
                <a16:creationId xmlns:a16="http://schemas.microsoft.com/office/drawing/2014/main" id="{D6C020FE-8C60-4AD5-9249-C6111EB653AE}"/>
              </a:ext>
            </a:extLst>
          </p:cNvPr>
          <p:cNvSpPr txBox="1">
            <a:spLocks/>
          </p:cNvSpPr>
          <p:nvPr/>
        </p:nvSpPr>
        <p:spPr>
          <a:xfrm>
            <a:off x="2308412" y="3370230"/>
            <a:ext cx="21555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altLang="ko" b="1" dirty="0"/>
              <a:t>-</a:t>
            </a:r>
            <a:endParaRPr lang="ko" altLang="en-US" b="1" dirty="0"/>
          </a:p>
        </p:txBody>
      </p:sp>
      <p:pic>
        <p:nvPicPr>
          <p:cNvPr id="20" name="Google Shape;359;p26">
            <a:extLst>
              <a:ext uri="{FF2B5EF4-FFF2-40B4-BE49-F238E27FC236}">
                <a16:creationId xmlns:a16="http://schemas.microsoft.com/office/drawing/2014/main" id="{BD0F5A8D-FCA4-49E4-BD93-F285CDD3330B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</a:blip>
          <a:stretch>
            <a:fillRect/>
          </a:stretch>
        </p:blipFill>
        <p:spPr>
          <a:xfrm>
            <a:off x="1653825" y="3282631"/>
            <a:ext cx="623054" cy="6230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말풍선: 타원형 2">
            <a:extLst>
              <a:ext uri="{FF2B5EF4-FFF2-40B4-BE49-F238E27FC236}">
                <a16:creationId xmlns:a16="http://schemas.microsoft.com/office/drawing/2014/main" id="{5BCB8A84-1735-4BF1-BF49-054B4169DD34}"/>
              </a:ext>
            </a:extLst>
          </p:cNvPr>
          <p:cNvSpPr/>
          <p:nvPr/>
        </p:nvSpPr>
        <p:spPr>
          <a:xfrm>
            <a:off x="1959474" y="2742786"/>
            <a:ext cx="660400" cy="456461"/>
          </a:xfrm>
          <a:prstGeom prst="wedgeEllipseCallou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A565ED8-2C6E-4519-A16D-7CF0F79E4863}"/>
              </a:ext>
            </a:extLst>
          </p:cNvPr>
          <p:cNvSpPr/>
          <p:nvPr/>
        </p:nvSpPr>
        <p:spPr>
          <a:xfrm>
            <a:off x="2147523" y="4034733"/>
            <a:ext cx="5373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Past</a:t>
            </a:r>
            <a:endParaRPr lang="ko-KR" altLang="en-US" sz="1500" dirty="0">
              <a:solidFill>
                <a:schemeClr val="bg2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985A97B-79C9-4169-8091-BD75DEBEAB0D}"/>
              </a:ext>
            </a:extLst>
          </p:cNvPr>
          <p:cNvSpPr/>
          <p:nvPr/>
        </p:nvSpPr>
        <p:spPr>
          <a:xfrm>
            <a:off x="6140403" y="4034733"/>
            <a:ext cx="5677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Now</a:t>
            </a:r>
            <a:endParaRPr lang="ko-KR" altLang="en-US" sz="1500" dirty="0">
              <a:solidFill>
                <a:schemeClr val="bg2"/>
              </a:solidFill>
            </a:endParaRPr>
          </a:p>
        </p:txBody>
      </p:sp>
      <p:sp>
        <p:nvSpPr>
          <p:cNvPr id="25" name="Google Shape;176;p19">
            <a:extLst>
              <a:ext uri="{FF2B5EF4-FFF2-40B4-BE49-F238E27FC236}">
                <a16:creationId xmlns:a16="http://schemas.microsoft.com/office/drawing/2014/main" id="{41CCE5AD-64CC-497B-A33B-BA017DDCAD13}"/>
              </a:ext>
            </a:extLst>
          </p:cNvPr>
          <p:cNvSpPr/>
          <p:nvPr/>
        </p:nvSpPr>
        <p:spPr>
          <a:xfrm>
            <a:off x="5080" y="4750725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7" name="Google Shape;350;p26">
            <a:extLst>
              <a:ext uri="{FF2B5EF4-FFF2-40B4-BE49-F238E27FC236}">
                <a16:creationId xmlns:a16="http://schemas.microsoft.com/office/drawing/2014/main" id="{B51F2345-CF73-4F3A-8A41-CD719A808FAC}"/>
              </a:ext>
            </a:extLst>
          </p:cNvPr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2575815" y="3282608"/>
            <a:ext cx="623054" cy="62305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41;p26">
            <a:extLst>
              <a:ext uri="{FF2B5EF4-FFF2-40B4-BE49-F238E27FC236}">
                <a16:creationId xmlns:a16="http://schemas.microsoft.com/office/drawing/2014/main" id="{B0EE32C5-C3D6-4DB1-85CE-40BCD163A435}"/>
              </a:ext>
            </a:extLst>
          </p:cNvPr>
          <p:cNvSpPr txBox="1">
            <a:spLocks/>
          </p:cNvSpPr>
          <p:nvPr/>
        </p:nvSpPr>
        <p:spPr>
          <a:xfrm>
            <a:off x="6314498" y="3370230"/>
            <a:ext cx="21555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altLang="ko" b="1" dirty="0"/>
              <a:t>-</a:t>
            </a:r>
            <a:endParaRPr lang="ko" altLang="en-US" b="1" dirty="0"/>
          </a:p>
        </p:txBody>
      </p:sp>
      <p:pic>
        <p:nvPicPr>
          <p:cNvPr id="39" name="Google Shape;359;p26">
            <a:extLst>
              <a:ext uri="{FF2B5EF4-FFF2-40B4-BE49-F238E27FC236}">
                <a16:creationId xmlns:a16="http://schemas.microsoft.com/office/drawing/2014/main" id="{3B5B8799-77E4-4CEC-B724-754FDDB82218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</a:blip>
          <a:stretch>
            <a:fillRect/>
          </a:stretch>
        </p:blipFill>
        <p:spPr>
          <a:xfrm>
            <a:off x="5632000" y="3282631"/>
            <a:ext cx="623054" cy="62305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말풍선: 타원형 39">
            <a:extLst>
              <a:ext uri="{FF2B5EF4-FFF2-40B4-BE49-F238E27FC236}">
                <a16:creationId xmlns:a16="http://schemas.microsoft.com/office/drawing/2014/main" id="{98D2366A-F3AC-4A58-85AF-B861FD9749D0}"/>
              </a:ext>
            </a:extLst>
          </p:cNvPr>
          <p:cNvSpPr/>
          <p:nvPr/>
        </p:nvSpPr>
        <p:spPr>
          <a:xfrm>
            <a:off x="5937649" y="2742786"/>
            <a:ext cx="660400" cy="456461"/>
          </a:xfrm>
          <a:prstGeom prst="wedgeEllipseCallou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Google Shape;350;p26">
            <a:extLst>
              <a:ext uri="{FF2B5EF4-FFF2-40B4-BE49-F238E27FC236}">
                <a16:creationId xmlns:a16="http://schemas.microsoft.com/office/drawing/2014/main" id="{E984E358-39FB-46CE-90AD-1BBFA7127EEC}"/>
              </a:ext>
            </a:extLst>
          </p:cNvPr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6598049" y="3282608"/>
            <a:ext cx="623054" cy="62305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75DA17EE-59DE-40B0-8E74-0A70EC2C4384}"/>
              </a:ext>
            </a:extLst>
          </p:cNvPr>
          <p:cNvSpPr/>
          <p:nvPr/>
        </p:nvSpPr>
        <p:spPr>
          <a:xfrm>
            <a:off x="6062960" y="2671933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lang="ko-KR" altLang="en-US" sz="2400" dirty="0">
              <a:solidFill>
                <a:schemeClr val="bg2"/>
              </a:solidFill>
            </a:endParaRPr>
          </a:p>
        </p:txBody>
      </p:sp>
      <p:sp>
        <p:nvSpPr>
          <p:cNvPr id="45" name="Google Shape;358;p26">
            <a:extLst>
              <a:ext uri="{FF2B5EF4-FFF2-40B4-BE49-F238E27FC236}">
                <a16:creationId xmlns:a16="http://schemas.microsoft.com/office/drawing/2014/main" id="{DEC921FF-0EEC-494D-9750-9142DF783BE3}"/>
              </a:ext>
            </a:extLst>
          </p:cNvPr>
          <p:cNvSpPr/>
          <p:nvPr/>
        </p:nvSpPr>
        <p:spPr>
          <a:xfrm>
            <a:off x="4220958" y="3370230"/>
            <a:ext cx="596007" cy="40845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chemeClr val="bg2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C5551C80-1719-4600-8467-9965F8270A18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  <a:endParaRPr lang="en-US" dirty="0"/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4CB288E3-9F91-432D-8A40-FD8989F3289C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48" name="Rectangle 1">
            <a:extLst>
              <a:ext uri="{FF2B5EF4-FFF2-40B4-BE49-F238E27FC236}">
                <a16:creationId xmlns:a16="http://schemas.microsoft.com/office/drawing/2014/main" id="{E7E0F508-75FD-41BC-9DAD-34E4421F295D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49" name="슬라이드 번호 개체 틀 3">
            <a:extLst>
              <a:ext uri="{FF2B5EF4-FFF2-40B4-BE49-F238E27FC236}">
                <a16:creationId xmlns:a16="http://schemas.microsoft.com/office/drawing/2014/main" id="{344989A3-0B44-43D1-A974-14B6BC39CE3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  <p:pic>
        <p:nvPicPr>
          <p:cNvPr id="50" name="Picture 2" descr="하트 (상징) - 위키백과, 우리 모두의 백과사전">
            <a:extLst>
              <a:ext uri="{FF2B5EF4-FFF2-40B4-BE49-F238E27FC236}">
                <a16:creationId xmlns:a16="http://schemas.microsoft.com/office/drawing/2014/main" id="{42E479B8-2183-4E09-9353-5D15C766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79" y="2876488"/>
            <a:ext cx="256307" cy="23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48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2"/>
                </a:solidFill>
              </a:rPr>
              <a:t>Issue: Quick Update on Sparse User Signals</a:t>
            </a:r>
            <a:endParaRPr dirty="0"/>
          </a:p>
        </p:txBody>
      </p:sp>
      <p:cxnSp>
        <p:nvCxnSpPr>
          <p:cNvPr id="177" name="Google Shape;177;p19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176;p19">
            <a:extLst>
              <a:ext uri="{FF2B5EF4-FFF2-40B4-BE49-F238E27FC236}">
                <a16:creationId xmlns:a16="http://schemas.microsoft.com/office/drawing/2014/main" id="{41CCE5AD-64CC-497B-A33B-BA017DDCAD13}"/>
              </a:ext>
            </a:extLst>
          </p:cNvPr>
          <p:cNvSpPr/>
          <p:nvPr/>
        </p:nvSpPr>
        <p:spPr>
          <a:xfrm>
            <a:off x="0" y="4750725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8A62829-70A9-4F2C-8536-2BE222E6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533" y="947808"/>
            <a:ext cx="4593583" cy="178600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819B208-E3FB-4352-90E7-A9F73606F3F3}"/>
              </a:ext>
            </a:extLst>
          </p:cNvPr>
          <p:cNvSpPr/>
          <p:nvPr/>
        </p:nvSpPr>
        <p:spPr>
          <a:xfrm>
            <a:off x="5313680" y="1183640"/>
            <a:ext cx="1505436" cy="154509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텍스트 개체 틀 5">
            <a:extLst>
              <a:ext uri="{FF2B5EF4-FFF2-40B4-BE49-F238E27FC236}">
                <a16:creationId xmlns:a16="http://schemas.microsoft.com/office/drawing/2014/main" id="{502E1FB1-F570-4A8F-AF59-102220BBD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2774452"/>
            <a:ext cx="8393577" cy="201381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  <a:ea typeface="+mn-ea"/>
              </a:rPr>
              <a:t>Model update on new user-item interactions which are very </a:t>
            </a:r>
            <a:r>
              <a:rPr lang="en-US" altLang="ko-KR" sz="2000" b="1" dirty="0">
                <a:latin typeface="+mn-lt"/>
                <a:ea typeface="+mn-ea"/>
              </a:rPr>
              <a:t>sparse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+mn-lt"/>
              <a:ea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  <a:ea typeface="+mn-ea"/>
              </a:rPr>
              <a:t>Two existing main directions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+mn-lt"/>
                <a:ea typeface="+mn-ea"/>
              </a:rPr>
              <a:t>Importance reweighting</a:t>
            </a:r>
            <a:r>
              <a:rPr lang="en-US" altLang="ko-KR" sz="1600" dirty="0">
                <a:latin typeface="+mn-lt"/>
                <a:ea typeface="+mn-ea"/>
              </a:rPr>
              <a:t>: how important </a:t>
            </a:r>
            <a:r>
              <a:rPr lang="en-US" altLang="ko-KR" sz="1600" b="1" dirty="0">
                <a:latin typeface="+mn-lt"/>
                <a:ea typeface="+mn-ea"/>
              </a:rPr>
              <a:t>each interaction </a:t>
            </a:r>
            <a:r>
              <a:rPr lang="en-US" altLang="ko-KR" sz="1600" dirty="0">
                <a:latin typeface="+mn-lt"/>
                <a:ea typeface="+mn-ea"/>
              </a:rPr>
              <a:t>for update?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+mn-lt"/>
                <a:ea typeface="+mn-ea"/>
              </a:rPr>
              <a:t>Meta-optimization</a:t>
            </a:r>
            <a:r>
              <a:rPr lang="en-US" altLang="ko-KR" sz="1600" dirty="0">
                <a:latin typeface="+mn-lt"/>
                <a:ea typeface="+mn-ea"/>
              </a:rPr>
              <a:t>: how much </a:t>
            </a:r>
            <a:r>
              <a:rPr lang="en-US" altLang="ko-KR" sz="1600" b="1" dirty="0">
                <a:latin typeface="+mn-lt"/>
                <a:ea typeface="+mn-ea"/>
              </a:rPr>
              <a:t>each parameter</a:t>
            </a:r>
            <a:r>
              <a:rPr lang="en-US" altLang="ko-KR" sz="1600" dirty="0">
                <a:latin typeface="+mn-lt"/>
                <a:ea typeface="+mn-ea"/>
              </a:rPr>
              <a:t> should learn?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734F356-10C6-4E96-B25A-E6524FEF02B3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  <a:endParaRPr lang="en-US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28866F5-F6C6-4ADB-8186-07906023873F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A830F64-9651-4428-8082-B082DA523A39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2BEC4B6E-C4B5-42EC-A2E4-1FA67B9FC72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2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2"/>
                </a:solidFill>
              </a:rPr>
              <a:t>Challenge: Update is Not Flexible Enough</a:t>
            </a:r>
            <a:endParaRPr dirty="0"/>
          </a:p>
        </p:txBody>
      </p:sp>
      <p:cxnSp>
        <p:nvCxnSpPr>
          <p:cNvPr id="177" name="Google Shape;177;p19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9189489-BD48-46AA-96F8-9B4568885D7D}"/>
              </a:ext>
            </a:extLst>
          </p:cNvPr>
          <p:cNvSpPr txBox="1">
            <a:spLocks/>
          </p:cNvSpPr>
          <p:nvPr/>
        </p:nvSpPr>
        <p:spPr>
          <a:xfrm>
            <a:off x="521824" y="2908215"/>
            <a:ext cx="8535329" cy="16259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5" name="Google Shape;176;p19">
            <a:extLst>
              <a:ext uri="{FF2B5EF4-FFF2-40B4-BE49-F238E27FC236}">
                <a16:creationId xmlns:a16="http://schemas.microsoft.com/office/drawing/2014/main" id="{41CCE5AD-64CC-497B-A33B-BA017DDCAD13}"/>
              </a:ext>
            </a:extLst>
          </p:cNvPr>
          <p:cNvSpPr/>
          <p:nvPr/>
        </p:nvSpPr>
        <p:spPr>
          <a:xfrm>
            <a:off x="0" y="4750725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8A62829-70A9-4F2C-8536-2BE222E6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533" y="947808"/>
            <a:ext cx="4593583" cy="178600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819B208-E3FB-4352-90E7-A9F73606F3F3}"/>
              </a:ext>
            </a:extLst>
          </p:cNvPr>
          <p:cNvSpPr/>
          <p:nvPr/>
        </p:nvSpPr>
        <p:spPr>
          <a:xfrm>
            <a:off x="5313680" y="1188720"/>
            <a:ext cx="1505436" cy="154509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텍스트 개체 틀 5">
                <a:extLst>
                  <a:ext uri="{FF2B5EF4-FFF2-40B4-BE49-F238E27FC236}">
                    <a16:creationId xmlns:a16="http://schemas.microsoft.com/office/drawing/2014/main" id="{61051477-863D-4524-A332-60E9C887682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21823" y="2774452"/>
                <a:ext cx="8393577" cy="1545092"/>
              </a:xfrm>
            </p:spPr>
            <p:txBody>
              <a:bodyPr/>
              <a:lstStyle/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+mn-lt"/>
                    <a:ea typeface="+mn-ea"/>
                  </a:rPr>
                  <a:t>Each parameter has different </a:t>
                </a:r>
                <a:r>
                  <a:rPr lang="en-US" altLang="ko-KR" sz="2000" b="1" dirty="0">
                    <a:latin typeface="+mn-lt"/>
                    <a:ea typeface="+mn-ea"/>
                  </a:rPr>
                  <a:t>relevance </a:t>
                </a:r>
                <a:r>
                  <a:rPr lang="en-US" altLang="ko-KR" sz="2000" dirty="0">
                    <a:latin typeface="+mn-lt"/>
                    <a:ea typeface="+mn-ea"/>
                  </a:rPr>
                  <a:t>to each user-item interaction</a:t>
                </a: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endParaRPr lang="en-US" altLang="ko-KR" sz="2000" dirty="0">
                  <a:latin typeface="+mn-lt"/>
                  <a:ea typeface="+mn-ea"/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+mn-lt"/>
                    <a:ea typeface="+mn-ea"/>
                  </a:rPr>
                  <a:t>However, previous studies cannot cover </a:t>
                </a:r>
                <a:r>
                  <a:rPr lang="en-US" altLang="ko-KR" sz="2000" b="1" dirty="0">
                    <a:latin typeface="+mn-lt"/>
                    <a:ea typeface="+mn-ea"/>
                  </a:rPr>
                  <a:t>both </a:t>
                </a:r>
                <a:r>
                  <a:rPr lang="en-US" altLang="ko-KR" sz="2000" dirty="0">
                    <a:latin typeface="+mn-lt"/>
                    <a:ea typeface="+mn-ea"/>
                  </a:rPr>
                  <a:t>perspectives</a:t>
                </a:r>
                <a:endParaRPr lang="en-US" altLang="ko-KR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ko-KR" sz="2000" dirty="0"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ko-KR" sz="2000" dirty="0"/>
                  <a:t> Insufficient flexibility leads to sub-optimal recommendation</a:t>
                </a:r>
                <a:endParaRPr lang="en-US" altLang="ko-KR" sz="2000" dirty="0">
                  <a:latin typeface="+mn-lt"/>
                  <a:ea typeface="+mn-ea"/>
                </a:endParaRPr>
              </a:p>
            </p:txBody>
          </p:sp>
        </mc:Choice>
        <mc:Fallback>
          <p:sp>
            <p:nvSpPr>
              <p:cNvPr id="10" name="텍스트 개체 틀 5">
                <a:extLst>
                  <a:ext uri="{FF2B5EF4-FFF2-40B4-BE49-F238E27FC236}">
                    <a16:creationId xmlns:a16="http://schemas.microsoft.com/office/drawing/2014/main" id="{61051477-863D-4524-A332-60E9C88768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1823" y="2774452"/>
                <a:ext cx="8393577" cy="1545092"/>
              </a:xfrm>
              <a:blipFill>
                <a:blip r:embed="rId4"/>
                <a:stretch>
                  <a:fillRect l="-5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">
            <a:extLst>
              <a:ext uri="{FF2B5EF4-FFF2-40B4-BE49-F238E27FC236}">
                <a16:creationId xmlns:a16="http://schemas.microsoft.com/office/drawing/2014/main" id="{884DB106-BBA0-42A6-93C0-EF58A0EBA471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  <a:endParaRPr lang="en-US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2BC83ACF-BF68-4D79-B44B-F977A628F054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3E3DBB5-6C15-45A3-87CD-9503D624FD54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14" name="슬라이드 번호 개체 틀 3">
            <a:extLst>
              <a:ext uri="{FF2B5EF4-FFF2-40B4-BE49-F238E27FC236}">
                <a16:creationId xmlns:a16="http://schemas.microsoft.com/office/drawing/2014/main" id="{7E1D39F0-8379-44BE-A925-04825D9D1E2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88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521825" y="195975"/>
            <a:ext cx="831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chemeClr val="bg2"/>
                </a:solidFill>
              </a:rPr>
              <a:t>Idea: Two-Directionally Flexible Update</a:t>
            </a:r>
            <a:endParaRPr dirty="0"/>
          </a:p>
        </p:txBody>
      </p:sp>
      <p:cxnSp>
        <p:nvCxnSpPr>
          <p:cNvPr id="177" name="Google Shape;177;p19"/>
          <p:cNvCxnSpPr/>
          <p:nvPr/>
        </p:nvCxnSpPr>
        <p:spPr>
          <a:xfrm>
            <a:off x="521825" y="837275"/>
            <a:ext cx="800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9189489-BD48-46AA-96F8-9B4568885D7D}"/>
              </a:ext>
            </a:extLst>
          </p:cNvPr>
          <p:cNvSpPr txBox="1">
            <a:spLocks/>
          </p:cNvSpPr>
          <p:nvPr/>
        </p:nvSpPr>
        <p:spPr>
          <a:xfrm>
            <a:off x="521824" y="2908215"/>
            <a:ext cx="8535329" cy="13980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5" name="Google Shape;176;p19">
            <a:extLst>
              <a:ext uri="{FF2B5EF4-FFF2-40B4-BE49-F238E27FC236}">
                <a16:creationId xmlns:a16="http://schemas.microsoft.com/office/drawing/2014/main" id="{41CCE5AD-64CC-497B-A33B-BA017DDCAD13}"/>
              </a:ext>
            </a:extLst>
          </p:cNvPr>
          <p:cNvSpPr/>
          <p:nvPr/>
        </p:nvSpPr>
        <p:spPr>
          <a:xfrm>
            <a:off x="0" y="4750725"/>
            <a:ext cx="9144000" cy="393600"/>
          </a:xfrm>
          <a:prstGeom prst="rect">
            <a:avLst/>
          </a:prstGeom>
          <a:solidFill>
            <a:srgbClr val="0B7C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8A62829-70A9-4F2C-8536-2BE222E6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533" y="947808"/>
            <a:ext cx="4593583" cy="178600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819B208-E3FB-4352-90E7-A9F73606F3F3}"/>
              </a:ext>
            </a:extLst>
          </p:cNvPr>
          <p:cNvSpPr/>
          <p:nvPr/>
        </p:nvSpPr>
        <p:spPr>
          <a:xfrm>
            <a:off x="2225533" y="1182624"/>
            <a:ext cx="3099185" cy="154509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텍스트 개체 틀 5">
            <a:extLst>
              <a:ext uri="{FF2B5EF4-FFF2-40B4-BE49-F238E27FC236}">
                <a16:creationId xmlns:a16="http://schemas.microsoft.com/office/drawing/2014/main" id="{61051477-863D-4524-A332-60E9C8876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823" y="2774452"/>
            <a:ext cx="8393577" cy="154509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lt"/>
                <a:ea typeface="+mn-ea"/>
              </a:rPr>
              <a:t>Solution: </a:t>
            </a:r>
            <a:r>
              <a:rPr lang="en-US" altLang="ko-KR" sz="2000" b="1" dirty="0" err="1">
                <a:latin typeface="+mn-lt"/>
                <a:ea typeface="+mn-ea"/>
              </a:rPr>
              <a:t>MeLON</a:t>
            </a:r>
            <a:r>
              <a:rPr lang="en-US" altLang="ko-KR" sz="2000" dirty="0">
                <a:latin typeface="+mn-lt"/>
                <a:ea typeface="+mn-ea"/>
              </a:rPr>
              <a:t> (</a:t>
            </a:r>
            <a:r>
              <a:rPr lang="en-US" altLang="ko-KR" sz="2000" u="sng" dirty="0">
                <a:latin typeface="+mn-lt"/>
                <a:ea typeface="+mn-ea"/>
              </a:rPr>
              <a:t>Me</a:t>
            </a:r>
            <a:r>
              <a:rPr lang="en-US" altLang="ko-KR" sz="2000" dirty="0">
                <a:latin typeface="+mn-lt"/>
                <a:ea typeface="+mn-ea"/>
              </a:rPr>
              <a:t>ta-</a:t>
            </a:r>
            <a:r>
              <a:rPr lang="en-US" altLang="ko-KR" sz="2000" u="sng" dirty="0">
                <a:latin typeface="+mn-lt"/>
                <a:ea typeface="+mn-ea"/>
              </a:rPr>
              <a:t>L</a:t>
            </a:r>
            <a:r>
              <a:rPr lang="en-US" altLang="ko-KR" sz="2000" dirty="0">
                <a:latin typeface="+mn-lt"/>
                <a:ea typeface="+mn-ea"/>
              </a:rPr>
              <a:t>earning for </a:t>
            </a:r>
            <a:r>
              <a:rPr lang="en-US" altLang="ko-KR" sz="2000" u="sng" dirty="0" err="1">
                <a:latin typeface="+mn-lt"/>
                <a:ea typeface="+mn-ea"/>
              </a:rPr>
              <a:t>ON</a:t>
            </a:r>
            <a:r>
              <a:rPr lang="en-US" altLang="ko-KR" sz="2000" dirty="0" err="1">
                <a:latin typeface="+mn-lt"/>
                <a:ea typeface="+mn-ea"/>
              </a:rPr>
              <a:t>line</a:t>
            </a:r>
            <a:r>
              <a:rPr lang="en-US" altLang="ko-KR" sz="2000" dirty="0">
                <a:latin typeface="+mn-lt"/>
                <a:ea typeface="+mn-ea"/>
              </a:rPr>
              <a:t> recommender update)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800" dirty="0">
                <a:latin typeface="+mn-lt"/>
                <a:ea typeface="+mn-ea"/>
              </a:rPr>
              <a:t>Provides a learning rate for </a:t>
            </a:r>
            <a:r>
              <a:rPr lang="en-US" altLang="ko-KR" sz="1800" b="1" dirty="0">
                <a:latin typeface="+mn-lt"/>
                <a:ea typeface="+mn-ea"/>
              </a:rPr>
              <a:t>each </a:t>
            </a:r>
            <a:r>
              <a:rPr lang="en-US" altLang="ko-KR" sz="1800" dirty="0">
                <a:latin typeface="+mn-lt"/>
                <a:ea typeface="+mn-ea"/>
              </a:rPr>
              <a:t>parameter-interaction pair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800" b="1" dirty="0">
                <a:latin typeface="+mn-lt"/>
                <a:ea typeface="+mn-ea"/>
              </a:rPr>
              <a:t>Learns to update </a:t>
            </a:r>
            <a:r>
              <a:rPr lang="en-US" altLang="ko-KR" sz="1800" dirty="0"/>
              <a:t>adaptively via meta-learning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ADDAA93-507E-44E2-A25F-7B43BC6E602F}"/>
              </a:ext>
            </a:extLst>
          </p:cNvPr>
          <p:cNvSpPr/>
          <p:nvPr/>
        </p:nvSpPr>
        <p:spPr>
          <a:xfrm>
            <a:off x="3967507" y="4792811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Methodology</a:t>
            </a:r>
            <a:endParaRPr lang="en-US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E7F439E7-A30D-484F-9FE5-3FB485C4516D}"/>
              </a:ext>
            </a:extLst>
          </p:cNvPr>
          <p:cNvSpPr/>
          <p:nvPr/>
        </p:nvSpPr>
        <p:spPr>
          <a:xfrm>
            <a:off x="2431563" y="4792811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E516D8B-54A3-42F2-8D67-3109E383F925}"/>
              </a:ext>
            </a:extLst>
          </p:cNvPr>
          <p:cNvSpPr/>
          <p:nvPr/>
        </p:nvSpPr>
        <p:spPr>
          <a:xfrm>
            <a:off x="5593219" y="4792811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Experiment</a:t>
            </a:r>
            <a:endParaRPr lang="en-US" dirty="0"/>
          </a:p>
        </p:txBody>
      </p:sp>
      <p:sp>
        <p:nvSpPr>
          <p:cNvPr id="15" name="슬라이드 번호 개체 틀 3">
            <a:extLst>
              <a:ext uri="{FF2B5EF4-FFF2-40B4-BE49-F238E27FC236}">
                <a16:creationId xmlns:a16="http://schemas.microsoft.com/office/drawing/2014/main" id="{A5FC4802-405B-4D26-B4CB-B943C12D1D2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84331" y="4755268"/>
            <a:ext cx="97282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 sz="1800" smtClean="0">
                <a:solidFill>
                  <a:schemeClr val="bg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r>
              <a:rPr lang="en-US" altLang="ko" sz="1800" dirty="0">
                <a:solidFill>
                  <a:schemeClr val="bg1"/>
                </a:solidFill>
              </a:rPr>
              <a:t>/24</a:t>
            </a:r>
            <a:endParaRPr lang="ko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24679"/>
      </p:ext>
    </p:extLst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7804</TotalTime>
  <Words>800</Words>
  <Application>Microsoft Office PowerPoint</Application>
  <PresentationFormat>화면 슬라이드 쇼(16:9)</PresentationFormat>
  <Paragraphs>207</Paragraphs>
  <Slides>27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5" baseType="lpstr">
      <vt:lpstr>Raleway</vt:lpstr>
      <vt:lpstr>Times New Roman</vt:lpstr>
      <vt:lpstr>Arial</vt:lpstr>
      <vt:lpstr>맑은 고딕</vt:lpstr>
      <vt:lpstr>Lato</vt:lpstr>
      <vt:lpstr>Cambria Math</vt:lpstr>
      <vt:lpstr>cambria</vt:lpstr>
      <vt:lpstr>Swiss</vt:lpstr>
      <vt:lpstr>Meta-Learning  for Online Update  of Recommender Systems</vt:lpstr>
      <vt:lpstr>Index</vt:lpstr>
      <vt:lpstr>1. Introduction</vt:lpstr>
      <vt:lpstr>Recommender System</vt:lpstr>
      <vt:lpstr>Recommender System in Everyday Life</vt:lpstr>
      <vt:lpstr>Topic: Catching Up-to-Date User Interest</vt:lpstr>
      <vt:lpstr>Issue: Quick Update on Sparse User Signals</vt:lpstr>
      <vt:lpstr>Challenge: Update is Not Flexible Enough</vt:lpstr>
      <vt:lpstr>Idea: Two-Directionally Flexible Update</vt:lpstr>
      <vt:lpstr>2. Methodology</vt:lpstr>
      <vt:lpstr>Default Recommender Update</vt:lpstr>
      <vt:lpstr>Previous Studies Handle Either Perspective</vt:lpstr>
      <vt:lpstr>MeLON: Handles Both Perspectives</vt:lpstr>
      <vt:lpstr>Theory Supports MeLON’s Flexbility</vt:lpstr>
      <vt:lpstr>Recommender Update with MeLON</vt:lpstr>
      <vt:lpstr>3. Experiment</vt:lpstr>
      <vt:lpstr>Experiment Outline</vt:lpstr>
      <vt:lpstr>Experimental Settings: Data and Metrics</vt:lpstr>
      <vt:lpstr>Experimental Settings: Algorithms</vt:lpstr>
      <vt:lpstr>Performance: MeLON Always Works</vt:lpstr>
      <vt:lpstr>Consistency: MeLON Stably Works</vt:lpstr>
      <vt:lpstr>Flexibility: MeLON Leverages Both Sides</vt:lpstr>
      <vt:lpstr>Speed: MeLON is Efficient for Online Update</vt:lpstr>
      <vt:lpstr>Takeaway: MeLON for Online Update</vt:lpstr>
      <vt:lpstr>Appendix</vt:lpstr>
      <vt:lpstr>Online Training Algorithm Pseudocode</vt:lpstr>
      <vt:lpstr>Meta-Model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Autoencoder-based embedding method for power-law distributed sparse graph data</dc:title>
  <dc:creator>user</dc:creator>
  <cp:lastModifiedBy>Jae-Gil Lee</cp:lastModifiedBy>
  <cp:revision>295</cp:revision>
  <cp:lastPrinted>2019-12-03T03:00:11Z</cp:lastPrinted>
  <dcterms:modified xsi:type="dcterms:W3CDTF">2022-01-22T05:21:32Z</dcterms:modified>
</cp:coreProperties>
</file>