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60" r:id="rId2"/>
  </p:sldMasterIdLst>
  <p:notesMasterIdLst>
    <p:notesMasterId r:id="rId33"/>
  </p:notesMasterIdLst>
  <p:sldIdLst>
    <p:sldId id="301" r:id="rId3"/>
    <p:sldId id="259" r:id="rId4"/>
    <p:sldId id="397" r:id="rId5"/>
    <p:sldId id="303" r:id="rId6"/>
    <p:sldId id="398" r:id="rId7"/>
    <p:sldId id="399" r:id="rId8"/>
    <p:sldId id="406" r:id="rId9"/>
    <p:sldId id="401" r:id="rId10"/>
    <p:sldId id="404" r:id="rId11"/>
    <p:sldId id="408" r:id="rId12"/>
    <p:sldId id="410" r:id="rId13"/>
    <p:sldId id="412" r:id="rId14"/>
    <p:sldId id="413" r:id="rId15"/>
    <p:sldId id="414" r:id="rId16"/>
    <p:sldId id="416" r:id="rId17"/>
    <p:sldId id="415" r:id="rId18"/>
    <p:sldId id="419" r:id="rId19"/>
    <p:sldId id="420" r:id="rId20"/>
    <p:sldId id="421" r:id="rId21"/>
    <p:sldId id="423" r:id="rId22"/>
    <p:sldId id="424" r:id="rId23"/>
    <p:sldId id="425" r:id="rId24"/>
    <p:sldId id="417" r:id="rId25"/>
    <p:sldId id="427" r:id="rId26"/>
    <p:sldId id="428" r:id="rId27"/>
    <p:sldId id="430" r:id="rId28"/>
    <p:sldId id="429" r:id="rId29"/>
    <p:sldId id="418" r:id="rId30"/>
    <p:sldId id="432" r:id="rId31"/>
    <p:sldId id="292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CD4"/>
    <a:srgbClr val="F4F9AD"/>
    <a:srgbClr val="FBC1A7"/>
    <a:srgbClr val="A2EDE8"/>
    <a:srgbClr val="FFF6F6"/>
    <a:srgbClr val="F2F8FC"/>
    <a:srgbClr val="4779A6"/>
    <a:srgbClr val="4778A4"/>
    <a:srgbClr val="CC0000"/>
    <a:srgbClr val="2CA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E139271D-E605-4FC2-B24F-4954C37BFE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5" autoAdjust="0"/>
    <p:restoredTop sz="93720" autoAdjust="0"/>
  </p:normalViewPr>
  <p:slideViewPr>
    <p:cSldViewPr snapToGrid="0">
      <p:cViewPr varScale="1">
        <p:scale>
          <a:sx n="141" d="100"/>
          <a:sy n="141" d="100"/>
        </p:scale>
        <p:origin x="101" y="437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ko-KR" sz="1100" b="1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23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3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ko-KR" sz="1100" b="0" baseline="0" dirty="0"/>
          </a:p>
        </p:txBody>
      </p:sp>
    </p:spTree>
    <p:extLst>
      <p:ext uri="{BB962C8B-B14F-4D97-AF65-F5344CB8AC3E}">
        <p14:creationId xmlns:p14="http://schemas.microsoft.com/office/powerpoint/2010/main" val="888943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33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653546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98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206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71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Google Shape;160;p4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lang="en-US" altLang="ko-KR" sz="1100" b="0" baseline="0" dirty="0"/>
              </a:p>
            </p:txBody>
          </p:sp>
        </mc:Choice>
        <mc:Fallback xmlns="">
          <p:sp>
            <p:nvSpPr>
              <p:cNvPr id="160" name="Google Shape;160;p4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So, we introduce the two memorization metric, namely </a:t>
                </a:r>
                <a:r>
                  <a:rPr lang="en-US" altLang="ko-KR" sz="1100" b="1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memorization precision</a:t>
                </a:r>
                <a:r>
                  <a:rPr lang="en-US" altLang="ko-KR" sz="1100" b="1" baseline="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 </a:t>
                </a:r>
                <a:r>
                  <a:rPr lang="en-US" altLang="ko-KR" sz="1100" baseline="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and </a:t>
                </a:r>
                <a:r>
                  <a:rPr lang="en-US" altLang="ko-KR" sz="1100" b="1" baseline="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memorization recall</a:t>
                </a:r>
                <a:r>
                  <a:rPr lang="en-US" altLang="ko-KR" sz="1100" baseline="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lang="en-US" altLang="ko-KR" sz="1100" dirty="0" smtClean="0">
                  <a:solidFill>
                    <a:srgbClr val="0C0C0C"/>
                  </a:solidFill>
                  <a:ea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Memorization precision is </a:t>
                </a:r>
                <a:r>
                  <a:rPr lang="en-US" altLang="ko-KR" sz="1100" b="1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the ratio of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 memorized clean samples to all memorized samples, which is indicator of little 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noise accumulated</a:t>
                </a:r>
                <a:r>
                  <a:rPr lang="en-US" altLang="ko-KR" sz="1100" baseline="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 from the model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.</a:t>
                </a:r>
                <a:endParaRPr lang="en-US" altLang="ko-KR" sz="1100" dirty="0" smtClean="0">
                  <a:solidFill>
                    <a:srgbClr val="0C0C0C"/>
                  </a:solidFill>
                  <a:ea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On the other hand, memorization precision is </a:t>
                </a:r>
                <a:r>
                  <a:rPr lang="en-US" altLang="ko-KR" sz="1100" b="1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the ratio of 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memorized clean samples to all clean training sample, so it is the indicator of sufficient clean information.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lang="en-US" altLang="ko-KR" sz="1100" dirty="0" smtClean="0">
                  <a:solidFill>
                    <a:srgbClr val="0C0C0C"/>
                  </a:solidFill>
                  <a:ea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Based on two metric, we </a:t>
                </a:r>
                <a:r>
                  <a:rPr lang="en-US" altLang="ko-KR" sz="1100" dirty="0" err="1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canfind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 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the best point achieving high MP and MR simultaneously.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altLang="ko-KR" sz="1100" b="1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But, actually, 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it 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is still infeasible 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to 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calculate the MP and MR</a:t>
                </a:r>
                <a:r>
                  <a:rPr lang="en-US" altLang="ko-KR" sz="1100" baseline="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 directly 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without 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knowing </a:t>
                </a:r>
                <a:r>
                  <a:rPr lang="en-US" altLang="ko-KR" sz="110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the</a:t>
                </a:r>
                <a:r>
                  <a:rPr lang="en-US" altLang="ko-KR" sz="1100" baseline="0" dirty="0" smtClean="0">
                    <a:solidFill>
                      <a:srgbClr val="0C0C0C"/>
                    </a:solidFill>
                    <a:ea typeface="Tahoma" panose="020B0604030504040204" pitchFamily="34" charset="0"/>
                  </a:rPr>
                  <a:t> grount-truth label for</a:t>
                </a:r>
                <a:r>
                  <a:rPr lang="en-US" altLang="ko-KR" sz="1100" b="0" i="0" smtClean="0">
                    <a:solidFill>
                      <a:srgbClr val="0C0C0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ko-KR" sz="1100" b="0" i="0" smtClean="0">
                    <a:solidFill>
                      <a:srgbClr val="0C0C0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 </a:t>
                </a:r>
                <a:r>
                  <a:rPr lang="en-US" altLang="ko-KR" sz="1100" b="0" baseline="0" dirty="0" smtClean="0"/>
                  <a:t>numerator.</a:t>
                </a:r>
                <a:endParaRPr lang="en-US" altLang="ko-KR" sz="1100" b="0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endParaRPr lang="en-US" altLang="ko-KR" sz="1100" b="0" baseline="0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35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65742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6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2000"/>
              <a:buFont typeface="Arial"/>
              <a:buNone/>
            </a:pPr>
            <a:endParaRPr lang="en-US" altLang="ko-KR" sz="1100" dirty="0">
              <a:solidFill>
                <a:srgbClr val="0C0C0C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6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663680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169913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60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06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altLang="ko-KR" sz="1100" baseline="0" dirty="0"/>
          </a:p>
        </p:txBody>
      </p:sp>
    </p:spTree>
    <p:extLst>
      <p:ext uri="{BB962C8B-B14F-4D97-AF65-F5344CB8AC3E}">
        <p14:creationId xmlns:p14="http://schemas.microsoft.com/office/powerpoint/2010/main" val="2276480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02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0604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ko-KR" sz="1100" b="0" baseline="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1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altLang="ko-KR" sz="1100" baseline="0" dirty="0"/>
          </a:p>
        </p:txBody>
      </p:sp>
    </p:spTree>
    <p:extLst>
      <p:ext uri="{BB962C8B-B14F-4D97-AF65-F5344CB8AC3E}">
        <p14:creationId xmlns:p14="http://schemas.microsoft.com/office/powerpoint/2010/main" val="292228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7a526e607e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7a526e607e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7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ko-KR" sz="1100" b="0" baseline="0" dirty="0"/>
          </a:p>
        </p:txBody>
      </p:sp>
    </p:spTree>
    <p:extLst>
      <p:ext uri="{BB962C8B-B14F-4D97-AF65-F5344CB8AC3E}">
        <p14:creationId xmlns:p14="http://schemas.microsoft.com/office/powerpoint/2010/main" val="414322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ko-KR" sz="1100" b="0" baseline="0" dirty="0"/>
          </a:p>
        </p:txBody>
      </p:sp>
    </p:spTree>
    <p:extLst>
      <p:ext uri="{BB962C8B-B14F-4D97-AF65-F5344CB8AC3E}">
        <p14:creationId xmlns:p14="http://schemas.microsoft.com/office/powerpoint/2010/main" val="139930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42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ko-KR" sz="1100" b="0" baseline="0" dirty="0"/>
          </a:p>
        </p:txBody>
      </p:sp>
    </p:spTree>
    <p:extLst>
      <p:ext uri="{BB962C8B-B14F-4D97-AF65-F5344CB8AC3E}">
        <p14:creationId xmlns:p14="http://schemas.microsoft.com/office/powerpoint/2010/main" val="265191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39"/>
          <p:cNvCxnSpPr/>
          <p:nvPr/>
        </p:nvCxnSpPr>
        <p:spPr>
          <a:xfrm>
            <a:off x="2801815" y="415650"/>
            <a:ext cx="592010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3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3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39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96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40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30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39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2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683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4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4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38;p4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598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45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081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6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46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2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47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4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47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803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4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48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48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471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11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75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8669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45.png"/><Relationship Id="rId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CD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>
            <a:spLocks noGrp="1"/>
          </p:cNvSpPr>
          <p:nvPr>
            <p:ph type="ctrTitle"/>
          </p:nvPr>
        </p:nvSpPr>
        <p:spPr>
          <a:xfrm>
            <a:off x="447750" y="1239770"/>
            <a:ext cx="8400900" cy="203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altLang="ko" sz="3800" dirty="0">
                <a:solidFill>
                  <a:srgbClr val="FFFFFF"/>
                </a:solidFill>
              </a:rPr>
              <a:t>Robust Learning by Self-Transition for Handling Noisy Labels </a:t>
            </a:r>
            <a:br>
              <a:rPr lang="en-US" altLang="ko" sz="3800" dirty="0">
                <a:solidFill>
                  <a:srgbClr val="FFFFFF"/>
                </a:solidFill>
              </a:rPr>
            </a:b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73" name="Google Shape;73;p1"/>
          <p:cNvSpPr txBox="1">
            <a:spLocks noGrp="1"/>
          </p:cNvSpPr>
          <p:nvPr>
            <p:ph type="subTitle" idx="1"/>
          </p:nvPr>
        </p:nvSpPr>
        <p:spPr>
          <a:xfrm>
            <a:off x="965816" y="2179320"/>
            <a:ext cx="7279101" cy="105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ko" b="1" dirty="0" err="1"/>
              <a:t>Hwanjun</a:t>
            </a:r>
            <a:r>
              <a:rPr lang="en-US" altLang="ko" b="1" dirty="0"/>
              <a:t> Song, </a:t>
            </a:r>
            <a:r>
              <a:rPr lang="en-US" altLang="ko" dirty="0" err="1"/>
              <a:t>Minseok</a:t>
            </a:r>
            <a:r>
              <a:rPr lang="en-US" altLang="ko" dirty="0"/>
              <a:t> Kim, </a:t>
            </a:r>
            <a:r>
              <a:rPr lang="en-US" altLang="ko" dirty="0" err="1"/>
              <a:t>Dongmin</a:t>
            </a:r>
            <a:r>
              <a:rPr lang="en-US" altLang="ko" dirty="0"/>
              <a:t> Park, </a:t>
            </a:r>
            <a:r>
              <a:rPr lang="en-US" altLang="ko" dirty="0" err="1"/>
              <a:t>Yooju</a:t>
            </a:r>
            <a:r>
              <a:rPr lang="en-US" altLang="ko" dirty="0"/>
              <a:t> Shin, Jae-Gil Lee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/>
          </a:p>
        </p:txBody>
      </p:sp>
      <p:sp>
        <p:nvSpPr>
          <p:cNvPr id="74" name="Google Shape;74;p1"/>
          <p:cNvSpPr txBox="1"/>
          <p:nvPr/>
        </p:nvSpPr>
        <p:spPr>
          <a:xfrm>
            <a:off x="843615" y="156375"/>
            <a:ext cx="2475551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altLang="ko" sz="24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KDD 2021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152" y="3911764"/>
            <a:ext cx="1368465" cy="72128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293" y="3911764"/>
            <a:ext cx="1694252" cy="721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Criterion: Small-loss Trick</a:t>
            </a:r>
            <a:endParaRPr dirty="0"/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4"/>
          <p:cNvSpPr/>
          <p:nvPr/>
        </p:nvSpPr>
        <p:spPr>
          <a:xfrm>
            <a:off x="443700" y="949649"/>
            <a:ext cx="8432700" cy="36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Memorization effect </a:t>
            </a:r>
            <a:r>
              <a:rPr lang="en-US" altLang="ko-KR" sz="20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of DNNs (Just like human does…)</a:t>
            </a:r>
            <a:endParaRPr lang="en-US" altLang="ko-KR" sz="2000" dirty="0">
              <a:solidFill>
                <a:srgbClr val="0C0C0C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  <a:ea typeface="Lato"/>
              </a:rPr>
              <a:t>Learn </a:t>
            </a:r>
            <a:r>
              <a:rPr lang="en-US" altLang="ko-KR" sz="1800" b="1" dirty="0">
                <a:solidFill>
                  <a:srgbClr val="0B7CD4"/>
                </a:solidFill>
                <a:latin typeface="Lato" panose="020B0600000101010101" charset="0"/>
                <a:ea typeface="Lato"/>
              </a:rPr>
              <a:t>simple patterns in clean examples </a:t>
            </a: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  <a:ea typeface="Lato"/>
              </a:rPr>
              <a:t>first</a:t>
            </a: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  <a:ea typeface="Lato"/>
              </a:rPr>
              <a:t>Next, learn all the </a:t>
            </a:r>
            <a:r>
              <a:rPr lang="en-US" altLang="ko-KR" sz="1800" b="1" dirty="0">
                <a:solidFill>
                  <a:srgbClr val="C00000"/>
                </a:solidFill>
                <a:latin typeface="Lato" panose="020B0600000101010101" charset="0"/>
                <a:ea typeface="Lato"/>
              </a:rPr>
              <a:t>irregular patterns in corrupted examples </a:t>
            </a: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  <a:ea typeface="Lato"/>
              </a:rPr>
              <a:t>(or outliers)</a:t>
            </a:r>
            <a:endParaRPr lang="en-US" altLang="ko-KR" sz="1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1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18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Connection between </a:t>
            </a:r>
            <a:r>
              <a:rPr lang="en-US" altLang="ko-KR" sz="1800" b="1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training losses </a:t>
            </a:r>
            <a:r>
              <a:rPr lang="en-US" altLang="ko-KR" sz="18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and </a:t>
            </a:r>
            <a:r>
              <a:rPr lang="en-US" altLang="ko-KR" sz="1800" b="1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noisy labels</a:t>
            </a:r>
          </a:p>
        </p:txBody>
      </p: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27" y="2671234"/>
            <a:ext cx="3146948" cy="193463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099729" y="2731131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to"/>
              </a:rPr>
              <a:t>clean examples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099729" y="2897296"/>
            <a:ext cx="1132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ato"/>
              </a:rPr>
              <a:t>noise examples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3492500" y="2917700"/>
            <a:ext cx="1282700" cy="854201"/>
          </a:xfrm>
          <a:custGeom>
            <a:avLst/>
            <a:gdLst>
              <a:gd name="connsiteX0" fmla="*/ 0 w 1210734"/>
              <a:gd name="connsiteY0" fmla="*/ 854201 h 854201"/>
              <a:gd name="connsiteX1" fmla="*/ 656167 w 1210734"/>
              <a:gd name="connsiteY1" fmla="*/ 130301 h 854201"/>
              <a:gd name="connsiteX2" fmla="*/ 1210734 w 1210734"/>
              <a:gd name="connsiteY2" fmla="*/ 3301 h 85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734" h="854201">
                <a:moveTo>
                  <a:pt x="0" y="854201"/>
                </a:moveTo>
                <a:cubicBezTo>
                  <a:pt x="227189" y="563159"/>
                  <a:pt x="454378" y="272118"/>
                  <a:pt x="656167" y="130301"/>
                </a:cubicBezTo>
                <a:cubicBezTo>
                  <a:pt x="857956" y="-11516"/>
                  <a:pt x="1034345" y="-4108"/>
                  <a:pt x="1210734" y="3301"/>
                </a:cubicBezTo>
              </a:path>
            </a:pathLst>
          </a:custGeom>
          <a:noFill/>
          <a:ln w="15875">
            <a:solidFill>
              <a:schemeClr val="bg2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30120" y="2684964"/>
            <a:ext cx="2715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Selected examples </a:t>
            </a:r>
          </a:p>
          <a:p>
            <a:r>
              <a:rPr lang="en-US" altLang="ko-KR" sz="18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via the mall-loss criterion</a:t>
            </a:r>
          </a:p>
        </p:txBody>
      </p:sp>
    </p:spTree>
    <p:extLst>
      <p:ext uri="{BB962C8B-B14F-4D97-AF65-F5344CB8AC3E}">
        <p14:creationId xmlns:p14="http://schemas.microsoft.com/office/powerpoint/2010/main" val="21182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Three Limitations </a:t>
            </a:r>
            <a:endParaRPr sz="2400" dirty="0"/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4"/>
          <p:cNvSpPr/>
          <p:nvPr/>
        </p:nvSpPr>
        <p:spPr>
          <a:xfrm>
            <a:off x="443700" y="949649"/>
            <a:ext cx="8432700" cy="36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buSzPts val="1800"/>
              <a:buFont typeface="+mj-lt"/>
              <a:buAutoNum type="arabicPeriod"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Discarding hard examples</a:t>
            </a:r>
            <a:endParaRPr lang="en-US" altLang="ko-KR" sz="2000" dirty="0">
              <a:solidFill>
                <a:srgbClr val="0C0C0C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</a:rPr>
              <a:t>Simply </a:t>
            </a:r>
            <a:r>
              <a:rPr lang="en-US" altLang="ko-KR" sz="1800" b="1" dirty="0">
                <a:solidFill>
                  <a:srgbClr val="C00000"/>
                </a:solidFill>
                <a:latin typeface="Lato" panose="020B0600000101010101" charset="0"/>
              </a:rPr>
              <a:t>discard</a:t>
            </a: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</a:rPr>
              <a:t> all clean examples with </a:t>
            </a:r>
            <a:r>
              <a:rPr lang="en-US" altLang="ko-KR" sz="1800" b="1" dirty="0">
                <a:solidFill>
                  <a:srgbClr val="C00000"/>
                </a:solidFill>
                <a:latin typeface="Lato" panose="020B0600000101010101" charset="0"/>
              </a:rPr>
              <a:t>large losses</a:t>
            </a: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</a:rPr>
              <a:t>, though they have a great impact on generalization</a:t>
            </a:r>
            <a:endParaRPr lang="en-US" altLang="ko-KR" sz="1800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457200" lvl="0" indent="-457200">
              <a:buSzPts val="1800"/>
              <a:buFont typeface="+mj-lt"/>
              <a:buAutoNum type="arabicPeriod"/>
            </a:pPr>
            <a:endParaRPr lang="en-US" altLang="ko-KR" sz="2000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457200" lvl="0" indent="-457200">
              <a:buSzPts val="1800"/>
              <a:buFont typeface="+mj-lt"/>
              <a:buAutoNum type="arabicPeriod"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Confirmation bias</a:t>
            </a:r>
            <a:endParaRPr lang="en-US" altLang="ko-KR" sz="2000" dirty="0">
              <a:solidFill>
                <a:srgbClr val="0C0C0C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b="1" dirty="0">
                <a:solidFill>
                  <a:srgbClr val="C00000"/>
                </a:solidFill>
                <a:latin typeface="Lato" panose="020B0600000101010101" charset="0"/>
              </a:rPr>
              <a:t>Favor</a:t>
            </a: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</a:rPr>
              <a:t> </a:t>
            </a:r>
            <a:r>
              <a:rPr lang="en-US" altLang="ko-KR" sz="18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the examples </a:t>
            </a:r>
            <a:r>
              <a:rPr lang="en-US" altLang="ko-KR" sz="1800" b="1" dirty="0">
                <a:solidFill>
                  <a:srgbClr val="C00000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selected at the beginning</a:t>
            </a:r>
            <a:r>
              <a:rPr lang="en-US" altLang="ko-KR" sz="18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 of training</a:t>
            </a:r>
          </a:p>
          <a:p>
            <a:pPr marL="342900" lvl="1">
              <a:spcBef>
                <a:spcPts val="360"/>
              </a:spcBef>
              <a:buClr>
                <a:srgbClr val="0C0C0C"/>
              </a:buClr>
              <a:buSzPts val="1800"/>
            </a:pPr>
            <a:endParaRPr lang="en-US" altLang="ko-KR" sz="1800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457200" indent="-457200">
              <a:buSzPts val="1800"/>
              <a:buFont typeface="+mj-lt"/>
              <a:buAutoNum type="arabicPeriod"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Strong supervision</a:t>
            </a:r>
            <a:endParaRPr lang="en-US" altLang="ko-KR" sz="2000" dirty="0">
              <a:solidFill>
                <a:srgbClr val="0C0C0C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</a:rPr>
              <a:t>Need to determine how many examples should be selected</a:t>
            </a: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</a:rPr>
              <a:t>Require a </a:t>
            </a:r>
            <a:r>
              <a:rPr lang="en-US" altLang="ko-KR" sz="1800" b="1" dirty="0">
                <a:solidFill>
                  <a:srgbClr val="C00000"/>
                </a:solidFill>
                <a:latin typeface="Lato" panose="020B0600000101010101" charset="0"/>
              </a:rPr>
              <a:t>known noise rate</a:t>
            </a:r>
            <a:r>
              <a:rPr lang="en-US" altLang="ko-KR" sz="1800" dirty="0">
                <a:solidFill>
                  <a:srgbClr val="C00000"/>
                </a:solidFill>
                <a:latin typeface="Lato" panose="020B0600000101010101" charset="0"/>
              </a:rPr>
              <a:t> </a:t>
            </a: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</a:rPr>
              <a:t>or a </a:t>
            </a:r>
            <a:r>
              <a:rPr lang="en-US" altLang="ko-KR" sz="1800" b="1" dirty="0">
                <a:solidFill>
                  <a:srgbClr val="C00000"/>
                </a:solidFill>
                <a:latin typeface="Lato" panose="020B0600000101010101" charset="0"/>
              </a:rPr>
              <a:t>clean validation set</a:t>
            </a:r>
            <a:endParaRPr lang="en-US" altLang="ko-KR" sz="1800" b="1" dirty="0">
              <a:solidFill>
                <a:srgbClr val="C00000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1800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2000" b="1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7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CD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734400" y="993925"/>
            <a:ext cx="7675200" cy="187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300" dirty="0">
                <a:solidFill>
                  <a:srgbClr val="FBC1A7"/>
                </a:solidFill>
              </a:rPr>
              <a:t>Transitional behaviors </a:t>
            </a:r>
            <a:r>
              <a:rPr lang="en-US" sz="3300" dirty="0">
                <a:solidFill>
                  <a:schemeClr val="bg1"/>
                </a:solidFill>
              </a:rPr>
              <a:t>exist in the memorization of DNNs</a:t>
            </a:r>
            <a:endParaRPr sz="3300" dirty="0"/>
          </a:p>
        </p:txBody>
      </p:sp>
      <p:sp>
        <p:nvSpPr>
          <p:cNvPr id="157" name="Google Shape;157;p2"/>
          <p:cNvSpPr txBox="1">
            <a:spLocks noGrp="1"/>
          </p:cNvSpPr>
          <p:nvPr>
            <p:ph type="subTitle" idx="4294967295"/>
          </p:nvPr>
        </p:nvSpPr>
        <p:spPr>
          <a:xfrm>
            <a:off x="734400" y="482525"/>
            <a:ext cx="63315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ko" sz="2400" b="1" dirty="0">
                <a:solidFill>
                  <a:srgbClr val="FFFFFF"/>
                </a:solidFill>
              </a:rPr>
              <a:t>Memorization Nature of DNNs</a:t>
            </a:r>
            <a:endParaRPr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8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Transitional Memorization Nature</a:t>
            </a:r>
            <a:endParaRPr dirty="0"/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28;p4"/>
          <p:cNvSpPr/>
          <p:nvPr/>
        </p:nvSpPr>
        <p:spPr>
          <a:xfrm>
            <a:off x="443700" y="949649"/>
            <a:ext cx="8432700" cy="36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Memorized Example? 	 </a:t>
            </a:r>
            <a:r>
              <a:rPr lang="en-US" altLang="ko-KR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If majority of its recent predictions coincide with its given label</a:t>
            </a: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5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The memorization nature changes at a certain point from </a:t>
            </a:r>
            <a:r>
              <a:rPr lang="en-US" altLang="ko-KR" sz="2000" b="1" dirty="0">
                <a:solidFill>
                  <a:srgbClr val="0B7CD4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noise-robust</a:t>
            </a:r>
            <a:r>
              <a:rPr lang="en-US" altLang="ko-KR" sz="20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 to </a:t>
            </a:r>
            <a:r>
              <a:rPr lang="en-US" altLang="ko-KR" sz="2000" b="1" dirty="0">
                <a:solidFill>
                  <a:srgbClr val="C00000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noise-prone</a:t>
            </a:r>
            <a:endParaRPr lang="en-US" altLang="ko-KR" sz="1800" b="1" dirty="0">
              <a:solidFill>
                <a:srgbClr val="C00000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0551" y="2361052"/>
            <a:ext cx="3512658" cy="2094268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3402726" y="3973329"/>
            <a:ext cx="2722018" cy="410024"/>
          </a:xfrm>
          <a:custGeom>
            <a:avLst/>
            <a:gdLst>
              <a:gd name="connsiteX0" fmla="*/ 0 w 2085975"/>
              <a:gd name="connsiteY0" fmla="*/ 0 h 410024"/>
              <a:gd name="connsiteX1" fmla="*/ 514350 w 2085975"/>
              <a:gd name="connsiteY1" fmla="*/ 285750 h 410024"/>
              <a:gd name="connsiteX2" fmla="*/ 1371600 w 2085975"/>
              <a:gd name="connsiteY2" fmla="*/ 409575 h 410024"/>
              <a:gd name="connsiteX3" fmla="*/ 2085975 w 2085975"/>
              <a:gd name="connsiteY3" fmla="*/ 247650 h 4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975" h="410024">
                <a:moveTo>
                  <a:pt x="0" y="0"/>
                </a:moveTo>
                <a:cubicBezTo>
                  <a:pt x="142875" y="108743"/>
                  <a:pt x="285750" y="217487"/>
                  <a:pt x="514350" y="285750"/>
                </a:cubicBezTo>
                <a:cubicBezTo>
                  <a:pt x="742950" y="354013"/>
                  <a:pt x="1109663" y="415925"/>
                  <a:pt x="1371600" y="409575"/>
                </a:cubicBezTo>
                <a:cubicBezTo>
                  <a:pt x="1633538" y="403225"/>
                  <a:pt x="1859756" y="325437"/>
                  <a:pt x="2085975" y="247650"/>
                </a:cubicBezTo>
              </a:path>
            </a:pathLst>
          </a:custGeom>
          <a:noFill/>
          <a:ln w="19050">
            <a:solidFill>
              <a:schemeClr val="bg2"/>
            </a:solidFill>
            <a:prstDash val="dash"/>
            <a:headEnd type="arrow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060549" y="3740092"/>
            <a:ext cx="3517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We call it the </a:t>
            </a:r>
            <a:r>
              <a:rPr lang="en-US" altLang="ko-KR" sz="2000" b="1" dirty="0">
                <a:solidFill>
                  <a:srgbClr val="FF0000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transition point</a:t>
            </a:r>
            <a:endParaRPr lang="ko-KR" altLang="en-US" sz="2000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73899" y="2148486"/>
            <a:ext cx="16117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“Noise-robust”</a:t>
            </a:r>
            <a:endParaRPr lang="ko-KR" altLang="en-US" sz="1200" dirty="0">
              <a:solidFill>
                <a:schemeClr val="bg2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42872" y="2149258"/>
            <a:ext cx="1514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“Noise-prone”</a:t>
            </a:r>
            <a:endParaRPr lang="ko-KR" altLang="en-US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016" y="2455306"/>
            <a:ext cx="463054" cy="60489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520070" y="2391114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dk2"/>
                </a:solidFill>
                <a:latin typeface="Lato" panose="020B0600000101010101" charset="0"/>
                <a:ea typeface="Lato"/>
                <a:cs typeface="Times New Roman" panose="02020603050405020304" pitchFamily="18" charset="0"/>
                <a:sym typeface="Lato"/>
              </a:rPr>
              <a:t>Clean Examples</a:t>
            </a:r>
            <a:endParaRPr lang="ko-KR" altLang="en-US" dirty="0">
              <a:latin typeface="Lato" panose="020B0600000101010101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528536" y="2740532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dk2"/>
                </a:solidFill>
                <a:latin typeface="Lato" panose="020B0600000101010101" charset="0"/>
                <a:ea typeface="Lato"/>
                <a:cs typeface="Times New Roman" panose="02020603050405020304" pitchFamily="18" charset="0"/>
                <a:sym typeface="Lato"/>
              </a:rPr>
              <a:t>Noise Examples</a:t>
            </a:r>
            <a:endParaRPr lang="ko-KR" altLang="en-US" dirty="0">
              <a:latin typeface="Lato" panose="020B0600000101010101" charset="0"/>
              <a:cs typeface="Times New Roman" panose="02020603050405020304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636991" y="4349253"/>
            <a:ext cx="16117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FOOD-101N Data</a:t>
            </a:r>
            <a:endParaRPr lang="ko-KR" altLang="en-US" sz="1200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4" name="자유형 3"/>
          <p:cNvSpPr/>
          <p:nvPr/>
        </p:nvSpPr>
        <p:spPr>
          <a:xfrm>
            <a:off x="3587892" y="2833410"/>
            <a:ext cx="561762" cy="750382"/>
          </a:xfrm>
          <a:custGeom>
            <a:avLst/>
            <a:gdLst>
              <a:gd name="connsiteX0" fmla="*/ 0 w 561762"/>
              <a:gd name="connsiteY0" fmla="*/ 750382 h 750382"/>
              <a:gd name="connsiteX1" fmla="*/ 270630 w 561762"/>
              <a:gd name="connsiteY1" fmla="*/ 483853 h 750382"/>
              <a:gd name="connsiteX2" fmla="*/ 561762 w 561762"/>
              <a:gd name="connsiteY2" fmla="*/ 0 h 75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762" h="750382">
                <a:moveTo>
                  <a:pt x="0" y="750382"/>
                </a:moveTo>
                <a:cubicBezTo>
                  <a:pt x="88501" y="679649"/>
                  <a:pt x="177003" y="608917"/>
                  <a:pt x="270630" y="483853"/>
                </a:cubicBezTo>
                <a:cubicBezTo>
                  <a:pt x="364257" y="358789"/>
                  <a:pt x="463009" y="179394"/>
                  <a:pt x="561762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24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3" grpId="0"/>
      <p:bldP spid="16" grpId="0"/>
      <p:bldP spid="15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Design</a:t>
            </a:r>
            <a:r>
              <a:rPr lang="ko" altLang="ko-KR" dirty="0"/>
              <a:t> |</a:t>
            </a:r>
            <a:r>
              <a:rPr lang="en-US" dirty="0"/>
              <a:t> </a:t>
            </a:r>
            <a:r>
              <a:rPr lang="en-US" sz="2400" dirty="0">
                <a:solidFill>
                  <a:srgbClr val="0B7CD4"/>
                </a:solidFill>
              </a:rPr>
              <a:t>Incremental Selection </a:t>
            </a:r>
            <a:r>
              <a:rPr lang="en-US" sz="2400" dirty="0" err="1">
                <a:solidFill>
                  <a:srgbClr val="0B7CD4"/>
                </a:solidFill>
              </a:rPr>
              <a:t>w.o</a:t>
            </a:r>
            <a:r>
              <a:rPr lang="en-US" sz="2400" dirty="0">
                <a:solidFill>
                  <a:srgbClr val="0B7CD4"/>
                </a:solidFill>
              </a:rPr>
              <a:t>. Supervision</a:t>
            </a:r>
            <a:endParaRPr sz="2400" dirty="0">
              <a:solidFill>
                <a:srgbClr val="0B7CD4"/>
              </a:solidFill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28;p4"/>
          <p:cNvSpPr/>
          <p:nvPr/>
        </p:nvSpPr>
        <p:spPr>
          <a:xfrm>
            <a:off x="742523" y="2762324"/>
            <a:ext cx="3897211" cy="631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Accumulate all memorized examples</a:t>
            </a:r>
          </a:p>
          <a:p>
            <a:pPr marL="285750" lvl="0" indent="-285750">
              <a:buSzPts val="1800"/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Build an </a:t>
            </a:r>
            <a:r>
              <a:rPr lang="en-US" altLang="ko-KR" sz="1600" b="1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initial safe set</a:t>
            </a: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10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742523" y="2395793"/>
            <a:ext cx="7482844" cy="0"/>
          </a:xfrm>
          <a:prstGeom prst="straightConnector1">
            <a:avLst/>
          </a:prstGeom>
          <a:ln w="19050">
            <a:solidFill>
              <a:schemeClr val="bg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473397" y="1797640"/>
            <a:ext cx="0" cy="1856346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1023109" y="1978667"/>
            <a:ext cx="3243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Early learning of easy &amp; clean examples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4790548" y="1986625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Late learning of hard &amp; noise examples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1694927" y="1680196"/>
            <a:ext cx="181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B7CD4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Noise-robust Period</a:t>
            </a:r>
            <a:endParaRPr lang="ko-KR" altLang="en-US" b="1" dirty="0">
              <a:solidFill>
                <a:srgbClr val="0B7CD4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516707" y="1680196"/>
            <a:ext cx="1757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Noise-prone Period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52" name="Google Shape;228;p4"/>
          <p:cNvSpPr/>
          <p:nvPr/>
        </p:nvSpPr>
        <p:spPr>
          <a:xfrm>
            <a:off x="596100" y="1102049"/>
            <a:ext cx="8432700" cy="36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Divide a single of training process into</a:t>
            </a:r>
            <a:r>
              <a:rPr lang="en-US" altLang="ko-KR" sz="2000" b="1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 </a:t>
            </a: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two</a:t>
            </a:r>
            <a:r>
              <a:rPr lang="en-US" altLang="ko-KR" sz="2000" b="1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 </a:t>
            </a:r>
            <a:r>
              <a:rPr lang="en-US" altLang="ko-KR" sz="20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learning phases</a:t>
            </a: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10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  <p:sp>
        <p:nvSpPr>
          <p:cNvPr id="53" name="Google Shape;228;p4"/>
          <p:cNvSpPr/>
          <p:nvPr/>
        </p:nvSpPr>
        <p:spPr>
          <a:xfrm>
            <a:off x="4474790" y="2761419"/>
            <a:ext cx="4554010" cy="117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Wingdings" panose="05000000000000000000" pitchFamily="2" charset="2"/>
              <a:buChar char="§"/>
            </a:pPr>
            <a:r>
              <a:rPr lang="en-US" altLang="ko-KR" sz="1600" b="1" dirty="0">
                <a:sym typeface="Lato"/>
              </a:rPr>
              <a:t>Expand</a:t>
            </a:r>
            <a:r>
              <a:rPr lang="en-US" altLang="ko-KR" sz="16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 the initial set to the </a:t>
            </a:r>
            <a:r>
              <a:rPr lang="en-US" altLang="ko-KR" sz="1600" b="1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maximal safe </a:t>
            </a:r>
            <a:r>
              <a:rPr lang="en-US" altLang="ko-KR" sz="16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set</a:t>
            </a:r>
          </a:p>
          <a:p>
            <a:pPr>
              <a:buSzPts val="1800"/>
            </a:pPr>
            <a:r>
              <a:rPr lang="en-US" altLang="ko-KR" sz="16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       (1) exclude incorrected added examples</a:t>
            </a:r>
          </a:p>
          <a:p>
            <a:pPr>
              <a:buSzPts val="1800"/>
            </a:pPr>
            <a:r>
              <a:rPr lang="en-US" altLang="ko-KR" sz="16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       (2) add more hard clean examples </a:t>
            </a:r>
          </a:p>
          <a:p>
            <a:pPr lvl="0">
              <a:buSzPts val="1800"/>
            </a:pPr>
            <a:r>
              <a:rPr lang="en-US" altLang="ko-KR" sz="16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  </a:t>
            </a:r>
            <a:endParaRPr lang="en-US" altLang="ko-KR" sz="1600" b="1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10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42523" y="2454547"/>
            <a:ext cx="1585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lato" panose="020B0600000101010101" charset="0"/>
                <a:ea typeface="Tahoma" panose="020B0604030504040204" pitchFamily="34" charset="0"/>
              </a:rPr>
              <a:t>“Phase I: Seeding”</a:t>
            </a:r>
            <a:endParaRPr lang="ko-KR" altLang="en-US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567113" y="2453642"/>
            <a:ext cx="1771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lato" panose="020B0600000101010101" charset="0"/>
                <a:ea typeface="Tahoma" panose="020B0604030504040204" pitchFamily="34" charset="0"/>
              </a:rPr>
              <a:t>“Phase II: Evolution”</a:t>
            </a:r>
            <a:endParaRPr lang="ko-KR" altLang="en-US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3390147" y="3524509"/>
            <a:ext cx="1984212" cy="500591"/>
          </a:xfrm>
          <a:custGeom>
            <a:avLst/>
            <a:gdLst>
              <a:gd name="connsiteX0" fmla="*/ 0 w 1984212"/>
              <a:gd name="connsiteY0" fmla="*/ 0 h 500591"/>
              <a:gd name="connsiteX1" fmla="*/ 1138482 w 1984212"/>
              <a:gd name="connsiteY1" fmla="*/ 495149 h 500591"/>
              <a:gd name="connsiteX2" fmla="*/ 1984212 w 1984212"/>
              <a:gd name="connsiteY2" fmla="*/ 220468 h 50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212" h="500591">
                <a:moveTo>
                  <a:pt x="0" y="0"/>
                </a:moveTo>
                <a:cubicBezTo>
                  <a:pt x="403890" y="229202"/>
                  <a:pt x="807780" y="458404"/>
                  <a:pt x="1138482" y="495149"/>
                </a:cubicBezTo>
                <a:cubicBezTo>
                  <a:pt x="1469184" y="531894"/>
                  <a:pt x="1726698" y="376181"/>
                  <a:pt x="1984212" y="220468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11324" y="4062755"/>
            <a:ext cx="1311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Self-transition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3" grpId="0"/>
      <p:bldP spid="22" grpId="0"/>
      <p:bldP spid="26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ko-KR" dirty="0"/>
              <a:t>Advantages of Self-transitional Learning</a:t>
            </a:r>
            <a:endParaRPr sz="2400" dirty="0">
              <a:solidFill>
                <a:srgbClr val="0B7CD4"/>
              </a:solidFill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228;p4"/>
          <p:cNvSpPr/>
          <p:nvPr/>
        </p:nvSpPr>
        <p:spPr>
          <a:xfrm>
            <a:off x="596100" y="1098436"/>
            <a:ext cx="8432700" cy="335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buSzPts val="1800"/>
              <a:buFont typeface="+mj-lt"/>
              <a:buAutoNum type="arabicPeriod"/>
            </a:pPr>
            <a:r>
              <a:rPr lang="en-US" altLang="ko-KR" sz="2000" dirty="0">
                <a:solidFill>
                  <a:srgbClr val="0C0C0C"/>
                </a:solidFill>
                <a:latin typeface="Lato" panose="020B0600000101010101" charset="0"/>
              </a:rPr>
              <a:t>No confirmation bias</a:t>
            </a:r>
            <a:endParaRPr lang="en-US" altLang="ko-KR" sz="2000" dirty="0">
              <a:solidFill>
                <a:srgbClr val="0C0C0C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chemeClr val="bg2"/>
                </a:solidFill>
                <a:latin typeface="Lato" panose="020B0600000101010101" charset="0"/>
              </a:rPr>
              <a:t>The use of </a:t>
            </a:r>
            <a:r>
              <a:rPr lang="en-US" altLang="ko-KR" sz="1800" b="1" dirty="0">
                <a:solidFill>
                  <a:srgbClr val="0B7CD4"/>
                </a:solidFill>
                <a:latin typeface="Lato" panose="020B0600000101010101" charset="0"/>
              </a:rPr>
              <a:t>all</a:t>
            </a:r>
            <a:r>
              <a:rPr lang="en-US" altLang="ko-KR" sz="1800" dirty="0">
                <a:solidFill>
                  <a:schemeClr val="bg2"/>
                </a:solidFill>
                <a:latin typeface="Lato" panose="020B0600000101010101" charset="0"/>
              </a:rPr>
              <a:t> training data in the noise-robust period (Phase I)</a:t>
            </a: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1800" dirty="0">
              <a:solidFill>
                <a:srgbClr val="0C0C0C"/>
              </a:solidFill>
              <a:latin typeface="Lato" panose="020B0600000101010101" charset="0"/>
            </a:endParaRPr>
          </a:p>
          <a:p>
            <a:pPr marL="457200" lvl="0" indent="-457200">
              <a:buSzPts val="1800"/>
              <a:buFont typeface="+mj-lt"/>
              <a:buAutoNum type="arabicPeriod"/>
            </a:pPr>
            <a:r>
              <a:rPr lang="en-US" altLang="ko-KR" sz="2000" dirty="0">
                <a:solidFill>
                  <a:srgbClr val="0C0C0C"/>
                </a:solidFill>
                <a:latin typeface="Lato" panose="020B0600000101010101" charset="0"/>
              </a:rPr>
              <a:t>Not simply discarding hard examples </a:t>
            </a:r>
            <a:endParaRPr lang="en-US" altLang="ko-KR" sz="2000" dirty="0">
              <a:solidFill>
                <a:srgbClr val="0C0C0C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b="1" dirty="0">
                <a:solidFill>
                  <a:srgbClr val="0B7CD4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Set refinement </a:t>
            </a:r>
            <a:r>
              <a:rPr lang="en-US" altLang="ko-KR" sz="18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in the noise-prone period (Phase II)</a:t>
            </a: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1800" dirty="0">
              <a:solidFill>
                <a:srgbClr val="0C0C0C"/>
              </a:solidFill>
              <a:latin typeface="Lato" panose="020B0600000101010101" charset="0"/>
            </a:endParaRPr>
          </a:p>
          <a:p>
            <a:pPr marL="457200" lvl="0" indent="-457200">
              <a:buSzPts val="1800"/>
              <a:buFont typeface="+mj-lt"/>
              <a:buAutoNum type="arabicPeriod"/>
            </a:pPr>
            <a:r>
              <a:rPr lang="en-US" altLang="ko-KR" sz="2000" dirty="0">
                <a:solidFill>
                  <a:srgbClr val="0C0C0C"/>
                </a:solidFill>
                <a:latin typeface="Lato" panose="020B0600000101010101" charset="0"/>
              </a:rPr>
              <a:t>No requirement of any supervision for sample selection</a:t>
            </a:r>
            <a:endParaRPr lang="en-US" altLang="ko-KR" sz="2000" b="1" dirty="0">
              <a:solidFill>
                <a:srgbClr val="0C0C0C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Progressive sample selection </a:t>
            </a:r>
            <a:r>
              <a:rPr lang="en-US" altLang="ko-KR" sz="18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using </a:t>
            </a:r>
            <a:r>
              <a:rPr lang="en-US" altLang="ko-KR" sz="1800" b="1" dirty="0">
                <a:solidFill>
                  <a:srgbClr val="0B7CD4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examples’ memorization</a:t>
            </a:r>
            <a:endParaRPr lang="en-US" altLang="ko-KR" sz="1800" b="1" dirty="0">
              <a:solidFill>
                <a:srgbClr val="0B7CD4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1800" dirty="0">
              <a:solidFill>
                <a:srgbClr val="0C0C0C"/>
              </a:solidFill>
              <a:latin typeface="Lato" panose="020B0600000101010101" charset="0"/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1000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08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CD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734400" y="993925"/>
            <a:ext cx="7675200" cy="187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300" dirty="0">
                <a:solidFill>
                  <a:schemeClr val="bg1"/>
                </a:solidFill>
              </a:rPr>
              <a:t>How to find the </a:t>
            </a:r>
            <a:r>
              <a:rPr lang="en-US" sz="3300" dirty="0">
                <a:solidFill>
                  <a:srgbClr val="A2EDE8"/>
                </a:solidFill>
              </a:rPr>
              <a:t>best transition </a:t>
            </a:r>
            <a:r>
              <a:rPr lang="en-US" sz="3300" dirty="0">
                <a:solidFill>
                  <a:schemeClr val="bg1"/>
                </a:solidFill>
              </a:rPr>
              <a:t>point?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and How to </a:t>
            </a:r>
            <a:r>
              <a:rPr lang="en-US" sz="3300" dirty="0">
                <a:solidFill>
                  <a:srgbClr val="FBC1A7"/>
                </a:solidFill>
              </a:rPr>
              <a:t>refine</a:t>
            </a:r>
            <a:r>
              <a:rPr lang="en-US" sz="3300" dirty="0">
                <a:solidFill>
                  <a:schemeClr val="bg1"/>
                </a:solidFill>
              </a:rPr>
              <a:t> the initial set?</a:t>
            </a:r>
            <a:endParaRPr sz="3300" dirty="0">
              <a:solidFill>
                <a:schemeClr val="bg1"/>
              </a:solidFill>
            </a:endParaRPr>
          </a:p>
        </p:txBody>
      </p:sp>
      <p:sp>
        <p:nvSpPr>
          <p:cNvPr id="157" name="Google Shape;157;p2"/>
          <p:cNvSpPr txBox="1">
            <a:spLocks noGrp="1"/>
          </p:cNvSpPr>
          <p:nvPr>
            <p:ph type="subTitle" idx="4294967295"/>
          </p:nvPr>
        </p:nvSpPr>
        <p:spPr>
          <a:xfrm>
            <a:off x="734400" y="482525"/>
            <a:ext cx="63315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ko" sz="2400" b="1" dirty="0">
                <a:solidFill>
                  <a:srgbClr val="FFFFFF"/>
                </a:solidFill>
              </a:rPr>
              <a:t>MORPH: Self-transitional Learning</a:t>
            </a:r>
            <a:endParaRPr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4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ko-KR" dirty="0"/>
              <a:t>Definition of the Best Transition Point</a:t>
            </a:r>
            <a:endParaRPr sz="2400" dirty="0">
              <a:solidFill>
                <a:srgbClr val="0B7CD4"/>
              </a:solidFill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28;p4"/>
          <p:cNvSpPr/>
          <p:nvPr/>
        </p:nvSpPr>
        <p:spPr>
          <a:xfrm>
            <a:off x="443700" y="2564833"/>
            <a:ext cx="8432700" cy="208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When?</a:t>
            </a:r>
            <a:endParaRPr lang="en-US" altLang="ko-KR" sz="2000" dirty="0">
              <a:solidFill>
                <a:schemeClr val="bg2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The moment when the memorization gap is maximized</a:t>
            </a: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900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Why?</a:t>
            </a:r>
            <a:endParaRPr lang="en-US" altLang="ko-KR" sz="2000" dirty="0">
              <a:solidFill>
                <a:schemeClr val="bg2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b="1" dirty="0">
                <a:solidFill>
                  <a:srgbClr val="C00000"/>
                </a:solidFill>
                <a:latin typeface="Lato" panose="020B0600000101010101" charset="0"/>
                <a:ea typeface="Lato"/>
              </a:rPr>
              <a:t>Little noise </a:t>
            </a: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  <a:ea typeface="Lato"/>
              </a:rPr>
              <a:t>from noise examples</a:t>
            </a: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b="1" dirty="0">
                <a:solidFill>
                  <a:srgbClr val="0B7CD4"/>
                </a:solidFill>
                <a:latin typeface="Lato" panose="020B0600000101010101" charset="0"/>
                <a:ea typeface="Lato"/>
              </a:rPr>
              <a:t>Sufficient information </a:t>
            </a: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  <a:ea typeface="Lato"/>
              </a:rPr>
              <a:t>from clean examples</a:t>
            </a: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1800" b="1" dirty="0">
              <a:solidFill>
                <a:srgbClr val="0B7CD4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20" y="1228374"/>
            <a:ext cx="463054" cy="60489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785374" y="1164182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dk2"/>
                </a:solidFill>
                <a:latin typeface="Lato" panose="020B0600000101010101" charset="0"/>
                <a:ea typeface="Lato"/>
                <a:cs typeface="Times New Roman" panose="02020603050405020304" pitchFamily="18" charset="0"/>
                <a:sym typeface="Lato"/>
              </a:rPr>
              <a:t>Clean Examples</a:t>
            </a:r>
            <a:endParaRPr lang="ko-KR" altLang="en-US" dirty="0">
              <a:latin typeface="Lato" panose="020B0600000101010101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793840" y="1513600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dk2"/>
                </a:solidFill>
                <a:latin typeface="Lato" panose="020B0600000101010101" charset="0"/>
                <a:ea typeface="Lato"/>
                <a:cs typeface="Times New Roman" panose="02020603050405020304" pitchFamily="18" charset="0"/>
                <a:sym typeface="Lato"/>
              </a:rPr>
              <a:t>Noise Examples</a:t>
            </a:r>
            <a:endParaRPr lang="ko-KR" altLang="en-US" dirty="0">
              <a:latin typeface="Lato" panose="020B0600000101010101" charset="0"/>
              <a:cs typeface="Times New Roman" panose="02020603050405020304" pitchFamily="18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5929" y="1102755"/>
            <a:ext cx="2992486" cy="1784138"/>
          </a:xfrm>
          <a:prstGeom prst="rect">
            <a:avLst/>
          </a:prstGeom>
        </p:spPr>
      </p:pic>
      <p:cxnSp>
        <p:nvCxnSpPr>
          <p:cNvPr id="21" name="직선 화살표 연결선 20"/>
          <p:cNvCxnSpPr/>
          <p:nvPr/>
        </p:nvCxnSpPr>
        <p:spPr>
          <a:xfrm flipH="1">
            <a:off x="3984346" y="1561436"/>
            <a:ext cx="1" cy="526565"/>
          </a:xfrm>
          <a:prstGeom prst="straightConnector1">
            <a:avLst/>
          </a:prstGeom>
          <a:ln w="22225">
            <a:solidFill>
              <a:schemeClr val="bg2">
                <a:alpha val="90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3491837" y="1676149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C0C0C"/>
                </a:solidFill>
                <a:ea typeface="Tahoma" panose="020B0604030504040204" pitchFamily="34" charset="0"/>
              </a:rPr>
              <a:t>Gap</a:t>
            </a:r>
            <a:endParaRPr lang="ko-KR" altLang="en-US" dirty="0"/>
          </a:p>
        </p:txBody>
      </p:sp>
      <p:sp>
        <p:nvSpPr>
          <p:cNvPr id="25" name="자유형 24"/>
          <p:cNvSpPr/>
          <p:nvPr/>
        </p:nvSpPr>
        <p:spPr>
          <a:xfrm>
            <a:off x="5621924" y="3724082"/>
            <a:ext cx="151481" cy="569566"/>
          </a:xfrm>
          <a:custGeom>
            <a:avLst/>
            <a:gdLst>
              <a:gd name="connsiteX0" fmla="*/ 0 w 151481"/>
              <a:gd name="connsiteY0" fmla="*/ 0 h 670560"/>
              <a:gd name="connsiteX1" fmla="*/ 147320 w 151481"/>
              <a:gd name="connsiteY1" fmla="*/ 274320 h 670560"/>
              <a:gd name="connsiteX2" fmla="*/ 96520 w 151481"/>
              <a:gd name="connsiteY2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81" h="670560">
                <a:moveTo>
                  <a:pt x="0" y="0"/>
                </a:moveTo>
                <a:cubicBezTo>
                  <a:pt x="65616" y="81280"/>
                  <a:pt x="131233" y="162560"/>
                  <a:pt x="147320" y="274320"/>
                </a:cubicBezTo>
                <a:cubicBezTo>
                  <a:pt x="163407" y="386080"/>
                  <a:pt x="129963" y="528320"/>
                  <a:pt x="96520" y="670560"/>
                </a:cubicBezTo>
              </a:path>
            </a:pathLst>
          </a:cu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911644" y="3814346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0C0C0C"/>
                </a:solidFill>
                <a:ea typeface="Tahoma" panose="020B0604030504040204" pitchFamily="34" charset="0"/>
              </a:rPr>
              <a:t>Best Trade-off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537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ko-KR" dirty="0"/>
              <a:t>Two Memorization Metrics</a:t>
            </a:r>
            <a:endParaRPr sz="2400" dirty="0">
              <a:solidFill>
                <a:srgbClr val="0B7CD4"/>
              </a:solidFill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322953" y="2195316"/>
            <a:ext cx="4151308" cy="927455"/>
          </a:xfrm>
          <a:prstGeom prst="rect">
            <a:avLst/>
          </a:prstGeom>
          <a:solidFill>
            <a:srgbClr val="F94B4A">
              <a:alpha val="5000"/>
            </a:srgbClr>
          </a:solidFill>
          <a:ln w="15875">
            <a:solidFill>
              <a:schemeClr val="bg2"/>
            </a:solidFill>
            <a:prstDash val="dash"/>
          </a:ln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9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89024" y="1926394"/>
            <a:ext cx="3084499" cy="369332"/>
          </a:xfrm>
          <a:prstGeom prst="rect">
            <a:avLst/>
          </a:prstGeom>
          <a:solidFill>
            <a:srgbClr val="FFF6F6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800" dirty="0">
                <a:latin typeface="Cambria" panose="02040503050406030204" pitchFamily="18" charset="0"/>
                <a:ea typeface="Cambria" panose="02040503050406030204" pitchFamily="18" charset="0"/>
              </a:rPr>
              <a:t>Memorization Precision (MP)</a:t>
            </a:r>
            <a:endParaRPr lang="ko-KR" altLang="en-US" sz="18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0961" y="2410383"/>
                <a:ext cx="3699731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800" i="1" smtClean="0">
                          <a:latin typeface="Cambria Math" panose="02040503050406030204" pitchFamily="18" charset="0"/>
                        </a:rPr>
                        <m:t>MP</m:t>
                      </m:r>
                      <m:r>
                        <a:rPr lang="en-US" altLang="ko-KR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800" i="1">
                              <a:latin typeface="Cambria Math" panose="02040503050406030204" pitchFamily="18" charset="0"/>
                            </a:rPr>
                            <m:t>Memorized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800" b="1" i="1">
                              <a:latin typeface="Cambria Math" panose="02040503050406030204" pitchFamily="18" charset="0"/>
                            </a:rPr>
                            <m:t>𝑪𝒍𝒆𝒂𝒏</m:t>
                          </m:r>
                          <m:r>
                            <a:rPr lang="en-US" altLang="ko-KR" sz="1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 panose="02040503050406030204" pitchFamily="18" charset="0"/>
                            </a:rPr>
                            <m:t>Examples</m:t>
                          </m:r>
                        </m:num>
                        <m:den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800" b="1" i="1">
                              <a:latin typeface="Cambria Math" panose="02040503050406030204" pitchFamily="18" charset="0"/>
                            </a:rPr>
                            <m:t>𝑨𝒍𝒍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800" b="1" i="1">
                              <a:latin typeface="Cambria Math" panose="02040503050406030204" pitchFamily="18" charset="0"/>
                            </a:rPr>
                            <m:t>𝑴𝒆𝒎𝒐𝒓𝒊𝒛𝒆𝒅</m:t>
                          </m:r>
                          <m: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 panose="02040503050406030204" pitchFamily="18" charset="0"/>
                            </a:rPr>
                            <m:t>Examples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61" y="2410383"/>
                <a:ext cx="3699731" cy="572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내용 개체 틀 2"/>
          <p:cNvSpPr txBox="1">
            <a:spLocks/>
          </p:cNvSpPr>
          <p:nvPr/>
        </p:nvSpPr>
        <p:spPr>
          <a:xfrm>
            <a:off x="4643430" y="2195316"/>
            <a:ext cx="4151308" cy="919517"/>
          </a:xfrm>
          <a:prstGeom prst="rect">
            <a:avLst/>
          </a:prstGeom>
          <a:solidFill>
            <a:srgbClr val="0070C0">
              <a:alpha val="5000"/>
            </a:srgbClr>
          </a:solidFill>
          <a:ln w="15875">
            <a:solidFill>
              <a:schemeClr val="bg2"/>
            </a:solidFill>
            <a:prstDash val="dash"/>
          </a:ln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9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251741" y="1926394"/>
            <a:ext cx="2770310" cy="369332"/>
          </a:xfrm>
          <a:prstGeom prst="rect">
            <a:avLst/>
          </a:prstGeom>
          <a:solidFill>
            <a:srgbClr val="F2F8FC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800" dirty="0">
                <a:latin typeface="Cambria" panose="02040503050406030204" pitchFamily="18" charset="0"/>
                <a:ea typeface="Cambria" panose="02040503050406030204" pitchFamily="18" charset="0"/>
              </a:rPr>
              <a:t>Memorization Recall (MR)</a:t>
            </a:r>
            <a:endParaRPr lang="ko-KR" altLang="en-US" sz="18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18263" y="2410383"/>
                <a:ext cx="3872791" cy="574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800" i="1" smtClean="0">
                          <a:latin typeface="Cambria Math" panose="02040503050406030204" pitchFamily="18" charset="0"/>
                        </a:rPr>
                        <m:t>MR</m:t>
                      </m:r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800" i="1">
                              <a:latin typeface="Cambria Math" panose="02040503050406030204" pitchFamily="18" charset="0"/>
                            </a:rPr>
                            <m:t>Memorized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800" b="1" i="1">
                              <a:latin typeface="Cambria Math" panose="02040503050406030204" pitchFamily="18" charset="0"/>
                            </a:rPr>
                            <m:t>𝑪𝒍𝒆𝒂𝒏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Examples</m:t>
                          </m:r>
                        </m:num>
                        <m:den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800" b="1" i="1">
                              <a:latin typeface="Cambria Math" panose="02040503050406030204" pitchFamily="18" charset="0"/>
                            </a:rPr>
                            <m:t>𝑨𝒍𝒍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800" b="1" i="1">
                              <a:latin typeface="Cambria Math" panose="02040503050406030204" pitchFamily="18" charset="0"/>
                            </a:rPr>
                            <m:t>𝑪𝒍𝒆𝒂𝒏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800" i="1">
                              <a:latin typeface="Cambria Math" panose="02040503050406030204" pitchFamily="18" charset="0"/>
                            </a:rPr>
                            <m:t>Training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Examples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263" y="2410383"/>
                <a:ext cx="3872791" cy="5747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직사각형 23"/>
          <p:cNvSpPr/>
          <p:nvPr/>
        </p:nvSpPr>
        <p:spPr>
          <a:xfrm>
            <a:off x="5189172" y="3167892"/>
            <a:ext cx="3687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0070C0"/>
                </a:solidFill>
                <a:ea typeface="Tahoma" panose="020B0604030504040204" pitchFamily="34" charset="0"/>
              </a:rPr>
              <a:t>Indicator of sufficient</a:t>
            </a:r>
            <a:r>
              <a:rPr lang="ko-KR" altLang="en-US" sz="1600" dirty="0">
                <a:solidFill>
                  <a:srgbClr val="0070C0"/>
                </a:solidFill>
                <a:ea typeface="Tahoma" panose="020B0604030504040204" pitchFamily="34" charset="0"/>
              </a:rPr>
              <a:t> </a:t>
            </a:r>
            <a:r>
              <a:rPr lang="en-US" altLang="ko-KR" sz="1600" dirty="0">
                <a:solidFill>
                  <a:srgbClr val="0070C0"/>
                </a:solidFill>
                <a:ea typeface="Tahoma" panose="020B0604030504040204" pitchFamily="34" charset="0"/>
              </a:rPr>
              <a:t>clean information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479532" y="3167892"/>
            <a:ext cx="2226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C00000"/>
                </a:solidFill>
                <a:ea typeface="Tahoma" panose="020B0604030504040204" pitchFamily="34" charset="0"/>
              </a:rPr>
              <a:t>Indicator of little noise 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28" name="자유형 27"/>
          <p:cNvSpPr/>
          <p:nvPr/>
        </p:nvSpPr>
        <p:spPr>
          <a:xfrm>
            <a:off x="1047739" y="3256280"/>
            <a:ext cx="416560" cy="120491"/>
          </a:xfrm>
          <a:custGeom>
            <a:avLst/>
            <a:gdLst>
              <a:gd name="connsiteX0" fmla="*/ 0 w 416560"/>
              <a:gd name="connsiteY0" fmla="*/ 0 h 159367"/>
              <a:gd name="connsiteX1" fmla="*/ 91440 w 416560"/>
              <a:gd name="connsiteY1" fmla="*/ 137160 h 159367"/>
              <a:gd name="connsiteX2" fmla="*/ 416560 w 416560"/>
              <a:gd name="connsiteY2" fmla="*/ 157480 h 15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560" h="159367">
                <a:moveTo>
                  <a:pt x="0" y="0"/>
                </a:moveTo>
                <a:cubicBezTo>
                  <a:pt x="11006" y="55456"/>
                  <a:pt x="22013" y="110913"/>
                  <a:pt x="91440" y="137160"/>
                </a:cubicBezTo>
                <a:cubicBezTo>
                  <a:pt x="160867" y="163407"/>
                  <a:pt x="288713" y="160443"/>
                  <a:pt x="416560" y="157480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 28"/>
          <p:cNvSpPr/>
          <p:nvPr/>
        </p:nvSpPr>
        <p:spPr>
          <a:xfrm>
            <a:off x="4772612" y="3252311"/>
            <a:ext cx="416560" cy="120491"/>
          </a:xfrm>
          <a:custGeom>
            <a:avLst/>
            <a:gdLst>
              <a:gd name="connsiteX0" fmla="*/ 0 w 416560"/>
              <a:gd name="connsiteY0" fmla="*/ 0 h 159367"/>
              <a:gd name="connsiteX1" fmla="*/ 91440 w 416560"/>
              <a:gd name="connsiteY1" fmla="*/ 137160 h 159367"/>
              <a:gd name="connsiteX2" fmla="*/ 416560 w 416560"/>
              <a:gd name="connsiteY2" fmla="*/ 157480 h 15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560" h="159367">
                <a:moveTo>
                  <a:pt x="0" y="0"/>
                </a:moveTo>
                <a:cubicBezTo>
                  <a:pt x="11006" y="55456"/>
                  <a:pt x="22013" y="110913"/>
                  <a:pt x="91440" y="137160"/>
                </a:cubicBezTo>
                <a:cubicBezTo>
                  <a:pt x="160867" y="163407"/>
                  <a:pt x="288713" y="160443"/>
                  <a:pt x="416560" y="157480"/>
                </a:cubicBezTo>
              </a:path>
            </a:pathLst>
          </a:custGeom>
          <a:noFill/>
          <a:ln w="19050"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Google Shape;228;p4"/>
          <p:cNvSpPr/>
          <p:nvPr/>
        </p:nvSpPr>
        <p:spPr>
          <a:xfrm>
            <a:off x="443700" y="3668855"/>
            <a:ext cx="8432700" cy="97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The point that achieves high MP and MR simultaneously</a:t>
            </a:r>
            <a:endParaRPr lang="en-US" altLang="ko-KR" sz="2000" dirty="0">
              <a:solidFill>
                <a:schemeClr val="bg2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Calculating MP and MR is </a:t>
            </a:r>
            <a:r>
              <a:rPr lang="en-US" altLang="ko-KR" sz="1800" b="1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Infeasible</a:t>
            </a:r>
            <a:r>
              <a:rPr lang="en-US" altLang="ko-KR" sz="18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 without knowing GT labels</a:t>
            </a:r>
          </a:p>
        </p:txBody>
      </p:sp>
      <p:cxnSp>
        <p:nvCxnSpPr>
          <p:cNvPr id="3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직사각형 1"/>
          <p:cNvSpPr/>
          <p:nvPr/>
        </p:nvSpPr>
        <p:spPr>
          <a:xfrm>
            <a:off x="420791" y="982548"/>
            <a:ext cx="8157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</a:rPr>
              <a:t>(Quality)</a:t>
            </a:r>
            <a:r>
              <a:rPr lang="en-US" altLang="ko-KR" sz="2000" dirty="0">
                <a:solidFill>
                  <a:srgbClr val="C00000"/>
                </a:solidFill>
                <a:latin typeface="Lato" panose="020B0600000101010101" charset="0"/>
                <a:ea typeface="Lato"/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  <a:latin typeface="Lato" panose="020B0600000101010101" charset="0"/>
                <a:ea typeface="Lato"/>
              </a:rPr>
              <a:t>Little noise </a:t>
            </a:r>
            <a:r>
              <a:rPr lang="en-US" altLang="ko-KR" sz="2000" dirty="0">
                <a:solidFill>
                  <a:srgbClr val="0C0C0C"/>
                </a:solidFill>
                <a:latin typeface="Lato" panose="020B0600000101010101" charset="0"/>
                <a:ea typeface="Lato"/>
              </a:rPr>
              <a:t>from noise examples</a:t>
            </a:r>
          </a:p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</a:rPr>
              <a:t>(Quantity) </a:t>
            </a:r>
            <a:r>
              <a:rPr lang="en-US" altLang="ko-KR" sz="2000" b="1" dirty="0">
                <a:solidFill>
                  <a:srgbClr val="0B7CD4"/>
                </a:solidFill>
                <a:latin typeface="Lato" panose="020B0600000101010101" charset="0"/>
                <a:ea typeface="Lato"/>
              </a:rPr>
              <a:t>Sufficient information </a:t>
            </a:r>
            <a:r>
              <a:rPr lang="en-US" altLang="ko-KR" sz="2000" dirty="0">
                <a:solidFill>
                  <a:srgbClr val="0C0C0C"/>
                </a:solidFill>
                <a:latin typeface="Lato" panose="020B0600000101010101" charset="0"/>
                <a:ea typeface="Lato"/>
              </a:rPr>
              <a:t>from clean examples</a:t>
            </a:r>
          </a:p>
        </p:txBody>
      </p:sp>
    </p:spTree>
    <p:extLst>
      <p:ext uri="{BB962C8B-B14F-4D97-AF65-F5344CB8AC3E}">
        <p14:creationId xmlns:p14="http://schemas.microsoft.com/office/powerpoint/2010/main" val="13043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/>
      <p:bldP spid="24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929" y="3393137"/>
            <a:ext cx="2564351" cy="373943"/>
          </a:xfrm>
          <a:prstGeom prst="rect">
            <a:avLst/>
          </a:prstGeom>
        </p:spPr>
      </p:pic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ko-KR" dirty="0"/>
              <a:t>Monotonicity of MP and MR</a:t>
            </a:r>
            <a:endParaRPr sz="2400" dirty="0">
              <a:solidFill>
                <a:srgbClr val="0B7CD4"/>
              </a:solidFill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28;p4"/>
          <p:cNvSpPr/>
          <p:nvPr/>
        </p:nvSpPr>
        <p:spPr>
          <a:xfrm>
            <a:off x="443700" y="949649"/>
            <a:ext cx="8432700" cy="36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2000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2000" dirty="0">
              <a:solidFill>
                <a:srgbClr val="0C0C0C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863757"/>
            <a:ext cx="4107566" cy="2173296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5112093" y="2971397"/>
            <a:ext cx="1850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(a) Asymmetric Noise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903905" y="2970498"/>
            <a:ext cx="1808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(b) Real-world Noise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5752737" y="1516035"/>
            <a:ext cx="118812" cy="1145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7748753" y="1281279"/>
            <a:ext cx="118812" cy="1145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/>
          <p:cNvCxnSpPr/>
          <p:nvPr/>
        </p:nvCxnSpPr>
        <p:spPr>
          <a:xfrm>
            <a:off x="540875" y="3821365"/>
            <a:ext cx="9054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1864747" y="3808419"/>
            <a:ext cx="123405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4308902" y="3421255"/>
            <a:ext cx="3635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Number of total clean examples</a:t>
            </a:r>
            <a:endParaRPr lang="ko-KR" altLang="en-US" sz="2000" dirty="0">
              <a:latin typeface="Cambria" panose="02040503050406030204" pitchFamily="18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728998" y="4069142"/>
            <a:ext cx="4713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Number of memorized examples at time</a:t>
            </a:r>
            <a:r>
              <a:rPr lang="en-US" altLang="ko-KR" sz="2000" i="1" dirty="0"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endParaRPr lang="ko-KR" altLang="en-US" sz="2000" i="1" dirty="0">
              <a:latin typeface="Cambria" panose="02040503050406030204" pitchFamily="18" charset="0"/>
            </a:endParaRPr>
          </a:p>
        </p:txBody>
      </p:sp>
      <p:sp>
        <p:nvSpPr>
          <p:cNvPr id="39" name="자유형 38"/>
          <p:cNvSpPr/>
          <p:nvPr/>
        </p:nvSpPr>
        <p:spPr>
          <a:xfrm flipV="1">
            <a:off x="993621" y="3985297"/>
            <a:ext cx="657225" cy="319089"/>
          </a:xfrm>
          <a:custGeom>
            <a:avLst/>
            <a:gdLst>
              <a:gd name="connsiteX0" fmla="*/ 657225 w 657225"/>
              <a:gd name="connsiteY0" fmla="*/ 22184 h 326984"/>
              <a:gd name="connsiteX1" fmla="*/ 142875 w 657225"/>
              <a:gd name="connsiteY1" fmla="*/ 31709 h 326984"/>
              <a:gd name="connsiteX2" fmla="*/ 0 w 657225"/>
              <a:gd name="connsiteY2" fmla="*/ 326984 h 32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326984">
                <a:moveTo>
                  <a:pt x="657225" y="22184"/>
                </a:moveTo>
                <a:cubicBezTo>
                  <a:pt x="454818" y="1546"/>
                  <a:pt x="252412" y="-19091"/>
                  <a:pt x="142875" y="31709"/>
                </a:cubicBezTo>
                <a:cubicBezTo>
                  <a:pt x="33338" y="82509"/>
                  <a:pt x="16669" y="204746"/>
                  <a:pt x="0" y="326984"/>
                </a:cubicBezTo>
              </a:path>
            </a:pathLst>
          </a:custGeom>
          <a:noFill/>
          <a:ln w="15875">
            <a:solidFill>
              <a:schemeClr val="bg2"/>
            </a:solidFill>
            <a:head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 40"/>
          <p:cNvSpPr/>
          <p:nvPr/>
        </p:nvSpPr>
        <p:spPr>
          <a:xfrm>
            <a:off x="2863234" y="3757292"/>
            <a:ext cx="1352550" cy="181251"/>
          </a:xfrm>
          <a:custGeom>
            <a:avLst/>
            <a:gdLst>
              <a:gd name="connsiteX0" fmla="*/ 0 w 1352550"/>
              <a:gd name="connsiteY0" fmla="*/ 152400 h 290574"/>
              <a:gd name="connsiteX1" fmla="*/ 828675 w 1352550"/>
              <a:gd name="connsiteY1" fmla="*/ 285750 h 290574"/>
              <a:gd name="connsiteX2" fmla="*/ 1352550 w 1352550"/>
              <a:gd name="connsiteY2" fmla="*/ 0 h 29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550" h="290574">
                <a:moveTo>
                  <a:pt x="0" y="152400"/>
                </a:moveTo>
                <a:cubicBezTo>
                  <a:pt x="301625" y="231775"/>
                  <a:pt x="603250" y="311150"/>
                  <a:pt x="828675" y="285750"/>
                </a:cubicBezTo>
                <a:cubicBezTo>
                  <a:pt x="1054100" y="260350"/>
                  <a:pt x="1203325" y="130175"/>
                  <a:pt x="1352550" y="0"/>
                </a:cubicBezTo>
              </a:path>
            </a:pathLst>
          </a:custGeom>
          <a:noFill/>
          <a:ln w="15875">
            <a:solidFill>
              <a:schemeClr val="bg2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Google Shape;228;p4"/>
              <p:cNvSpPr/>
              <p:nvPr/>
            </p:nvSpPr>
            <p:spPr>
              <a:xfrm>
                <a:off x="420791" y="982548"/>
                <a:ext cx="4216350" cy="19357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285750" lvl="0" indent="-285750">
                  <a:buSzPts val="1800"/>
                  <a:buFont typeface="Lato"/>
                  <a:buChar char="•"/>
                </a:pPr>
                <a:r>
                  <a:rPr lang="en-US" altLang="ko-KR" sz="2000" dirty="0">
                    <a:solidFill>
                      <a:schemeClr val="bg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The point that achieves high MP and MR simultaneously</a:t>
                </a:r>
                <a:endParaRPr lang="en-US" altLang="ko-KR" sz="2000" dirty="0">
                  <a:solidFill>
                    <a:schemeClr val="bg2"/>
                  </a:solidFill>
                </a:endParaRPr>
              </a:p>
              <a:p>
                <a:pPr marL="538162" lvl="1" indent="-195262">
                  <a:spcBef>
                    <a:spcPts val="360"/>
                  </a:spcBef>
                  <a:buClr>
                    <a:srgbClr val="0C0C0C"/>
                  </a:buClr>
                  <a:buSzPts val="1800"/>
                  <a:buFont typeface="Arial"/>
                  <a:buChar char="▪"/>
                </a:pPr>
                <a14:m>
                  <m:oMath xmlns:m="http://schemas.openxmlformats.org/officeDocument/2006/math">
                    <m:r>
                      <a:rPr lang="en-US" altLang="ko-KR" sz="1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/>
                        <a:sym typeface="Lato"/>
                      </a:rPr>
                      <m:t>≈</m:t>
                    </m:r>
                    <m:r>
                      <a:rPr lang="en-US" altLang="ko-KR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/>
                        <a:sym typeface="Lato"/>
                      </a:rPr>
                      <m:t> </m:t>
                    </m:r>
                  </m:oMath>
                </a14:m>
                <a:r>
                  <a:rPr lang="en-US" altLang="ko-KR" sz="1800" dirty="0">
                    <a:solidFill>
                      <a:schemeClr val="bg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The only one</a:t>
                </a:r>
                <a:r>
                  <a:rPr lang="en-US" altLang="ko-KR" sz="1800" b="1" dirty="0">
                    <a:solidFill>
                      <a:schemeClr val="bg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 cross-point</a:t>
                </a:r>
              </a:p>
              <a:p>
                <a:pPr marL="538162" lvl="1" indent="-195262">
                  <a:spcBef>
                    <a:spcPts val="360"/>
                  </a:spcBef>
                  <a:buClr>
                    <a:srgbClr val="0C0C0C"/>
                  </a:buClr>
                  <a:buSzPts val="1800"/>
                  <a:buFont typeface="Arial"/>
                  <a:buChar char="▪"/>
                </a:pPr>
                <a:endParaRPr lang="en-US" altLang="ko-KR" sz="1800" b="1" dirty="0">
                  <a:solidFill>
                    <a:schemeClr val="bg2"/>
                  </a:solidFill>
                  <a:latin typeface="Lato" panose="020B0600000101010101" charset="0"/>
                  <a:ea typeface="Lato"/>
                  <a:cs typeface="Lato"/>
                  <a:sym typeface="Lato"/>
                </a:endParaRPr>
              </a:p>
              <a:p>
                <a:pPr marL="342900" lvl="1">
                  <a:spcBef>
                    <a:spcPts val="360"/>
                  </a:spcBef>
                  <a:buClr>
                    <a:srgbClr val="0C0C0C"/>
                  </a:buClr>
                  <a:buSzPts val="1800"/>
                </a:pPr>
                <a:endParaRPr lang="en-US" altLang="ko-KR" sz="1800" b="1" dirty="0">
                  <a:solidFill>
                    <a:schemeClr val="bg2"/>
                  </a:solidFill>
                  <a:latin typeface="Lato" panose="020B0600000101010101" charset="0"/>
                  <a:ea typeface="Lato"/>
                  <a:cs typeface="Lato"/>
                  <a:sym typeface="Lato"/>
                </a:endParaRPr>
              </a:p>
              <a:p>
                <a:pPr marL="285750" lvl="0" indent="-285750">
                  <a:buSzPts val="1800"/>
                  <a:buFont typeface="Lato"/>
                  <a:buChar char="•"/>
                </a:pPr>
                <a:r>
                  <a:rPr lang="en-US" altLang="ko-KR" sz="2000" dirty="0">
                    <a:solidFill>
                      <a:schemeClr val="bg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Simplified final condition</a:t>
                </a:r>
                <a:endParaRPr lang="en-US" altLang="ko-KR" sz="1800" b="1" dirty="0">
                  <a:solidFill>
                    <a:schemeClr val="bg2"/>
                  </a:solidFill>
                  <a:latin typeface="Lato" panose="020B0600000101010101" charset="0"/>
                  <a:ea typeface="Lato"/>
                  <a:cs typeface="Lato"/>
                  <a:sym typeface="Lato"/>
                </a:endParaRPr>
              </a:p>
              <a:p>
                <a:pPr marL="342900">
                  <a:spcBef>
                    <a:spcPts val="360"/>
                  </a:spcBef>
                  <a:buClr>
                    <a:srgbClr val="0C0C0C"/>
                  </a:buClr>
                  <a:buSzPts val="1800"/>
                </a:pPr>
                <a:endParaRPr lang="en-US" altLang="ko-KR" sz="1600" b="1" dirty="0">
                  <a:solidFill>
                    <a:schemeClr val="bg2"/>
                  </a:solidFill>
                  <a:latin typeface="Lato" panose="020B0600000101010101" charset="0"/>
                  <a:ea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48" name="Google Shape;228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91" y="982548"/>
                <a:ext cx="4216350" cy="1935714"/>
              </a:xfrm>
              <a:prstGeom prst="rect">
                <a:avLst/>
              </a:prstGeom>
              <a:blipFill>
                <a:blip r:embed="rId5"/>
                <a:stretch>
                  <a:fillRect l="-1156" t="-1572" b="-7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0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CD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734400" y="993925"/>
            <a:ext cx="7675200" cy="187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altLang="ko" sz="3300" dirty="0">
                <a:solidFill>
                  <a:schemeClr val="bg1"/>
                </a:solidFill>
              </a:rPr>
              <a:t>What are </a:t>
            </a:r>
            <a:r>
              <a:rPr lang="en-US" altLang="ko" sz="3300" dirty="0">
                <a:solidFill>
                  <a:srgbClr val="A2EDE8"/>
                </a:solidFill>
              </a:rPr>
              <a:t>noisy labels </a:t>
            </a:r>
            <a:r>
              <a:rPr lang="en-US" altLang="ko" sz="3300" dirty="0"/>
              <a:t>and </a:t>
            </a:r>
            <a:br>
              <a:rPr lang="en-US" altLang="ko" sz="3300" dirty="0"/>
            </a:br>
            <a:r>
              <a:rPr lang="en-US" altLang="ko" sz="3300" dirty="0"/>
              <a:t>its </a:t>
            </a:r>
            <a:r>
              <a:rPr lang="en-US" altLang="ko" sz="3300" dirty="0">
                <a:solidFill>
                  <a:srgbClr val="FBC1A7"/>
                </a:solidFill>
              </a:rPr>
              <a:t>negative Impact </a:t>
            </a:r>
            <a:r>
              <a:rPr lang="en-US" altLang="ko" sz="3300" dirty="0"/>
              <a:t>on Learning?</a:t>
            </a:r>
            <a:endParaRPr sz="3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300" dirty="0"/>
          </a:p>
        </p:txBody>
      </p:sp>
      <p:sp>
        <p:nvSpPr>
          <p:cNvPr id="157" name="Google Shape;157;p2"/>
          <p:cNvSpPr txBox="1">
            <a:spLocks noGrp="1"/>
          </p:cNvSpPr>
          <p:nvPr>
            <p:ph type="subTitle" idx="4294967295"/>
          </p:nvPr>
        </p:nvSpPr>
        <p:spPr>
          <a:xfrm>
            <a:off x="734400" y="482525"/>
            <a:ext cx="63315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ko" sz="2400" b="1" dirty="0">
                <a:solidFill>
                  <a:srgbClr val="FFFFFF"/>
                </a:solidFill>
              </a:rPr>
              <a:t>Introduction</a:t>
            </a:r>
            <a:endParaRPr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ko-KR" dirty="0"/>
              <a:t>Phase I: Seeding</a:t>
            </a:r>
            <a:endParaRPr sz="2400" dirty="0">
              <a:solidFill>
                <a:srgbClr val="0B7CD4"/>
              </a:solidFill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8;p4"/>
          <p:cNvSpPr/>
          <p:nvPr/>
        </p:nvSpPr>
        <p:spPr>
          <a:xfrm>
            <a:off x="443700" y="949649"/>
            <a:ext cx="8432700" cy="36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2000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2000" dirty="0">
              <a:solidFill>
                <a:srgbClr val="0C0C0C"/>
              </a:solidFill>
            </a:endParaRPr>
          </a:p>
        </p:txBody>
      </p:sp>
      <p:cxnSp>
        <p:nvCxnSpPr>
          <p:cNvPr id="47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228;p4"/>
          <p:cNvSpPr/>
          <p:nvPr/>
        </p:nvSpPr>
        <p:spPr>
          <a:xfrm>
            <a:off x="420790" y="982548"/>
            <a:ext cx="8342453" cy="193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Accumulate </a:t>
            </a:r>
            <a:r>
              <a:rPr lang="en-US" altLang="ko-KR" sz="2000" u="sng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all the memorized example </a:t>
            </a: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until the transition point</a:t>
            </a:r>
            <a:endParaRPr lang="en-US" altLang="ko-KR" sz="1800" b="1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342900">
              <a:spcBef>
                <a:spcPts val="360"/>
              </a:spcBef>
              <a:buClr>
                <a:srgbClr val="0C0C0C"/>
              </a:buClr>
              <a:buSzPts val="1800"/>
            </a:pPr>
            <a:endParaRPr lang="en-US" altLang="ko-KR" sz="1600" b="1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561" y="1882366"/>
            <a:ext cx="3670527" cy="2188390"/>
          </a:xfrm>
          <a:prstGeom prst="rect">
            <a:avLst/>
          </a:prstGeom>
        </p:spPr>
      </p:pic>
      <p:sp>
        <p:nvSpPr>
          <p:cNvPr id="18" name="자유형 17"/>
          <p:cNvSpPr/>
          <p:nvPr/>
        </p:nvSpPr>
        <p:spPr>
          <a:xfrm>
            <a:off x="1862345" y="2362842"/>
            <a:ext cx="1181064" cy="1105231"/>
          </a:xfrm>
          <a:custGeom>
            <a:avLst/>
            <a:gdLst>
              <a:gd name="connsiteX0" fmla="*/ 0 w 1160890"/>
              <a:gd name="connsiteY0" fmla="*/ 1089329 h 1089329"/>
              <a:gd name="connsiteX1" fmla="*/ 1160890 w 1160890"/>
              <a:gd name="connsiteY1" fmla="*/ 1089329 h 1089329"/>
              <a:gd name="connsiteX2" fmla="*/ 1160890 w 1160890"/>
              <a:gd name="connsiteY2" fmla="*/ 0 h 1089329"/>
              <a:gd name="connsiteX3" fmla="*/ 906448 w 1160890"/>
              <a:gd name="connsiteY3" fmla="*/ 103367 h 1089329"/>
              <a:gd name="connsiteX4" fmla="*/ 715617 w 1160890"/>
              <a:gd name="connsiteY4" fmla="*/ 206734 h 1089329"/>
              <a:gd name="connsiteX5" fmla="*/ 516834 w 1160890"/>
              <a:gd name="connsiteY5" fmla="*/ 326004 h 1089329"/>
              <a:gd name="connsiteX6" fmla="*/ 302149 w 1160890"/>
              <a:gd name="connsiteY6" fmla="*/ 556592 h 1089329"/>
              <a:gd name="connsiteX7" fmla="*/ 103367 w 1160890"/>
              <a:gd name="connsiteY7" fmla="*/ 930303 h 1089329"/>
              <a:gd name="connsiteX8" fmla="*/ 0 w 1160890"/>
              <a:gd name="connsiteY8" fmla="*/ 1089329 h 108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890" h="1089329">
                <a:moveTo>
                  <a:pt x="0" y="1089329"/>
                </a:moveTo>
                <a:lnTo>
                  <a:pt x="1160890" y="1089329"/>
                </a:lnTo>
                <a:lnTo>
                  <a:pt x="1160890" y="0"/>
                </a:lnTo>
                <a:lnTo>
                  <a:pt x="906448" y="103367"/>
                </a:lnTo>
                <a:lnTo>
                  <a:pt x="715617" y="206734"/>
                </a:lnTo>
                <a:lnTo>
                  <a:pt x="516834" y="326004"/>
                </a:lnTo>
                <a:lnTo>
                  <a:pt x="302149" y="556592"/>
                </a:lnTo>
                <a:lnTo>
                  <a:pt x="103367" y="930303"/>
                </a:lnTo>
                <a:lnTo>
                  <a:pt x="0" y="1089329"/>
                </a:lnTo>
                <a:close/>
              </a:path>
            </a:pathLst>
          </a:custGeom>
          <a:solidFill>
            <a:srgbClr val="0070C0">
              <a:alpha val="20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778686" y="1671665"/>
            <a:ext cx="1348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“Noise-Robust”</a:t>
            </a:r>
            <a:endParaRPr lang="ko-KR" altLang="en-US" sz="1400" dirty="0">
              <a:solidFill>
                <a:schemeClr val="bg2"/>
              </a:solidFill>
            </a:endParaRPr>
          </a:p>
        </p:txBody>
      </p:sp>
      <p:sp>
        <p:nvSpPr>
          <p:cNvPr id="20" name="자유형 19"/>
          <p:cNvSpPr/>
          <p:nvPr/>
        </p:nvSpPr>
        <p:spPr>
          <a:xfrm>
            <a:off x="2840468" y="1413933"/>
            <a:ext cx="619020" cy="1457960"/>
          </a:xfrm>
          <a:custGeom>
            <a:avLst/>
            <a:gdLst>
              <a:gd name="connsiteX0" fmla="*/ 614680 w 619020"/>
              <a:gd name="connsiteY0" fmla="*/ 0 h 1457960"/>
              <a:gd name="connsiteX1" fmla="*/ 528320 w 619020"/>
              <a:gd name="connsiteY1" fmla="*/ 889000 h 1457960"/>
              <a:gd name="connsiteX2" fmla="*/ 0 w 619020"/>
              <a:gd name="connsiteY2" fmla="*/ 1457960 h 145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020" h="1457960">
                <a:moveTo>
                  <a:pt x="614680" y="0"/>
                </a:moveTo>
                <a:cubicBezTo>
                  <a:pt x="622723" y="323003"/>
                  <a:pt x="630767" y="646007"/>
                  <a:pt x="528320" y="889000"/>
                </a:cubicBezTo>
                <a:cubicBezTo>
                  <a:pt x="425873" y="1131993"/>
                  <a:pt x="212936" y="1294976"/>
                  <a:pt x="0" y="1457960"/>
                </a:cubicBezTo>
              </a:path>
            </a:pathLst>
          </a:custGeom>
          <a:noFill/>
          <a:ln>
            <a:solidFill>
              <a:schemeClr val="bg2"/>
            </a:solidFill>
            <a:tailEnd type="arrow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4772525" y="1979442"/>
            <a:ext cx="4013838" cy="646543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</a:rPr>
              <a:t>A very good initial set (high MP &amp; MR),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</a:rPr>
              <a:t>But, </a:t>
            </a:r>
            <a:r>
              <a:rPr lang="en-US" altLang="ko-KR" sz="2000" b="1" dirty="0">
                <a:solidFill>
                  <a:schemeClr val="bg2"/>
                </a:solidFill>
                <a:latin typeface="Lato" panose="020B0600000101010101" charset="0"/>
              </a:rPr>
              <a:t>not</a:t>
            </a: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</a:rPr>
              <a:t> a </a:t>
            </a:r>
            <a:r>
              <a:rPr lang="en-US" altLang="ko-KR" sz="2000" b="1" dirty="0">
                <a:solidFill>
                  <a:schemeClr val="bg2"/>
                </a:solidFill>
                <a:latin typeface="Lato" panose="020B0600000101010101" charset="0"/>
              </a:rPr>
              <a:t>perfect</a:t>
            </a:r>
            <a:r>
              <a:rPr lang="en-US" altLang="ko-KR" sz="2000" dirty="0">
                <a:solidFill>
                  <a:schemeClr val="bg2"/>
                </a:solidFill>
                <a:latin typeface="Lato" panose="020B0600000101010101" charset="0"/>
              </a:rPr>
              <a:t> set</a:t>
            </a:r>
            <a:endParaRPr lang="ko-KR" altLang="en-US" sz="2000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4812586" y="1789607"/>
            <a:ext cx="4063814" cy="12637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/>
            <a:endParaRPr lang="en-US" altLang="ko-KR" sz="1800" dirty="0">
              <a:solidFill>
                <a:schemeClr val="bg2"/>
              </a:solidFill>
              <a:latin typeface="Lato" panose="020B0600000101010101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6481007" y="2703309"/>
            <a:ext cx="270827" cy="193984"/>
          </a:xfrm>
          <a:prstGeom prst="rightArrow">
            <a:avLst/>
          </a:prstGeom>
          <a:solidFill>
            <a:schemeClr val="tx1">
              <a:alpha val="2000"/>
            </a:schemeClr>
          </a:solidFill>
          <a:ln w="15875">
            <a:solidFill>
              <a:schemeClr val="bg2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4771206" y="2974617"/>
            <a:ext cx="4013838" cy="646543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arenBoth"/>
            </a:pPr>
            <a:r>
              <a:rPr lang="en-US" altLang="ko-KR" sz="17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</a:rPr>
              <a:t>Including more hard &amp; clean samples</a:t>
            </a:r>
          </a:p>
          <a:p>
            <a:pPr>
              <a:buAutoNum type="arabicParenBoth"/>
            </a:pPr>
            <a:r>
              <a:rPr lang="en-US" altLang="ko-KR" sz="1700" dirty="0">
                <a:solidFill>
                  <a:schemeClr val="bg2"/>
                </a:solidFill>
                <a:latin typeface="Lato" panose="020B0600000101010101" charset="0"/>
              </a:rPr>
              <a:t>Filtering out noisy samples </a:t>
            </a:r>
            <a:endParaRPr lang="ko-KR" altLang="en-US" sz="1700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33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3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ko-KR" dirty="0"/>
              <a:t>Phase II: Evolution</a:t>
            </a:r>
            <a:endParaRPr sz="2400" dirty="0">
              <a:solidFill>
                <a:srgbClr val="0B7CD4"/>
              </a:solidFill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8;p4"/>
          <p:cNvSpPr/>
          <p:nvPr/>
        </p:nvSpPr>
        <p:spPr>
          <a:xfrm>
            <a:off x="443700" y="949649"/>
            <a:ext cx="8432700" cy="36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2000" dirty="0">
              <a:solidFill>
                <a:schemeClr val="bg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2000" dirty="0">
              <a:solidFill>
                <a:srgbClr val="0C0C0C"/>
              </a:solidFill>
            </a:endParaRPr>
          </a:p>
        </p:txBody>
      </p:sp>
      <p:cxnSp>
        <p:nvCxnSpPr>
          <p:cNvPr id="47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Google Shape;228;p4"/>
              <p:cNvSpPr/>
              <p:nvPr/>
            </p:nvSpPr>
            <p:spPr>
              <a:xfrm>
                <a:off x="420790" y="982548"/>
                <a:ext cx="8342453" cy="39196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285750" indent="-285750">
                  <a:buSzPts val="1800"/>
                  <a:buFont typeface="Lato"/>
                  <a:buChar char="•"/>
                </a:pPr>
                <a:r>
                  <a:rPr lang="en-US" altLang="ko-KR" sz="2000" dirty="0">
                    <a:solidFill>
                      <a:schemeClr val="bg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Undesired memorization is easily forgotten by the robust update</a:t>
                </a:r>
                <a:br>
                  <a:rPr lang="en-US" altLang="ko-KR" sz="2000" dirty="0">
                    <a:solidFill>
                      <a:schemeClr val="bg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</a:br>
                <a:r>
                  <a:rPr lang="en-US" altLang="ko-KR" sz="1200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[SIGUA: Forgetting may make learning with noisy labels more robust, </a:t>
                </a:r>
                <a:r>
                  <a:rPr lang="en-US" altLang="ko-KR" sz="1200" i="1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ICML’20</a:t>
                </a:r>
                <a:r>
                  <a:rPr lang="en-US" altLang="ko-KR" sz="1200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]</a:t>
                </a:r>
                <a:br>
                  <a:rPr lang="en-US" altLang="ko-KR" sz="1200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</a:br>
                <a:r>
                  <a:rPr lang="en-US" altLang="ko-KR" sz="1200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[An empirical study of example forgetting during deep neural network learning, </a:t>
                </a:r>
                <a:r>
                  <a:rPr lang="en-US" altLang="ko-KR" sz="1200" i="1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ICLR'20</a:t>
                </a:r>
                <a:r>
                  <a:rPr lang="en-US" altLang="ko-KR" sz="1200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]</a:t>
                </a:r>
              </a:p>
              <a:p>
                <a:pPr marL="285750" indent="-285750">
                  <a:buSzPts val="1800"/>
                  <a:buFont typeface="Lato"/>
                  <a:buChar char="•"/>
                </a:pPr>
                <a:endParaRPr lang="en-US" altLang="ko-KR" sz="1200" dirty="0">
                  <a:solidFill>
                    <a:srgbClr val="0C0C0C"/>
                  </a:solidFill>
                  <a:latin typeface="Lato" panose="020B0600000101010101" charset="0"/>
                  <a:ea typeface="Tahoma" panose="020B0604030504040204" pitchFamily="34" charset="0"/>
                </a:endParaRPr>
              </a:p>
              <a:p>
                <a:pPr marL="177800" lvl="0" indent="-177800">
                  <a:buSzPts val="2000"/>
                  <a:buFont typeface="Arial"/>
                  <a:buChar char="•"/>
                </a:pPr>
                <a:r>
                  <a:rPr lang="en-US" altLang="ko-KR" sz="2000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Evolution Procedure: Three steps</a:t>
                </a:r>
              </a:p>
              <a:p>
                <a:pPr marL="342900">
                  <a:spcBef>
                    <a:spcPts val="360"/>
                  </a:spcBef>
                  <a:buClr>
                    <a:srgbClr val="0C0C0C"/>
                  </a:buClr>
                  <a:buSzPts val="1800"/>
                </a:pPr>
                <a:r>
                  <a:rPr lang="en-US" altLang="ko-KR" sz="1800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(1)  </a:t>
                </a:r>
                <a:r>
                  <a:rPr lang="en-US" altLang="ko-KR" sz="1800" b="1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Robust update </a:t>
                </a:r>
                <a:r>
                  <a:rPr lang="en-US" altLang="ko-KR" sz="1800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only for the current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ko-KR" sz="1800" dirty="0">
                  <a:solidFill>
                    <a:srgbClr val="0C0C0C"/>
                  </a:solidFill>
                  <a:latin typeface="Lato" panose="020B0600000101010101" charset="0"/>
                  <a:ea typeface="Tahoma" panose="020B0604030504040204" pitchFamily="34" charset="0"/>
                </a:endParaRPr>
              </a:p>
              <a:p>
                <a:pPr marL="342900">
                  <a:spcBef>
                    <a:spcPts val="360"/>
                  </a:spcBef>
                  <a:buClr>
                    <a:srgbClr val="0C0C0C"/>
                  </a:buClr>
                  <a:buSzPts val="1800"/>
                </a:pPr>
                <a:endParaRPr lang="en-US" altLang="ko-KR" sz="1800" dirty="0">
                  <a:solidFill>
                    <a:srgbClr val="0C0C0C"/>
                  </a:solidFill>
                  <a:latin typeface="Lato" panose="020B0600000101010101" charset="0"/>
                  <a:ea typeface="Tahoma" panose="020B0604030504040204" pitchFamily="34" charset="0"/>
                </a:endParaRPr>
              </a:p>
              <a:p>
                <a:pPr marL="342900">
                  <a:spcBef>
                    <a:spcPts val="360"/>
                  </a:spcBef>
                  <a:buClr>
                    <a:srgbClr val="0C0C0C"/>
                  </a:buClr>
                  <a:buSzPts val="1800"/>
                </a:pPr>
                <a:endParaRPr lang="en-US" altLang="ko-KR" sz="1800" dirty="0">
                  <a:solidFill>
                    <a:srgbClr val="0C0C0C"/>
                  </a:solidFill>
                  <a:latin typeface="Lato" panose="020B0600000101010101" charset="0"/>
                  <a:ea typeface="Tahoma" panose="020B0604030504040204" pitchFamily="34" charset="0"/>
                </a:endParaRPr>
              </a:p>
              <a:p>
                <a:pPr marL="342900">
                  <a:spcBef>
                    <a:spcPts val="360"/>
                  </a:spcBef>
                  <a:buClr>
                    <a:srgbClr val="0C0C0C"/>
                  </a:buClr>
                  <a:buSzPts val="1800"/>
                </a:pPr>
                <a:r>
                  <a:rPr lang="en-US" altLang="ko-KR" sz="1800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(2)  </a:t>
                </a:r>
                <a:r>
                  <a:rPr lang="en-US" altLang="ko-KR" sz="1800" b="1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ko-KR" sz="1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ko-KR" sz="18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sz="1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ko-KR" sz="1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ko-KR" sz="1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ko-KR" sz="18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 by reflecting the memorization change from (1)</a:t>
                </a:r>
              </a:p>
              <a:p>
                <a:pPr marL="342900">
                  <a:spcBef>
                    <a:spcPts val="360"/>
                  </a:spcBef>
                  <a:buClr>
                    <a:srgbClr val="0C0C0C"/>
                  </a:buClr>
                  <a:buSzPts val="1800"/>
                </a:pPr>
                <a:endParaRPr lang="en-US" altLang="ko-KR" sz="1800" dirty="0">
                  <a:solidFill>
                    <a:srgbClr val="0C0C0C"/>
                  </a:solidFill>
                  <a:latin typeface="Lato" panose="020B0600000101010101" charset="0"/>
                  <a:ea typeface="Tahoma" panose="020B0604030504040204" pitchFamily="34" charset="0"/>
                </a:endParaRPr>
              </a:p>
              <a:p>
                <a:pPr marL="342900">
                  <a:spcBef>
                    <a:spcPts val="360"/>
                  </a:spcBef>
                  <a:buClr>
                    <a:srgbClr val="0C0C0C"/>
                  </a:buClr>
                  <a:buSzPts val="1800"/>
                </a:pPr>
                <a:endParaRPr lang="en-US" altLang="ko-KR" sz="1800" dirty="0">
                  <a:solidFill>
                    <a:srgbClr val="0C0C0C"/>
                  </a:solidFill>
                  <a:latin typeface="Lato" panose="020B0600000101010101" charset="0"/>
                  <a:ea typeface="Tahoma" panose="020B0604030504040204" pitchFamily="34" charset="0"/>
                </a:endParaRPr>
              </a:p>
              <a:p>
                <a:pPr marL="342900">
                  <a:spcBef>
                    <a:spcPts val="360"/>
                  </a:spcBef>
                  <a:buClr>
                    <a:srgbClr val="0C0C0C"/>
                  </a:buClr>
                  <a:buSzPts val="1800"/>
                </a:pPr>
                <a:r>
                  <a:rPr lang="en-US" altLang="ko-KR" sz="1800" dirty="0">
                    <a:solidFill>
                      <a:srgbClr val="0C0C0C"/>
                    </a:solidFill>
                    <a:latin typeface="Lato" panose="020B0600000101010101" charset="0"/>
                    <a:ea typeface="Tahoma" panose="020B0604030504040204" pitchFamily="34" charset="0"/>
                  </a:rPr>
                  <a:t>(3)  Repeat (1) and (2) during the remaining schedule</a:t>
                </a:r>
              </a:p>
              <a:p>
                <a:pPr marL="285750" lvl="0" indent="-285750">
                  <a:buSzPts val="1800"/>
                  <a:buFont typeface="Lato"/>
                  <a:buChar char="•"/>
                </a:pPr>
                <a:endParaRPr lang="en-US" altLang="ko-KR" sz="1800" b="1" dirty="0">
                  <a:solidFill>
                    <a:schemeClr val="bg2"/>
                  </a:solidFill>
                  <a:latin typeface="Lato" panose="020B0600000101010101" charset="0"/>
                  <a:ea typeface="Lato"/>
                  <a:cs typeface="Lato"/>
                  <a:sym typeface="Lato"/>
                </a:endParaRPr>
              </a:p>
              <a:p>
                <a:pPr marL="342900">
                  <a:spcBef>
                    <a:spcPts val="360"/>
                  </a:spcBef>
                  <a:buClr>
                    <a:srgbClr val="0C0C0C"/>
                  </a:buClr>
                  <a:buSzPts val="1800"/>
                </a:pPr>
                <a:endParaRPr lang="en-US" altLang="ko-KR" sz="1600" b="1" dirty="0">
                  <a:solidFill>
                    <a:schemeClr val="bg2"/>
                  </a:solidFill>
                  <a:latin typeface="Lato" panose="020B0600000101010101" charset="0"/>
                  <a:ea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49" name="Google Shape;228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90" y="982548"/>
                <a:ext cx="8342453" cy="3919652"/>
              </a:xfrm>
              <a:prstGeom prst="rect">
                <a:avLst/>
              </a:prstGeom>
              <a:blipFill>
                <a:blip r:embed="rId3"/>
                <a:stretch>
                  <a:fillRect l="-657" t="-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"/>
              <p:cNvSpPr txBox="1"/>
              <p:nvPr/>
            </p:nvSpPr>
            <p:spPr>
              <a:xfrm>
                <a:off x="2265501" y="2629012"/>
                <a:ext cx="5219378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ko-KR" sz="20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ko-KR" altLang="en-U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𝛼𝛻</m:t>
                    </m:r>
                    <m:r>
                      <a:rPr lang="en-US" altLang="ko-KR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ko-KR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ko-KR" sz="20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ℬ</m:t>
                            </m:r>
                            <m:r>
                              <a:rPr lang="en-US" altLang="ko-KR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 ∩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sz="2000" b="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ko-KR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  <m:d>
                      <m:dPr>
                        <m:ctrlPr>
                          <a:rPr lang="en-US" altLang="ko-KR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000" b="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ko-KR" sz="2000" b="1" i="1" smtClean="0">
                                <a:solidFill>
                                  <a:srgbClr val="0B7C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𝓑</m:t>
                            </m:r>
                            <m:r>
                              <a:rPr lang="en-US" altLang="ko-KR" sz="2000" b="1" i="1" smtClean="0">
                                <a:solidFill>
                                  <a:srgbClr val="0B7C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 ∩</m:t>
                            </m:r>
                            <m:sSub>
                              <m:sSubPr>
                                <m:ctrlPr>
                                  <a:rPr lang="en-US" altLang="ko-KR" sz="2000" b="1" i="1">
                                    <a:solidFill>
                                      <a:srgbClr val="0B7CD4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1" i="1">
                                    <a:solidFill>
                                      <a:srgbClr val="0B7CD4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ko-KR" sz="2000" b="1" i="1">
                                    <a:solidFill>
                                      <a:srgbClr val="0B7CD4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altLang="ko-KR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altLang="ko-KR" sz="20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ko-KR" sz="2000" b="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2000" b="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sz="2000" b="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000" b="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ko-KR" sz="2000" b="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ko-KR" sz="2000" b="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ko-KR" sz="2000" b="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ko-KR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000" b="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altLang="ko-KR" sz="2000" b="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d>
                  </m:oMath>
                </a14:m>
                <a:r>
                  <a:rPr lang="en-US" altLang="ko-KR" sz="20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ko-KR" altLang="en-US" sz="2000" i="1" dirty="0">
                  <a:solidFill>
                    <a:schemeClr val="bg2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501" y="2629012"/>
                <a:ext cx="5219378" cy="474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9300" y="3710569"/>
                <a:ext cx="32208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altLang="ko-KR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altLang="ko-KR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rgbClr val="0B7CD4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B7CD4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B7CD4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altLang="ko-KR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 </a:t>
                </a:r>
                <a:r>
                  <a:rPr lang="en-US" altLang="ko-KR" dirty="0">
                    <a:solidFill>
                      <a:schemeClr val="bg2"/>
                    </a:solidFill>
                    <a:latin typeface="Arial"/>
                    <a:ea typeface="Tahoma" panose="020B0604030504040204" pitchFamily="34" charset="0"/>
                    <a:cs typeface="Arial"/>
                  </a:rPr>
                  <a:t>where</a:t>
                </a:r>
                <a:endParaRPr lang="ko-KR" altLang="en-US" dirty="0">
                  <a:solidFill>
                    <a:schemeClr val="bg2"/>
                  </a:solidFill>
                  <a:latin typeface="Arial"/>
                  <a:ea typeface="Tahoma" panose="020B060403050404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00" y="3710569"/>
                <a:ext cx="3220818" cy="276999"/>
              </a:xfrm>
              <a:prstGeom prst="rect">
                <a:avLst/>
              </a:prstGeom>
              <a:blipFill>
                <a:blip r:embed="rId5"/>
                <a:stretch>
                  <a:fillRect l="-2652" t="-31111" r="-3220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왼쪽 중괄호 22"/>
          <p:cNvSpPr/>
          <p:nvPr/>
        </p:nvSpPr>
        <p:spPr>
          <a:xfrm>
            <a:off x="4522325" y="3612724"/>
            <a:ext cx="396240" cy="482718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/>
              <p:cNvSpPr/>
              <p:nvPr/>
            </p:nvSpPr>
            <p:spPr>
              <a:xfrm>
                <a:off x="4962739" y="3495357"/>
                <a:ext cx="32964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srgbClr val="0C0C0C"/>
                    </a:solidFill>
                    <a:ea typeface="Tahoma" panose="020B0604030504040204" pitchFamily="34" charset="0"/>
                  </a:rPr>
                  <a:t>: </a:t>
                </a:r>
                <a:r>
                  <a:rPr lang="en-US" altLang="ko-KR" sz="1600" dirty="0">
                    <a:solidFill>
                      <a:srgbClr val="0C0C0C"/>
                    </a:solidFill>
                    <a:ea typeface="Tahoma" panose="020B0604030504040204" pitchFamily="34" charset="0"/>
                  </a:rPr>
                  <a:t>Newly forgotten samples </a:t>
                </a:r>
                <a:endParaRPr lang="en-US" altLang="ko-KR" sz="1800" i="1" dirty="0"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srgbClr val="0C0C0C"/>
                    </a:solidFill>
                    <a:ea typeface="Tahoma" panose="020B0604030504040204" pitchFamily="34" charset="0"/>
                  </a:rPr>
                  <a:t>: </a:t>
                </a:r>
                <a:r>
                  <a:rPr lang="en-US" altLang="ko-KR" sz="1600" dirty="0">
                    <a:solidFill>
                      <a:srgbClr val="0C0C0C"/>
                    </a:solidFill>
                    <a:ea typeface="Tahoma" panose="020B0604030504040204" pitchFamily="34" charset="0"/>
                  </a:rPr>
                  <a:t>Newly memorized samples </a:t>
                </a:r>
                <a:endParaRPr lang="ko-KR" altLang="en-US" sz="1800" dirty="0">
                  <a:solidFill>
                    <a:srgbClr val="0C0C0C"/>
                  </a:solidFill>
                  <a:ea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739" y="3495357"/>
                <a:ext cx="3296415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ko-KR" dirty="0"/>
              <a:t>Summary of MORPH</a:t>
            </a:r>
            <a:endParaRPr sz="2400" dirty="0">
              <a:solidFill>
                <a:srgbClr val="0B7CD4"/>
              </a:solidFill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" name="그림 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6756" y="2050315"/>
            <a:ext cx="3142875" cy="2030127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6756" y="2050390"/>
            <a:ext cx="3142875" cy="203012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6756" y="2048222"/>
            <a:ext cx="3140576" cy="2028642"/>
          </a:xfrm>
          <a:prstGeom prst="rect">
            <a:avLst/>
          </a:prstGeom>
        </p:spPr>
      </p:pic>
      <p:sp>
        <p:nvSpPr>
          <p:cNvPr id="48" name="직사각형 47"/>
          <p:cNvSpPr/>
          <p:nvPr/>
        </p:nvSpPr>
        <p:spPr>
          <a:xfrm>
            <a:off x="2580093" y="3965158"/>
            <a:ext cx="1008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(a) Default</a:t>
            </a:r>
            <a:endParaRPr lang="ko-KR" altLang="en-US" dirty="0">
              <a:solidFill>
                <a:schemeClr val="bg2"/>
              </a:solidFill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406" y="2048222"/>
            <a:ext cx="3140576" cy="2028643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4752" y="2048222"/>
            <a:ext cx="3140577" cy="2059674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5433636" y="2292339"/>
            <a:ext cx="318655" cy="1274618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5433635" y="2293766"/>
            <a:ext cx="817420" cy="1274618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406" y="2048222"/>
            <a:ext cx="3140576" cy="2028642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5428285" y="2290912"/>
            <a:ext cx="1004900" cy="1274618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6756" y="2048191"/>
            <a:ext cx="3142875" cy="2030127"/>
          </a:xfrm>
          <a:prstGeom prst="rect">
            <a:avLst/>
          </a:prstGeom>
        </p:spPr>
      </p:pic>
      <p:sp>
        <p:nvSpPr>
          <p:cNvPr id="57" name="직사각형 56"/>
          <p:cNvSpPr/>
          <p:nvPr/>
        </p:nvSpPr>
        <p:spPr>
          <a:xfrm>
            <a:off x="5898534" y="3965158"/>
            <a:ext cx="106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(b) MORPH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6433185" y="2289382"/>
            <a:ext cx="372052" cy="127461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429289" y="2285804"/>
            <a:ext cx="735734" cy="127461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6421640" y="2302556"/>
            <a:ext cx="1194098" cy="127461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06" y="1319681"/>
            <a:ext cx="2210465" cy="322338"/>
          </a:xfrm>
          <a:prstGeom prst="rect">
            <a:avLst/>
          </a:prstGeom>
        </p:spPr>
      </p:pic>
      <p:cxnSp>
        <p:nvCxnSpPr>
          <p:cNvPr id="62" name="직선 연결선 61"/>
          <p:cNvCxnSpPr/>
          <p:nvPr/>
        </p:nvCxnSpPr>
        <p:spPr>
          <a:xfrm flipH="1">
            <a:off x="6421639" y="2048222"/>
            <a:ext cx="7650" cy="163649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자유형 62"/>
          <p:cNvSpPr/>
          <p:nvPr/>
        </p:nvSpPr>
        <p:spPr>
          <a:xfrm>
            <a:off x="6507365" y="1696593"/>
            <a:ext cx="167485" cy="457200"/>
          </a:xfrm>
          <a:custGeom>
            <a:avLst/>
            <a:gdLst>
              <a:gd name="connsiteX0" fmla="*/ 62345 w 167485"/>
              <a:gd name="connsiteY0" fmla="*/ 0 h 457200"/>
              <a:gd name="connsiteX1" fmla="*/ 166254 w 167485"/>
              <a:gd name="connsiteY1" fmla="*/ 214745 h 457200"/>
              <a:gd name="connsiteX2" fmla="*/ 0 w 167485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85" h="457200">
                <a:moveTo>
                  <a:pt x="62345" y="0"/>
                </a:moveTo>
                <a:cubicBezTo>
                  <a:pt x="119495" y="69272"/>
                  <a:pt x="176645" y="138545"/>
                  <a:pt x="166254" y="214745"/>
                </a:cubicBezTo>
                <a:cubicBezTo>
                  <a:pt x="155863" y="290945"/>
                  <a:pt x="77931" y="374072"/>
                  <a:pt x="0" y="457200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5643778" y="1000593"/>
            <a:ext cx="1436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Phase transition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65" name="자유형 64"/>
          <p:cNvSpPr/>
          <p:nvPr/>
        </p:nvSpPr>
        <p:spPr>
          <a:xfrm>
            <a:off x="6521219" y="3102829"/>
            <a:ext cx="852055" cy="166255"/>
          </a:xfrm>
          <a:custGeom>
            <a:avLst/>
            <a:gdLst>
              <a:gd name="connsiteX0" fmla="*/ 0 w 852055"/>
              <a:gd name="connsiteY0" fmla="*/ 0 h 166255"/>
              <a:gd name="connsiteX1" fmla="*/ 235527 w 852055"/>
              <a:gd name="connsiteY1" fmla="*/ 117764 h 166255"/>
              <a:gd name="connsiteX2" fmla="*/ 852055 w 852055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055" h="166255">
                <a:moveTo>
                  <a:pt x="0" y="0"/>
                </a:moveTo>
                <a:cubicBezTo>
                  <a:pt x="46759" y="45027"/>
                  <a:pt x="93518" y="90055"/>
                  <a:pt x="235527" y="117764"/>
                </a:cubicBezTo>
                <a:cubicBezTo>
                  <a:pt x="377536" y="145473"/>
                  <a:pt x="614795" y="155864"/>
                  <a:pt x="852055" y="166255"/>
                </a:cubicBezTo>
              </a:path>
            </a:pathLst>
          </a:custGeom>
          <a:noFill/>
          <a:ln w="15875" cmpd="sng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자유형 65"/>
          <p:cNvSpPr/>
          <p:nvPr/>
        </p:nvSpPr>
        <p:spPr>
          <a:xfrm>
            <a:off x="6528146" y="2670883"/>
            <a:ext cx="962891" cy="168710"/>
          </a:xfrm>
          <a:custGeom>
            <a:avLst/>
            <a:gdLst>
              <a:gd name="connsiteX0" fmla="*/ 0 w 962891"/>
              <a:gd name="connsiteY0" fmla="*/ 168710 h 168710"/>
              <a:gd name="connsiteX1" fmla="*/ 381000 w 962891"/>
              <a:gd name="connsiteY1" fmla="*/ 44019 h 168710"/>
              <a:gd name="connsiteX2" fmla="*/ 962891 w 962891"/>
              <a:gd name="connsiteY2" fmla="*/ 2455 h 16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891" h="168710">
                <a:moveTo>
                  <a:pt x="0" y="168710"/>
                </a:moveTo>
                <a:cubicBezTo>
                  <a:pt x="110259" y="120219"/>
                  <a:pt x="220518" y="71728"/>
                  <a:pt x="381000" y="44019"/>
                </a:cubicBezTo>
                <a:cubicBezTo>
                  <a:pt x="541482" y="16310"/>
                  <a:pt x="867064" y="-7936"/>
                  <a:pt x="962891" y="2455"/>
                </a:cubicBezTo>
              </a:path>
            </a:pathLst>
          </a:custGeom>
          <a:noFill/>
          <a:ln w="1587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직사각형 66"/>
              <p:cNvSpPr/>
              <p:nvPr/>
            </p:nvSpPr>
            <p:spPr>
              <a:xfrm>
                <a:off x="7060004" y="2939865"/>
                <a:ext cx="651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altLang="ko-K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7" name="직사각형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004" y="2939865"/>
                <a:ext cx="6511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직사각형 67"/>
              <p:cNvSpPr/>
              <p:nvPr/>
            </p:nvSpPr>
            <p:spPr>
              <a:xfrm>
                <a:off x="7094903" y="2647653"/>
                <a:ext cx="583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ko-KR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직사각형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903" y="2647653"/>
                <a:ext cx="5838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자유형 69"/>
          <p:cNvSpPr/>
          <p:nvPr/>
        </p:nvSpPr>
        <p:spPr>
          <a:xfrm>
            <a:off x="3335954" y="2593983"/>
            <a:ext cx="636104" cy="691764"/>
          </a:xfrm>
          <a:custGeom>
            <a:avLst/>
            <a:gdLst>
              <a:gd name="connsiteX0" fmla="*/ 0 w 636104"/>
              <a:gd name="connsiteY0" fmla="*/ 691764 h 691764"/>
              <a:gd name="connsiteX1" fmla="*/ 341906 w 636104"/>
              <a:gd name="connsiteY1" fmla="*/ 262393 h 691764"/>
              <a:gd name="connsiteX2" fmla="*/ 636104 w 636104"/>
              <a:gd name="connsiteY2" fmla="*/ 0 h 69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104" h="691764">
                <a:moveTo>
                  <a:pt x="0" y="691764"/>
                </a:moveTo>
                <a:cubicBezTo>
                  <a:pt x="117944" y="534725"/>
                  <a:pt x="235889" y="377687"/>
                  <a:pt x="341906" y="262393"/>
                </a:cubicBezTo>
                <a:cubicBezTo>
                  <a:pt x="447923" y="147099"/>
                  <a:pt x="542013" y="73549"/>
                  <a:pt x="636104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3317116" y="2929010"/>
            <a:ext cx="867545" cy="338554"/>
          </a:xfrm>
          <a:prstGeom prst="rect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Rapidly</a:t>
            </a:r>
            <a:endParaRPr lang="ko-KR" altLang="en-US" sz="1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8573" y="1257478"/>
            <a:ext cx="463054" cy="604890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2571627" y="1193286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dk2"/>
                </a:solidFill>
                <a:latin typeface="Lato" panose="020B0600000101010101" charset="0"/>
                <a:ea typeface="Lato"/>
                <a:cs typeface="Times New Roman" panose="02020603050405020304" pitchFamily="18" charset="0"/>
                <a:sym typeface="Lato"/>
              </a:rPr>
              <a:t>Clean Examples</a:t>
            </a:r>
            <a:endParaRPr lang="ko-KR" altLang="en-US" dirty="0">
              <a:latin typeface="Lato" panose="020B0600000101010101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580093" y="1542704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dk2"/>
                </a:solidFill>
                <a:latin typeface="Lato" panose="020B0600000101010101" charset="0"/>
                <a:ea typeface="Lato"/>
                <a:cs typeface="Times New Roman" panose="02020603050405020304" pitchFamily="18" charset="0"/>
                <a:sym typeface="Lato"/>
              </a:rPr>
              <a:t>Noise Examples</a:t>
            </a:r>
            <a:endParaRPr lang="ko-KR" altLang="en-US" dirty="0">
              <a:latin typeface="Lato" panose="020B0600000101010101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5" grpId="0" animBg="1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3" grpId="0" animBg="1"/>
      <p:bldP spid="64" grpId="0"/>
      <p:bldP spid="65" grpId="0" animBg="1"/>
      <p:bldP spid="66" grpId="0" animBg="1"/>
      <p:bldP spid="67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CD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734400" y="993925"/>
            <a:ext cx="7675200" cy="187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800" dirty="0">
                <a:solidFill>
                  <a:srgbClr val="A2EDE8"/>
                </a:solidFill>
              </a:rPr>
              <a:t>Much robust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Selection with </a:t>
            </a:r>
            <a:r>
              <a:rPr lang="en-US" sz="2800" dirty="0">
                <a:solidFill>
                  <a:srgbClr val="FBC1A7"/>
                </a:solidFill>
              </a:rPr>
              <a:t>High Precision </a:t>
            </a:r>
            <a:r>
              <a:rPr lang="en-US" sz="2800" b="0" dirty="0">
                <a:solidFill>
                  <a:schemeClr val="bg1"/>
                </a:solidFill>
              </a:rPr>
              <a:t>and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BC1A7"/>
                </a:solidFill>
              </a:rPr>
              <a:t>Recall</a:t>
            </a:r>
            <a:br>
              <a:rPr lang="en-US" sz="2800" dirty="0">
                <a:solidFill>
                  <a:srgbClr val="FBC1A7"/>
                </a:solidFill>
              </a:rPr>
            </a:br>
            <a:r>
              <a:rPr lang="en-US" sz="2800" dirty="0">
                <a:solidFill>
                  <a:srgbClr val="F4F9AD"/>
                </a:solidFill>
              </a:rPr>
              <a:t>Optimal</a:t>
            </a:r>
            <a:r>
              <a:rPr lang="en-US" sz="2800" dirty="0">
                <a:solidFill>
                  <a:schemeClr val="bg1"/>
                </a:solidFill>
              </a:rPr>
              <a:t> Transition Point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57" name="Google Shape;157;p2"/>
          <p:cNvSpPr txBox="1">
            <a:spLocks noGrp="1"/>
          </p:cNvSpPr>
          <p:nvPr>
            <p:ph type="subTitle" idx="4294967295"/>
          </p:nvPr>
        </p:nvSpPr>
        <p:spPr>
          <a:xfrm>
            <a:off x="734400" y="482525"/>
            <a:ext cx="63315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ko-KR" sz="2400" b="1" dirty="0">
                <a:solidFill>
                  <a:srgbClr val="FFFFFF"/>
                </a:solidFill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2932722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132;p32"/>
          <p:cNvSpPr txBox="1"/>
          <p:nvPr/>
        </p:nvSpPr>
        <p:spPr>
          <a:xfrm>
            <a:off x="360111" y="253867"/>
            <a:ext cx="7986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32;p32"/>
          <p:cNvSpPr txBox="1"/>
          <p:nvPr/>
        </p:nvSpPr>
        <p:spPr>
          <a:xfrm>
            <a:off x="360110" y="253867"/>
            <a:ext cx="8529889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3200" b="1" dirty="0">
                <a:solidFill>
                  <a:schemeClr val="bg2"/>
                </a:solidFill>
                <a:latin typeface="Raleway" panose="020B0600000101010101" charset="0"/>
              </a:rPr>
              <a:t>Evaluation </a:t>
            </a:r>
            <a:r>
              <a:rPr lang="en-US" altLang="ko-KR" sz="3200" dirty="0">
                <a:solidFill>
                  <a:schemeClr val="bg2"/>
                </a:solidFill>
                <a:latin typeface="Raleway" panose="020B0600000101010101" charset="0"/>
                <a:ea typeface="Impact"/>
                <a:cs typeface="Impact"/>
                <a:sym typeface="Impact"/>
              </a:rPr>
              <a:t>|</a:t>
            </a:r>
            <a:r>
              <a:rPr lang="en-US" altLang="ko-KR" sz="3200" b="1" dirty="0">
                <a:solidFill>
                  <a:schemeClr val="bg2"/>
                </a:solidFill>
                <a:latin typeface="Raleway" panose="020B0600000101010101" charset="0"/>
              </a:rPr>
              <a:t> </a:t>
            </a:r>
            <a:r>
              <a:rPr lang="en-US" altLang="ko-KR" sz="3200" b="1" dirty="0">
                <a:solidFill>
                  <a:srgbClr val="0B7CD4"/>
                </a:solidFill>
                <a:latin typeface="Raleway" panose="020B0600000101010101" charset="0"/>
                <a:sym typeface="Impact"/>
              </a:rPr>
              <a:t>Synthetic Noise</a:t>
            </a:r>
            <a:endParaRPr lang="en-US" altLang="ko-KR" sz="3200" b="1" dirty="0">
              <a:solidFill>
                <a:srgbClr val="0B7CD4"/>
              </a:solidFill>
              <a:latin typeface="Raleway" panose="020B0600000101010101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25015" y="694344"/>
            <a:ext cx="8664984" cy="656536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06723" y="735294"/>
            <a:ext cx="851692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600" b="1" dirty="0" err="1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WideResNet</a:t>
            </a:r>
            <a:r>
              <a:rPr lang="en-US" altLang="ko-KR" sz="1600" b="1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 16-8 </a:t>
            </a:r>
            <a:r>
              <a:rPr lang="en-US" altLang="ko-KR" sz="16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was trained for 120 epochs</a:t>
            </a:r>
            <a:endParaRPr lang="en-US" altLang="ko-KR" sz="1600" b="1" dirty="0">
              <a:solidFill>
                <a:schemeClr val="bg2"/>
              </a:solidFill>
              <a:latin typeface="Lato" panose="020B0600000101010101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</a:rPr>
              <a:t>Five</a:t>
            </a:r>
            <a:r>
              <a:rPr lang="en-US" altLang="ko-KR" sz="16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</a:rPr>
              <a:t> recent sample selection methods were compared with </a:t>
            </a:r>
            <a:r>
              <a:rPr lang="en-US" altLang="ko-KR" sz="1600" i="1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</a:rPr>
              <a:t>MORPH</a:t>
            </a:r>
            <a:endParaRPr lang="ko-KR" altLang="en-US" sz="1600" i="1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37" y="1402389"/>
            <a:ext cx="5136184" cy="3318215"/>
          </a:xfrm>
          <a:prstGeom prst="rect">
            <a:avLst/>
          </a:prstGeom>
        </p:spPr>
      </p:pic>
      <p:sp>
        <p:nvSpPr>
          <p:cNvPr id="53" name="직사각형 52"/>
          <p:cNvSpPr/>
          <p:nvPr/>
        </p:nvSpPr>
        <p:spPr>
          <a:xfrm>
            <a:off x="726978" y="2908784"/>
            <a:ext cx="46755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Fig. 1. Best test errors on three datasets with varying </a:t>
            </a:r>
            <a:r>
              <a:rPr lang="en-US" altLang="ko-KR" sz="1050" b="1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asymmetric</a:t>
            </a:r>
            <a:r>
              <a:rPr lang="en-US" altLang="ko-KR" sz="105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 noise rates</a:t>
            </a:r>
            <a:endParaRPr lang="ko-KR" altLang="en-US" sz="1050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78778" y="4477155"/>
            <a:ext cx="46755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Fig. 2. Best test errors on three datasets with varying </a:t>
            </a:r>
            <a:r>
              <a:rPr lang="en-US" altLang="ko-KR" sz="1050" b="1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symmetric</a:t>
            </a:r>
            <a:r>
              <a:rPr lang="en-US" altLang="ko-KR" sz="105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 noise rates</a:t>
            </a:r>
            <a:endParaRPr lang="ko-KR" altLang="en-US" sz="1050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55" name="자유형 54"/>
          <p:cNvSpPr/>
          <p:nvPr/>
        </p:nvSpPr>
        <p:spPr>
          <a:xfrm>
            <a:off x="823614" y="2320286"/>
            <a:ext cx="966354" cy="145472"/>
          </a:xfrm>
          <a:custGeom>
            <a:avLst/>
            <a:gdLst>
              <a:gd name="connsiteX0" fmla="*/ 228600 w 1288472"/>
              <a:gd name="connsiteY0" fmla="*/ 193963 h 193963"/>
              <a:gd name="connsiteX1" fmla="*/ 27709 w 1288472"/>
              <a:gd name="connsiteY1" fmla="*/ 187036 h 193963"/>
              <a:gd name="connsiteX2" fmla="*/ 0 w 1288472"/>
              <a:gd name="connsiteY2" fmla="*/ 103909 h 193963"/>
              <a:gd name="connsiteX3" fmla="*/ 110836 w 1288472"/>
              <a:gd name="connsiteY3" fmla="*/ 62345 h 193963"/>
              <a:gd name="connsiteX4" fmla="*/ 581890 w 1288472"/>
              <a:gd name="connsiteY4" fmla="*/ 62345 h 193963"/>
              <a:gd name="connsiteX5" fmla="*/ 1094509 w 1288472"/>
              <a:gd name="connsiteY5" fmla="*/ 20782 h 193963"/>
              <a:gd name="connsiteX6" fmla="*/ 1253836 w 1288472"/>
              <a:gd name="connsiteY6" fmla="*/ 0 h 193963"/>
              <a:gd name="connsiteX7" fmla="*/ 1288472 w 1288472"/>
              <a:gd name="connsiteY7" fmla="*/ 62345 h 193963"/>
              <a:gd name="connsiteX8" fmla="*/ 1281545 w 1288472"/>
              <a:gd name="connsiteY8" fmla="*/ 131618 h 193963"/>
              <a:gd name="connsiteX9" fmla="*/ 935181 w 1288472"/>
              <a:gd name="connsiteY9" fmla="*/ 180109 h 193963"/>
              <a:gd name="connsiteX10" fmla="*/ 228600 w 1288472"/>
              <a:gd name="connsiteY10" fmla="*/ 193963 h 1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8472" h="193963">
                <a:moveTo>
                  <a:pt x="228600" y="193963"/>
                </a:moveTo>
                <a:lnTo>
                  <a:pt x="27709" y="187036"/>
                </a:lnTo>
                <a:lnTo>
                  <a:pt x="0" y="103909"/>
                </a:lnTo>
                <a:lnTo>
                  <a:pt x="110836" y="62345"/>
                </a:lnTo>
                <a:lnTo>
                  <a:pt x="581890" y="62345"/>
                </a:lnTo>
                <a:lnTo>
                  <a:pt x="1094509" y="20782"/>
                </a:lnTo>
                <a:lnTo>
                  <a:pt x="1253836" y="0"/>
                </a:lnTo>
                <a:lnTo>
                  <a:pt x="1288472" y="62345"/>
                </a:lnTo>
                <a:lnTo>
                  <a:pt x="1281545" y="131618"/>
                </a:lnTo>
                <a:lnTo>
                  <a:pt x="935181" y="180109"/>
                </a:lnTo>
                <a:lnTo>
                  <a:pt x="228600" y="193963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56" name="자유형 55"/>
          <p:cNvSpPr/>
          <p:nvPr/>
        </p:nvSpPr>
        <p:spPr>
          <a:xfrm>
            <a:off x="2626436" y="2133250"/>
            <a:ext cx="955964" cy="322118"/>
          </a:xfrm>
          <a:custGeom>
            <a:avLst/>
            <a:gdLst>
              <a:gd name="connsiteX0" fmla="*/ 76200 w 1274618"/>
              <a:gd name="connsiteY0" fmla="*/ 429491 h 429491"/>
              <a:gd name="connsiteX1" fmla="*/ 0 w 1274618"/>
              <a:gd name="connsiteY1" fmla="*/ 394855 h 429491"/>
              <a:gd name="connsiteX2" fmla="*/ 0 w 1274618"/>
              <a:gd name="connsiteY2" fmla="*/ 332509 h 429491"/>
              <a:gd name="connsiteX3" fmla="*/ 110837 w 1274618"/>
              <a:gd name="connsiteY3" fmla="*/ 277091 h 429491"/>
              <a:gd name="connsiteX4" fmla="*/ 422564 w 1274618"/>
              <a:gd name="connsiteY4" fmla="*/ 256309 h 429491"/>
              <a:gd name="connsiteX5" fmla="*/ 810491 w 1274618"/>
              <a:gd name="connsiteY5" fmla="*/ 187036 h 429491"/>
              <a:gd name="connsiteX6" fmla="*/ 1094509 w 1274618"/>
              <a:gd name="connsiteY6" fmla="*/ 48491 h 429491"/>
              <a:gd name="connsiteX7" fmla="*/ 1170709 w 1274618"/>
              <a:gd name="connsiteY7" fmla="*/ 0 h 429491"/>
              <a:gd name="connsiteX8" fmla="*/ 1239982 w 1274618"/>
              <a:gd name="connsiteY8" fmla="*/ 13855 h 429491"/>
              <a:gd name="connsiteX9" fmla="*/ 1274618 w 1274618"/>
              <a:gd name="connsiteY9" fmla="*/ 90055 h 429491"/>
              <a:gd name="connsiteX10" fmla="*/ 1177637 w 1274618"/>
              <a:gd name="connsiteY10" fmla="*/ 187036 h 429491"/>
              <a:gd name="connsiteX11" fmla="*/ 858982 w 1274618"/>
              <a:gd name="connsiteY11" fmla="*/ 332509 h 429491"/>
              <a:gd name="connsiteX12" fmla="*/ 602673 w 1274618"/>
              <a:gd name="connsiteY12" fmla="*/ 367145 h 429491"/>
              <a:gd name="connsiteX13" fmla="*/ 76200 w 1274618"/>
              <a:gd name="connsiteY13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4618" h="429491">
                <a:moveTo>
                  <a:pt x="76200" y="429491"/>
                </a:moveTo>
                <a:lnTo>
                  <a:pt x="0" y="394855"/>
                </a:lnTo>
                <a:lnTo>
                  <a:pt x="0" y="332509"/>
                </a:lnTo>
                <a:lnTo>
                  <a:pt x="110837" y="277091"/>
                </a:lnTo>
                <a:lnTo>
                  <a:pt x="422564" y="256309"/>
                </a:lnTo>
                <a:lnTo>
                  <a:pt x="810491" y="187036"/>
                </a:lnTo>
                <a:lnTo>
                  <a:pt x="1094509" y="48491"/>
                </a:lnTo>
                <a:lnTo>
                  <a:pt x="1170709" y="0"/>
                </a:lnTo>
                <a:lnTo>
                  <a:pt x="1239982" y="13855"/>
                </a:lnTo>
                <a:lnTo>
                  <a:pt x="1274618" y="90055"/>
                </a:lnTo>
                <a:lnTo>
                  <a:pt x="1177637" y="187036"/>
                </a:lnTo>
                <a:lnTo>
                  <a:pt x="858982" y="332509"/>
                </a:lnTo>
                <a:lnTo>
                  <a:pt x="602673" y="367145"/>
                </a:lnTo>
                <a:lnTo>
                  <a:pt x="76200" y="429491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57" name="자유형 56"/>
          <p:cNvSpPr/>
          <p:nvPr/>
        </p:nvSpPr>
        <p:spPr>
          <a:xfrm>
            <a:off x="4384769" y="1927239"/>
            <a:ext cx="961159" cy="503960"/>
          </a:xfrm>
          <a:custGeom>
            <a:avLst/>
            <a:gdLst>
              <a:gd name="connsiteX0" fmla="*/ 0 w 1281545"/>
              <a:gd name="connsiteY0" fmla="*/ 671946 h 671946"/>
              <a:gd name="connsiteX1" fmla="*/ 13854 w 1281545"/>
              <a:gd name="connsiteY1" fmla="*/ 581891 h 671946"/>
              <a:gd name="connsiteX2" fmla="*/ 96982 w 1281545"/>
              <a:gd name="connsiteY2" fmla="*/ 554182 h 671946"/>
              <a:gd name="connsiteX3" fmla="*/ 408709 w 1281545"/>
              <a:gd name="connsiteY3" fmla="*/ 484909 h 671946"/>
              <a:gd name="connsiteX4" fmla="*/ 789709 w 1281545"/>
              <a:gd name="connsiteY4" fmla="*/ 311728 h 671946"/>
              <a:gd name="connsiteX5" fmla="*/ 1177636 w 1281545"/>
              <a:gd name="connsiteY5" fmla="*/ 20782 h 671946"/>
              <a:gd name="connsiteX6" fmla="*/ 1233054 w 1281545"/>
              <a:gd name="connsiteY6" fmla="*/ 0 h 671946"/>
              <a:gd name="connsiteX7" fmla="*/ 1281545 w 1281545"/>
              <a:gd name="connsiteY7" fmla="*/ 48491 h 671946"/>
              <a:gd name="connsiteX8" fmla="*/ 1274618 w 1281545"/>
              <a:gd name="connsiteY8" fmla="*/ 124691 h 671946"/>
              <a:gd name="connsiteX9" fmla="*/ 893618 w 1281545"/>
              <a:gd name="connsiteY9" fmla="*/ 408709 h 671946"/>
              <a:gd name="connsiteX10" fmla="*/ 498763 w 1281545"/>
              <a:gd name="connsiteY10" fmla="*/ 574964 h 671946"/>
              <a:gd name="connsiteX11" fmla="*/ 180109 w 1281545"/>
              <a:gd name="connsiteY11" fmla="*/ 665019 h 671946"/>
              <a:gd name="connsiteX12" fmla="*/ 0 w 1281545"/>
              <a:gd name="connsiteY12" fmla="*/ 671946 h 67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1545" h="671946">
                <a:moveTo>
                  <a:pt x="0" y="671946"/>
                </a:moveTo>
                <a:lnTo>
                  <a:pt x="13854" y="581891"/>
                </a:lnTo>
                <a:lnTo>
                  <a:pt x="96982" y="554182"/>
                </a:lnTo>
                <a:lnTo>
                  <a:pt x="408709" y="484909"/>
                </a:lnTo>
                <a:lnTo>
                  <a:pt x="789709" y="311728"/>
                </a:lnTo>
                <a:lnTo>
                  <a:pt x="1177636" y="20782"/>
                </a:lnTo>
                <a:lnTo>
                  <a:pt x="1233054" y="0"/>
                </a:lnTo>
                <a:lnTo>
                  <a:pt x="1281545" y="48491"/>
                </a:lnTo>
                <a:lnTo>
                  <a:pt x="1274618" y="124691"/>
                </a:lnTo>
                <a:lnTo>
                  <a:pt x="893618" y="408709"/>
                </a:lnTo>
                <a:lnTo>
                  <a:pt x="498763" y="574964"/>
                </a:lnTo>
                <a:lnTo>
                  <a:pt x="180109" y="665019"/>
                </a:lnTo>
                <a:lnTo>
                  <a:pt x="0" y="671946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58" name="자유형 57"/>
          <p:cNvSpPr/>
          <p:nvPr/>
        </p:nvSpPr>
        <p:spPr>
          <a:xfrm>
            <a:off x="851323" y="3809753"/>
            <a:ext cx="942975" cy="228600"/>
          </a:xfrm>
          <a:custGeom>
            <a:avLst/>
            <a:gdLst>
              <a:gd name="connsiteX0" fmla="*/ 12700 w 1257300"/>
              <a:gd name="connsiteY0" fmla="*/ 304800 h 304800"/>
              <a:gd name="connsiteX1" fmla="*/ 0 w 1257300"/>
              <a:gd name="connsiteY1" fmla="*/ 228600 h 304800"/>
              <a:gd name="connsiteX2" fmla="*/ 133350 w 1257300"/>
              <a:gd name="connsiteY2" fmla="*/ 209550 h 304800"/>
              <a:gd name="connsiteX3" fmla="*/ 508000 w 1257300"/>
              <a:gd name="connsiteY3" fmla="*/ 158750 h 304800"/>
              <a:gd name="connsiteX4" fmla="*/ 869950 w 1257300"/>
              <a:gd name="connsiteY4" fmla="*/ 82550 h 304800"/>
              <a:gd name="connsiteX5" fmla="*/ 1193800 w 1257300"/>
              <a:gd name="connsiteY5" fmla="*/ 0 h 304800"/>
              <a:gd name="connsiteX6" fmla="*/ 1257300 w 1257300"/>
              <a:gd name="connsiteY6" fmla="*/ 63500 h 304800"/>
              <a:gd name="connsiteX7" fmla="*/ 1219200 w 1257300"/>
              <a:gd name="connsiteY7" fmla="*/ 152400 h 304800"/>
              <a:gd name="connsiteX8" fmla="*/ 723900 w 1257300"/>
              <a:gd name="connsiteY8" fmla="*/ 234950 h 304800"/>
              <a:gd name="connsiteX9" fmla="*/ 285750 w 1257300"/>
              <a:gd name="connsiteY9" fmla="*/ 304800 h 304800"/>
              <a:gd name="connsiteX10" fmla="*/ 12700 w 1257300"/>
              <a:gd name="connsiteY10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7300" h="304800">
                <a:moveTo>
                  <a:pt x="12700" y="304800"/>
                </a:moveTo>
                <a:lnTo>
                  <a:pt x="0" y="228600"/>
                </a:lnTo>
                <a:lnTo>
                  <a:pt x="133350" y="209550"/>
                </a:lnTo>
                <a:lnTo>
                  <a:pt x="508000" y="158750"/>
                </a:lnTo>
                <a:lnTo>
                  <a:pt x="869950" y="82550"/>
                </a:lnTo>
                <a:lnTo>
                  <a:pt x="1193800" y="0"/>
                </a:lnTo>
                <a:lnTo>
                  <a:pt x="1257300" y="63500"/>
                </a:lnTo>
                <a:lnTo>
                  <a:pt x="1219200" y="152400"/>
                </a:lnTo>
                <a:lnTo>
                  <a:pt x="723900" y="234950"/>
                </a:lnTo>
                <a:lnTo>
                  <a:pt x="285750" y="304800"/>
                </a:lnTo>
                <a:lnTo>
                  <a:pt x="12700" y="304800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59" name="자유형 58"/>
          <p:cNvSpPr/>
          <p:nvPr/>
        </p:nvSpPr>
        <p:spPr>
          <a:xfrm>
            <a:off x="2625724" y="3646560"/>
            <a:ext cx="962025" cy="333375"/>
          </a:xfrm>
          <a:custGeom>
            <a:avLst/>
            <a:gdLst>
              <a:gd name="connsiteX0" fmla="*/ 0 w 1282700"/>
              <a:gd name="connsiteY0" fmla="*/ 444500 h 444500"/>
              <a:gd name="connsiteX1" fmla="*/ 25400 w 1282700"/>
              <a:gd name="connsiteY1" fmla="*/ 336550 h 444500"/>
              <a:gd name="connsiteX2" fmla="*/ 476250 w 1282700"/>
              <a:gd name="connsiteY2" fmla="*/ 260350 h 444500"/>
              <a:gd name="connsiteX3" fmla="*/ 844550 w 1282700"/>
              <a:gd name="connsiteY3" fmla="*/ 127000 h 444500"/>
              <a:gd name="connsiteX4" fmla="*/ 1200150 w 1282700"/>
              <a:gd name="connsiteY4" fmla="*/ 0 h 444500"/>
              <a:gd name="connsiteX5" fmla="*/ 1282700 w 1282700"/>
              <a:gd name="connsiteY5" fmla="*/ 50800 h 444500"/>
              <a:gd name="connsiteX6" fmla="*/ 1200150 w 1282700"/>
              <a:gd name="connsiteY6" fmla="*/ 158750 h 444500"/>
              <a:gd name="connsiteX7" fmla="*/ 742950 w 1282700"/>
              <a:gd name="connsiteY7" fmla="*/ 285750 h 444500"/>
              <a:gd name="connsiteX8" fmla="*/ 463550 w 1282700"/>
              <a:gd name="connsiteY8" fmla="*/ 400050 h 444500"/>
              <a:gd name="connsiteX9" fmla="*/ 0 w 1282700"/>
              <a:gd name="connsiteY9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2700" h="444500">
                <a:moveTo>
                  <a:pt x="0" y="444500"/>
                </a:moveTo>
                <a:lnTo>
                  <a:pt x="25400" y="336550"/>
                </a:lnTo>
                <a:lnTo>
                  <a:pt x="476250" y="260350"/>
                </a:lnTo>
                <a:lnTo>
                  <a:pt x="844550" y="127000"/>
                </a:lnTo>
                <a:lnTo>
                  <a:pt x="1200150" y="0"/>
                </a:lnTo>
                <a:lnTo>
                  <a:pt x="1282700" y="50800"/>
                </a:lnTo>
                <a:lnTo>
                  <a:pt x="1200150" y="158750"/>
                </a:lnTo>
                <a:lnTo>
                  <a:pt x="742950" y="285750"/>
                </a:lnTo>
                <a:lnTo>
                  <a:pt x="463550" y="400050"/>
                </a:lnTo>
                <a:lnTo>
                  <a:pt x="0" y="444500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60" name="자유형 59"/>
          <p:cNvSpPr/>
          <p:nvPr/>
        </p:nvSpPr>
        <p:spPr>
          <a:xfrm>
            <a:off x="4411026" y="3540405"/>
            <a:ext cx="942975" cy="500063"/>
          </a:xfrm>
          <a:custGeom>
            <a:avLst/>
            <a:gdLst>
              <a:gd name="connsiteX0" fmla="*/ 0 w 1257300"/>
              <a:gd name="connsiteY0" fmla="*/ 666750 h 666750"/>
              <a:gd name="connsiteX1" fmla="*/ 0 w 1257300"/>
              <a:gd name="connsiteY1" fmla="*/ 565150 h 666750"/>
              <a:gd name="connsiteX2" fmla="*/ 133350 w 1257300"/>
              <a:gd name="connsiteY2" fmla="*/ 508000 h 666750"/>
              <a:gd name="connsiteX3" fmla="*/ 425450 w 1257300"/>
              <a:gd name="connsiteY3" fmla="*/ 349250 h 666750"/>
              <a:gd name="connsiteX4" fmla="*/ 755650 w 1257300"/>
              <a:gd name="connsiteY4" fmla="*/ 241300 h 666750"/>
              <a:gd name="connsiteX5" fmla="*/ 1181100 w 1257300"/>
              <a:gd name="connsiteY5" fmla="*/ 0 h 666750"/>
              <a:gd name="connsiteX6" fmla="*/ 1257300 w 1257300"/>
              <a:gd name="connsiteY6" fmla="*/ 19050 h 666750"/>
              <a:gd name="connsiteX7" fmla="*/ 1219200 w 1257300"/>
              <a:gd name="connsiteY7" fmla="*/ 139700 h 666750"/>
              <a:gd name="connsiteX8" fmla="*/ 1130300 w 1257300"/>
              <a:gd name="connsiteY8" fmla="*/ 203200 h 666750"/>
              <a:gd name="connsiteX9" fmla="*/ 736600 w 1257300"/>
              <a:gd name="connsiteY9" fmla="*/ 387350 h 666750"/>
              <a:gd name="connsiteX10" fmla="*/ 469900 w 1257300"/>
              <a:gd name="connsiteY10" fmla="*/ 463550 h 666750"/>
              <a:gd name="connsiteX11" fmla="*/ 158750 w 1257300"/>
              <a:gd name="connsiteY11" fmla="*/ 635000 h 666750"/>
              <a:gd name="connsiteX12" fmla="*/ 0 w 1257300"/>
              <a:gd name="connsiteY12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300" h="666750">
                <a:moveTo>
                  <a:pt x="0" y="666750"/>
                </a:moveTo>
                <a:lnTo>
                  <a:pt x="0" y="565150"/>
                </a:lnTo>
                <a:lnTo>
                  <a:pt x="133350" y="508000"/>
                </a:lnTo>
                <a:lnTo>
                  <a:pt x="425450" y="349250"/>
                </a:lnTo>
                <a:lnTo>
                  <a:pt x="755650" y="241300"/>
                </a:lnTo>
                <a:lnTo>
                  <a:pt x="1181100" y="0"/>
                </a:lnTo>
                <a:lnTo>
                  <a:pt x="1257300" y="19050"/>
                </a:lnTo>
                <a:lnTo>
                  <a:pt x="1219200" y="139700"/>
                </a:lnTo>
                <a:lnTo>
                  <a:pt x="1130300" y="203200"/>
                </a:lnTo>
                <a:lnTo>
                  <a:pt x="736600" y="387350"/>
                </a:lnTo>
                <a:lnTo>
                  <a:pt x="469900" y="463550"/>
                </a:lnTo>
                <a:lnTo>
                  <a:pt x="158750" y="635000"/>
                </a:lnTo>
                <a:lnTo>
                  <a:pt x="0" y="666750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66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bg2"/>
              </a:solidFill>
              <a:latin typeface="Lato" panose="020B0600000101010101" charset="0"/>
              <a:sym typeface="Arial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172720" y="657134"/>
            <a:ext cx="8740987" cy="719696"/>
          </a:xfrm>
          <a:prstGeom prst="rect">
            <a:avLst/>
          </a:prstGeom>
          <a:solidFill>
            <a:schemeClr val="bg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Lato" panose="020B0600000101010101" charset="0"/>
            </a:endParaRPr>
          </a:p>
        </p:txBody>
      </p:sp>
      <p:sp>
        <p:nvSpPr>
          <p:cNvPr id="70" name="Google Shape;134;p32"/>
          <p:cNvSpPr txBox="1"/>
          <p:nvPr/>
        </p:nvSpPr>
        <p:spPr>
          <a:xfrm>
            <a:off x="8577859" y="485938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5666" y="1446663"/>
            <a:ext cx="1271007" cy="119651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0927" y="1446663"/>
            <a:ext cx="1321733" cy="119651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978654" y="2567114"/>
            <a:ext cx="10903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 noise</a:t>
            </a:r>
            <a:endParaRPr lang="ko-KR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495836" y="2574808"/>
            <a:ext cx="11657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Asymmetric noise</a:t>
            </a:r>
            <a:endParaRPr lang="ko-KR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3447" y="3219159"/>
            <a:ext cx="1809931" cy="1108255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6736825" y="4282327"/>
            <a:ext cx="18797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Asymmetric Noise</a:t>
            </a:r>
            <a:endParaRPr lang="ko-KR" alt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2;p32"/>
          <p:cNvSpPr txBox="1"/>
          <p:nvPr/>
        </p:nvSpPr>
        <p:spPr>
          <a:xfrm>
            <a:off x="360111" y="253867"/>
            <a:ext cx="7986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2;p32"/>
          <p:cNvSpPr txBox="1"/>
          <p:nvPr/>
        </p:nvSpPr>
        <p:spPr>
          <a:xfrm>
            <a:off x="360110" y="253867"/>
            <a:ext cx="8529889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3200" b="1" dirty="0">
                <a:solidFill>
                  <a:schemeClr val="bg2"/>
                </a:solidFill>
                <a:latin typeface="Raleway" panose="020B0600000101010101" charset="0"/>
              </a:rPr>
              <a:t>Evaluation </a:t>
            </a:r>
            <a:r>
              <a:rPr lang="en-US" altLang="ko-KR" sz="3200" dirty="0">
                <a:solidFill>
                  <a:schemeClr val="bg2"/>
                </a:solidFill>
                <a:latin typeface="Raleway" panose="020B0600000101010101" charset="0"/>
                <a:ea typeface="Impact"/>
                <a:cs typeface="Impact"/>
                <a:sym typeface="Impact"/>
              </a:rPr>
              <a:t>|</a:t>
            </a:r>
            <a:r>
              <a:rPr lang="en-US" altLang="ko-KR" sz="3200" b="1" dirty="0">
                <a:solidFill>
                  <a:schemeClr val="bg2"/>
                </a:solidFill>
                <a:latin typeface="Raleway" panose="020B0600000101010101" charset="0"/>
              </a:rPr>
              <a:t> </a:t>
            </a:r>
            <a:r>
              <a:rPr lang="en-US" altLang="ko-KR" sz="3200" b="1" dirty="0">
                <a:solidFill>
                  <a:srgbClr val="0B7CD4"/>
                </a:solidFill>
                <a:latin typeface="Raleway" panose="020B0600000101010101" charset="0"/>
                <a:sym typeface="Impact"/>
              </a:rPr>
              <a:t>Real-world Noise</a:t>
            </a:r>
            <a:endParaRPr lang="en-US" altLang="ko-KR" sz="3200" b="1" dirty="0">
              <a:solidFill>
                <a:srgbClr val="0B7CD4"/>
              </a:solidFill>
              <a:latin typeface="Raleway" panose="020B0600000101010101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25015" y="729904"/>
            <a:ext cx="8664984" cy="1100589"/>
          </a:xfrm>
          <a:prstGeom prst="rect">
            <a:avLst/>
          </a:prstGeom>
          <a:solidFill>
            <a:schemeClr val="bg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Lato" panose="020B0600000101010101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/>
              <p:cNvSpPr/>
              <p:nvPr/>
            </p:nvSpPr>
            <p:spPr>
              <a:xfrm>
                <a:off x="306723" y="775934"/>
                <a:ext cx="8516922" cy="1015663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Lato" panose="020B0600000101010101" charset="0"/>
                    <a:ea typeface="cambria" panose="02040503050406030204" pitchFamily="18" charset="0"/>
                  </a:rPr>
                  <a:t>We followed the same configuration in the recent studies for fair comparison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Lato" panose="020B0600000101010101" charset="0"/>
                    <a:ea typeface="cambria" panose="02040503050406030204" pitchFamily="18" charset="0"/>
                  </a:rPr>
                  <a:t>Two </a:t>
                </a:r>
                <a:r>
                  <a:rPr lang="en-US" altLang="ko-KR" sz="1600" b="1" dirty="0">
                    <a:latin typeface="Lato" panose="020B0600000101010101" charset="0"/>
                    <a:ea typeface="cambria" panose="02040503050406030204" pitchFamily="18" charset="0"/>
                  </a:rPr>
                  <a:t>large-scale real-world data </a:t>
                </a:r>
                <a:r>
                  <a:rPr lang="en-US" altLang="ko-KR" sz="1600" dirty="0">
                    <a:latin typeface="Lato" panose="020B0600000101010101" charset="0"/>
                    <a:ea typeface="cambria" panose="02040503050406030204" pitchFamily="18" charset="0"/>
                  </a:rPr>
                  <a:t>were used</a:t>
                </a:r>
              </a:p>
              <a:p>
                <a:pPr marL="557213" lvl="1" indent="-214313">
                  <a:buFont typeface="Wingdings" panose="05000000000000000000" pitchFamily="2" charset="2"/>
                  <a:buChar char="§"/>
                </a:pPr>
                <a:r>
                  <a:rPr lang="en-US" altLang="ko-KR" dirty="0" err="1">
                    <a:latin typeface="Lato" panose="020B0600000101010101" charset="0"/>
                    <a:ea typeface="cambria" panose="02040503050406030204" pitchFamily="18" charset="0"/>
                  </a:rPr>
                  <a:t>WebVision</a:t>
                </a:r>
                <a:r>
                  <a:rPr lang="en-US" altLang="ko-KR" dirty="0">
                    <a:latin typeface="Lato" panose="020B0600000101010101" charset="0"/>
                    <a:ea typeface="cambria" panose="02040503050406030204" pitchFamily="18" charset="0"/>
                  </a:rPr>
                  <a:t> V1: 2.4M training images (noise rate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ko-KR" dirty="0">
                    <a:latin typeface="Lato" panose="020B0600000101010101" charset="0"/>
                    <a:ea typeface="cambria" panose="02040503050406030204" pitchFamily="18" charset="0"/>
                  </a:rPr>
                  <a:t> 20.0%)</a:t>
                </a:r>
              </a:p>
              <a:p>
                <a:pPr marL="557213" lvl="1" indent="-214313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Lato" panose="020B0600000101010101" charset="0"/>
                    <a:ea typeface="cambria" panose="02040503050406030204" pitchFamily="18" charset="0"/>
                  </a:rPr>
                  <a:t>FOOD-101N: 300K training images (noise rate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ko-KR" dirty="0">
                    <a:latin typeface="Lato" panose="020B0600000101010101" charset="0"/>
                    <a:ea typeface="cambria" panose="02040503050406030204" pitchFamily="18" charset="0"/>
                  </a:rPr>
                  <a:t> 18.4%)</a:t>
                </a:r>
                <a:endParaRPr lang="ko-KR" altLang="en-US" dirty="0">
                  <a:latin typeface="Lato" panose="020B0600000101010101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23" y="775934"/>
                <a:ext cx="8516922" cy="1015663"/>
              </a:xfrm>
              <a:prstGeom prst="rect">
                <a:avLst/>
              </a:prstGeom>
              <a:blipFill>
                <a:blip r:embed="rId3"/>
                <a:stretch>
                  <a:fillRect l="-214" t="-1183" b="-4734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15655"/>
              </p:ext>
            </p:extLst>
          </p:nvPr>
        </p:nvGraphicFramePr>
        <p:xfrm>
          <a:off x="700550" y="2046588"/>
          <a:ext cx="3910368" cy="2110808"/>
        </p:xfrm>
        <a:graphic>
          <a:graphicData uri="http://schemas.openxmlformats.org/drawingml/2006/table">
            <a:tbl>
              <a:tblPr firstRow="1" bandRow="1">
                <a:tableStyleId>{E139271D-E605-4FC2-B24F-4954C37BFE68}</a:tableStyleId>
              </a:tblPr>
              <a:tblGrid>
                <a:gridCol w="1303456">
                  <a:extLst>
                    <a:ext uri="{9D8B030D-6E8A-4147-A177-3AD203B41FA5}">
                      <a16:colId xmlns:a16="http://schemas.microsoft.com/office/drawing/2014/main" val="2329568185"/>
                    </a:ext>
                  </a:extLst>
                </a:gridCol>
                <a:gridCol w="1303456">
                  <a:extLst>
                    <a:ext uri="{9D8B030D-6E8A-4147-A177-3AD203B41FA5}">
                      <a16:colId xmlns:a16="http://schemas.microsoft.com/office/drawing/2014/main" val="3192345817"/>
                    </a:ext>
                  </a:extLst>
                </a:gridCol>
                <a:gridCol w="1303456">
                  <a:extLst>
                    <a:ext uri="{9D8B030D-6E8A-4147-A177-3AD203B41FA5}">
                      <a16:colId xmlns:a16="http://schemas.microsoft.com/office/drawing/2014/main" val="3773097987"/>
                    </a:ext>
                  </a:extLst>
                </a:gridCol>
              </a:tblGrid>
              <a:tr h="2638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Method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/>
                        <a:t>WebVision</a:t>
                      </a:r>
                      <a:r>
                        <a:rPr lang="en-US" altLang="ko-KR" sz="1100" dirty="0"/>
                        <a:t> Val.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ILSVRC2012 Val.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6950725"/>
                  </a:ext>
                </a:extLst>
              </a:tr>
              <a:tr h="2638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F-correction</a:t>
                      </a:r>
                      <a:endParaRPr lang="ko-KR" altLang="en-US" sz="1100" i="1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38.88%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42.64%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7254202"/>
                  </a:ext>
                </a:extLst>
              </a:tr>
              <a:tr h="2638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Decouple</a:t>
                      </a:r>
                      <a:endParaRPr lang="en-US" altLang="ko-KR" sz="1100" i="1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37.46%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41.74%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554872"/>
                  </a:ext>
                </a:extLst>
              </a:tr>
              <a:tr h="2638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Co-teaching</a:t>
                      </a:r>
                      <a:endParaRPr lang="ko-KR" altLang="en-US" sz="1100" i="1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36.42%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38.52%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085020"/>
                  </a:ext>
                </a:extLst>
              </a:tr>
              <a:tr h="2638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err="1"/>
                        <a:t>MentorNet</a:t>
                      </a:r>
                      <a:endParaRPr lang="ko-KR" altLang="en-US" sz="1100" i="1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37.00%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42.20%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2842168"/>
                  </a:ext>
                </a:extLst>
              </a:tr>
              <a:tr h="2638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D2L</a:t>
                      </a:r>
                      <a:endParaRPr lang="ko-KR" altLang="en-US" sz="1100" i="1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37.32%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42.20%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977105"/>
                  </a:ext>
                </a:extLst>
              </a:tr>
              <a:tr h="2638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INCV</a:t>
                      </a:r>
                      <a:endParaRPr lang="ko-KR" altLang="en-US" sz="1100" i="1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34.76%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38.40%</a:t>
                      </a:r>
                      <a:endParaRPr lang="ko-KR" altLang="en-US" sz="1100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9975524"/>
                  </a:ext>
                </a:extLst>
              </a:tr>
              <a:tr h="2638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/>
                        <a:t>MORPH (Our)</a:t>
                      </a:r>
                      <a:endParaRPr lang="ko-KR" altLang="en-US" sz="1100" b="1" i="1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28.32%</a:t>
                      </a:r>
                      <a:endParaRPr lang="ko-KR" altLang="en-US" sz="1100" b="1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31.09%</a:t>
                      </a:r>
                      <a:endParaRPr lang="ko-KR" altLang="en-US" sz="1100" b="1" dirty="0">
                        <a:solidFill>
                          <a:schemeClr val="bg2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16038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표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5523363"/>
                  </p:ext>
                </p:extLst>
              </p:nvPr>
            </p:nvGraphicFramePr>
            <p:xfrm>
              <a:off x="5040918" y="2046588"/>
              <a:ext cx="3180177" cy="1861924"/>
            </p:xfrm>
            <a:graphic>
              <a:graphicData uri="http://schemas.openxmlformats.org/drawingml/2006/table">
                <a:tbl>
                  <a:tblPr firstRow="1" bandRow="1">
                    <a:tableStyleId>{E139271D-E605-4FC2-B24F-4954C37BFE68}</a:tableStyleId>
                  </a:tblPr>
                  <a:tblGrid>
                    <a:gridCol w="1817553">
                      <a:extLst>
                        <a:ext uri="{9D8B030D-6E8A-4147-A177-3AD203B41FA5}">
                          <a16:colId xmlns:a16="http://schemas.microsoft.com/office/drawing/2014/main" val="3519516504"/>
                        </a:ext>
                      </a:extLst>
                    </a:gridCol>
                    <a:gridCol w="1362624">
                      <a:extLst>
                        <a:ext uri="{9D8B030D-6E8A-4147-A177-3AD203B41FA5}">
                          <a16:colId xmlns:a16="http://schemas.microsoft.com/office/drawing/2014/main" val="668195219"/>
                        </a:ext>
                      </a:extLst>
                    </a:gridCol>
                  </a:tblGrid>
                  <a:tr h="26385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Method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FOOD-101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21050025"/>
                      </a:ext>
                    </a:extLst>
                  </a:tr>
                  <a:tr h="26385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dirty="0"/>
                            <a:t>Cross-entropy</a:t>
                          </a:r>
                          <a:endParaRPr lang="ko-KR" altLang="en-US" sz="1100" i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18.56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512029626"/>
                      </a:ext>
                    </a:extLst>
                  </a:tr>
                  <a:tr h="26385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dirty="0"/>
                            <a:t>Weakly supervised</a:t>
                          </a:r>
                          <a:endParaRPr lang="ko-KR" altLang="en-US" sz="1100" i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16.57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681247059"/>
                      </a:ext>
                    </a:extLst>
                  </a:tr>
                  <a:tr h="26385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dirty="0"/>
                            <a:t>CleanNet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sz="1100" smtClean="0">
                                      <a:latin typeface="Cambria Math" panose="02040503050406030204" pitchFamily="18" charset="0"/>
                                    </a:rPr>
                                    <m:t>h𝑎𝑟𝑑</m:t>
                                  </m:r>
                                </m:sub>
                              </m:sSub>
                              <m:r>
                                <a:rPr lang="en-US" altLang="ko-KR" sz="11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altLang="en-US" sz="1100" i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16.53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42150050"/>
                      </a:ext>
                    </a:extLst>
                  </a:tr>
                  <a:tr h="27881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dirty="0"/>
                            <a:t>CleanNet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sz="1100" smtClean="0">
                                      <a:latin typeface="Cambria Math" panose="02040503050406030204" pitchFamily="18" charset="0"/>
                                    </a:rPr>
                                    <m:t>𝑠𝑜𝑓𝑡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100" dirty="0"/>
                            <a:t>)</a:t>
                          </a:r>
                          <a:endParaRPr lang="ko-KR" altLang="en-US" sz="1100" i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16.05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680682494"/>
                      </a:ext>
                    </a:extLst>
                  </a:tr>
                  <a:tr h="26385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dirty="0"/>
                            <a:t>Guidance Learning</a:t>
                          </a:r>
                          <a:endParaRPr lang="ko-KR" altLang="en-US" sz="1100" i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15.80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39113884"/>
                      </a:ext>
                    </a:extLst>
                  </a:tr>
                  <a:tr h="26385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/>
                            <a:t>MORPH (Our)</a:t>
                          </a:r>
                          <a:endParaRPr lang="ko-KR" altLang="en-US" sz="1100" b="1" i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1" dirty="0"/>
                            <a:t>14.71</a:t>
                          </a:r>
                          <a:endParaRPr lang="ko-KR" altLang="en-US" sz="1100" b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8227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표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5523363"/>
                  </p:ext>
                </p:extLst>
              </p:nvPr>
            </p:nvGraphicFramePr>
            <p:xfrm>
              <a:off x="5040918" y="2046588"/>
              <a:ext cx="3180177" cy="1861924"/>
            </p:xfrm>
            <a:graphic>
              <a:graphicData uri="http://schemas.openxmlformats.org/drawingml/2006/table">
                <a:tbl>
                  <a:tblPr firstRow="1" bandRow="1">
                    <a:tableStyleId>{E139271D-E605-4FC2-B24F-4954C37BFE68}</a:tableStyleId>
                  </a:tblPr>
                  <a:tblGrid>
                    <a:gridCol w="1817553">
                      <a:extLst>
                        <a:ext uri="{9D8B030D-6E8A-4147-A177-3AD203B41FA5}">
                          <a16:colId xmlns:a16="http://schemas.microsoft.com/office/drawing/2014/main" val="3519516504"/>
                        </a:ext>
                      </a:extLst>
                    </a:gridCol>
                    <a:gridCol w="1362624">
                      <a:extLst>
                        <a:ext uri="{9D8B030D-6E8A-4147-A177-3AD203B41FA5}">
                          <a16:colId xmlns:a16="http://schemas.microsoft.com/office/drawing/2014/main" val="668195219"/>
                        </a:ext>
                      </a:extLst>
                    </a:gridCol>
                  </a:tblGrid>
                  <a:tr h="26385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Method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FOOD-101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21050025"/>
                      </a:ext>
                    </a:extLst>
                  </a:tr>
                  <a:tr h="26385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dirty="0"/>
                            <a:t>Cross-entropy</a:t>
                          </a:r>
                          <a:endParaRPr lang="ko-KR" altLang="en-US" sz="1100" i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18.56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512029626"/>
                      </a:ext>
                    </a:extLst>
                  </a:tr>
                  <a:tr h="26385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dirty="0"/>
                            <a:t>Weakly supervised</a:t>
                          </a:r>
                          <a:endParaRPr lang="ko-KR" altLang="en-US" sz="1100" i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16.57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681247059"/>
                      </a:ext>
                    </a:extLst>
                  </a:tr>
                  <a:tr h="26385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t="-309302" r="-75585" b="-3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16.53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42150050"/>
                      </a:ext>
                    </a:extLst>
                  </a:tr>
                  <a:tr h="27881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t="-382609" r="-75585" b="-1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16.05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680682494"/>
                      </a:ext>
                    </a:extLst>
                  </a:tr>
                  <a:tr h="26385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dirty="0"/>
                            <a:t>Guidance Learning</a:t>
                          </a:r>
                          <a:endParaRPr lang="ko-KR" altLang="en-US" sz="1100" i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/>
                            <a:t>15.80</a:t>
                          </a:r>
                          <a:endParaRPr lang="ko-KR" altLang="en-US" sz="1100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39113884"/>
                      </a:ext>
                    </a:extLst>
                  </a:tr>
                  <a:tr h="26385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100" b="1" dirty="0"/>
                            <a:t>MORPH (Our)</a:t>
                          </a:r>
                          <a:endParaRPr lang="ko-KR" altLang="en-US" sz="1100" b="1" i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b="1" dirty="0"/>
                            <a:t>14.71</a:t>
                          </a:r>
                          <a:endParaRPr lang="ko-KR" altLang="en-US" sz="1100" b="1" dirty="0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82273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직사각형 29"/>
          <p:cNvSpPr/>
          <p:nvPr/>
        </p:nvSpPr>
        <p:spPr>
          <a:xfrm>
            <a:off x="630633" y="4210931"/>
            <a:ext cx="4041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Table 1. Best test errors on </a:t>
            </a:r>
            <a:r>
              <a:rPr lang="en-US" altLang="ko-KR" sz="1200" dirty="0" err="1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WebVision</a:t>
            </a:r>
            <a:r>
              <a:rPr lang="en-US" altLang="ko-KR" sz="12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 V1.</a:t>
            </a:r>
            <a:endParaRPr lang="ko-KR" altLang="en-US" sz="1200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972053" y="3962047"/>
            <a:ext cx="33994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Table 2. Best test errors on FOOD-101N.</a:t>
            </a:r>
            <a:endParaRPr lang="ko-KR" altLang="en-US" sz="1200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867972" y="3875494"/>
            <a:ext cx="8114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b="1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</a:rPr>
              <a:t>(+10.56%)</a:t>
            </a:r>
            <a:endParaRPr lang="ko-KR" altLang="en-US" sz="1050" b="1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156231" y="3878220"/>
            <a:ext cx="8114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b="1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</a:rPr>
              <a:t>(+11.55%)</a:t>
            </a:r>
            <a:endParaRPr lang="ko-KR" altLang="en-US" sz="1050" b="1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00549" y="3902131"/>
            <a:ext cx="3910369" cy="269904"/>
          </a:xfrm>
          <a:prstGeom prst="rect">
            <a:avLst/>
          </a:prstGeom>
          <a:solidFill>
            <a:srgbClr val="FF4F4F">
              <a:alpha val="1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040918" y="3652929"/>
            <a:ext cx="3180177" cy="255583"/>
          </a:xfrm>
          <a:prstGeom prst="rect">
            <a:avLst/>
          </a:prstGeom>
          <a:solidFill>
            <a:srgbClr val="FF4F4F">
              <a:alpha val="1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684638" y="3634228"/>
            <a:ext cx="7360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b="1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</a:rPr>
              <a:t>(+3.85%)</a:t>
            </a:r>
            <a:endParaRPr lang="ko-KR" altLang="en-US" sz="1050" b="1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40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6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7" grpId="0" animBg="1"/>
      <p:bldP spid="38" grpId="0" animBg="1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2;p32"/>
          <p:cNvSpPr txBox="1"/>
          <p:nvPr/>
        </p:nvSpPr>
        <p:spPr>
          <a:xfrm>
            <a:off x="360111" y="253867"/>
            <a:ext cx="7986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2;p32"/>
          <p:cNvSpPr txBox="1"/>
          <p:nvPr/>
        </p:nvSpPr>
        <p:spPr>
          <a:xfrm>
            <a:off x="360110" y="253867"/>
            <a:ext cx="8529889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3200" b="1" dirty="0">
                <a:solidFill>
                  <a:schemeClr val="bg2"/>
                </a:solidFill>
                <a:latin typeface="Raleway" panose="020B0600000101010101" charset="0"/>
              </a:rPr>
              <a:t>Evaluation </a:t>
            </a:r>
            <a:r>
              <a:rPr lang="en-US" altLang="ko-KR" sz="3200" dirty="0">
                <a:solidFill>
                  <a:schemeClr val="bg2"/>
                </a:solidFill>
                <a:latin typeface="Raleway" panose="020B0600000101010101" charset="0"/>
                <a:ea typeface="Impact"/>
                <a:cs typeface="Impact"/>
                <a:sym typeface="Impact"/>
              </a:rPr>
              <a:t>|</a:t>
            </a:r>
            <a:r>
              <a:rPr lang="en-US" altLang="ko-KR" sz="3200" b="1" dirty="0">
                <a:solidFill>
                  <a:srgbClr val="3F3F3F"/>
                </a:solidFill>
                <a:latin typeface="Raleway" panose="020B0600000101010101" charset="0"/>
              </a:rPr>
              <a:t> </a:t>
            </a:r>
            <a:r>
              <a:rPr lang="en-US" altLang="ko-KR" sz="3200" b="1" dirty="0">
                <a:solidFill>
                  <a:srgbClr val="0B7CD4"/>
                </a:solidFill>
                <a:latin typeface="Raleway" panose="020B0600000101010101" charset="0"/>
                <a:sym typeface="Impact"/>
              </a:rPr>
              <a:t>Impact of Set Evolution</a:t>
            </a:r>
            <a:endParaRPr lang="en-US" altLang="ko-KR" sz="3200" b="1" dirty="0">
              <a:solidFill>
                <a:srgbClr val="0B7CD4"/>
              </a:solidFill>
              <a:latin typeface="Raleway" panose="020B0600000101010101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5015" y="734985"/>
            <a:ext cx="8664984" cy="931256"/>
          </a:xfrm>
          <a:prstGeom prst="rect">
            <a:avLst/>
          </a:prstGeom>
          <a:solidFill>
            <a:schemeClr val="bg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Lato" panose="020B0600000101010101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06723" y="775934"/>
            <a:ext cx="8516922" cy="83099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600" b="1" i="1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Precision</a:t>
            </a:r>
            <a:r>
              <a:rPr lang="en-US" altLang="ko-KR" sz="1600" i="1" dirty="0">
                <a:solidFill>
                  <a:schemeClr val="bg2"/>
                </a:solidFill>
                <a:latin typeface="Lato" panose="020B0600000101010101" charset="0"/>
              </a:rPr>
              <a:t>: </a:t>
            </a:r>
            <a:r>
              <a:rPr lang="en-US" altLang="ko-KR" sz="1600" dirty="0">
                <a:latin typeface="Lato" panose="020B0600000101010101" charset="0"/>
              </a:rPr>
              <a:t>How </a:t>
            </a:r>
            <a:r>
              <a:rPr lang="en-US" altLang="ko-KR" sz="1600" b="1" dirty="0">
                <a:latin typeface="Lato" panose="020B0600000101010101" charset="0"/>
              </a:rPr>
              <a:t>precisely</a:t>
            </a:r>
            <a:r>
              <a:rPr lang="en-US" altLang="ko-KR" sz="1600" dirty="0">
                <a:latin typeface="Lato" panose="020B0600000101010101" charset="0"/>
              </a:rPr>
              <a:t> clean examples are included in the set?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600" b="1" i="1" dirty="0">
                <a:latin typeface="Lato" panose="020B0600000101010101" charset="0"/>
              </a:rPr>
              <a:t>Recall</a:t>
            </a:r>
            <a:r>
              <a:rPr lang="en-US" altLang="ko-KR" sz="1600" i="1" dirty="0">
                <a:latin typeface="Lato" panose="020B0600000101010101" charset="0"/>
              </a:rPr>
              <a:t>: </a:t>
            </a:r>
            <a:r>
              <a:rPr lang="en-US" altLang="ko-KR" sz="1600" dirty="0">
                <a:latin typeface="Lato" panose="020B0600000101010101" charset="0"/>
              </a:rPr>
              <a:t>How </a:t>
            </a:r>
            <a:r>
              <a:rPr lang="en-US" altLang="ko-KR" sz="1600" b="1" dirty="0">
                <a:latin typeface="Lato" panose="020B0600000101010101" charset="0"/>
              </a:rPr>
              <a:t>many</a:t>
            </a:r>
            <a:r>
              <a:rPr lang="en-US" altLang="ko-KR" sz="1600" dirty="0">
                <a:latin typeface="Lato" panose="020B0600000101010101" charset="0"/>
              </a:rPr>
              <a:t> clean examples are included in the set?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Lato" panose="020B0600000101010101" charset="0"/>
              </a:rPr>
              <a:t>We computed them on the clean set selected </a:t>
            </a:r>
            <a:r>
              <a:rPr lang="en-US" altLang="ko-KR" sz="1600" i="1" dirty="0">
                <a:latin typeface="Lato" panose="020B0600000101010101" charset="0"/>
              </a:rPr>
              <a:t>at each epoch </a:t>
            </a:r>
            <a:r>
              <a:rPr lang="en-US" altLang="ko-KR" sz="1600" dirty="0">
                <a:latin typeface="Lato" panose="020B0600000101010101" charset="0"/>
              </a:rPr>
              <a:t>since Phase II begins 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5546" y="1903844"/>
            <a:ext cx="6454115" cy="25492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54" y="2328867"/>
            <a:ext cx="7991660" cy="160277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715047" y="4043824"/>
            <a:ext cx="1976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(a) Selection Precision</a:t>
            </a:r>
            <a:endParaRPr lang="ko-KR" altLang="en-US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885410" y="4043824"/>
            <a:ext cx="1669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(b) Selection Recall</a:t>
            </a:r>
            <a:endParaRPr lang="ko-KR" altLang="en-US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32791" y="2911964"/>
            <a:ext cx="683200" cy="30777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Recall</a:t>
            </a:r>
            <a:endParaRPr lang="ko-KR" altLang="en-US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20320" y="2911964"/>
            <a:ext cx="922047" cy="30777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Precision</a:t>
            </a:r>
            <a:endParaRPr lang="ko-KR" altLang="en-US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18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4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2;p32"/>
          <p:cNvSpPr txBox="1"/>
          <p:nvPr/>
        </p:nvSpPr>
        <p:spPr>
          <a:xfrm>
            <a:off x="360111" y="253867"/>
            <a:ext cx="7986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2;p32"/>
          <p:cNvSpPr txBox="1"/>
          <p:nvPr/>
        </p:nvSpPr>
        <p:spPr>
          <a:xfrm>
            <a:off x="360110" y="253867"/>
            <a:ext cx="8529889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3200" b="1" dirty="0">
                <a:solidFill>
                  <a:schemeClr val="bg2"/>
                </a:solidFill>
                <a:latin typeface="Raleway" panose="020B0600000101010101" charset="0"/>
              </a:rPr>
              <a:t>Evaluation </a:t>
            </a:r>
            <a:r>
              <a:rPr lang="en-US" altLang="ko-KR" sz="3200" dirty="0">
                <a:solidFill>
                  <a:schemeClr val="bg2"/>
                </a:solidFill>
                <a:latin typeface="Raleway" panose="020B0600000101010101" charset="0"/>
                <a:ea typeface="Impact"/>
                <a:cs typeface="Impact"/>
                <a:sym typeface="Impact"/>
              </a:rPr>
              <a:t>|</a:t>
            </a:r>
            <a:r>
              <a:rPr lang="en-US" altLang="ko-KR" sz="3200" b="1" dirty="0">
                <a:solidFill>
                  <a:srgbClr val="3F3F3F"/>
                </a:solidFill>
                <a:latin typeface="Raleway" panose="020B0600000101010101" charset="0"/>
              </a:rPr>
              <a:t> </a:t>
            </a:r>
            <a:r>
              <a:rPr lang="en-US" altLang="ko-KR" sz="3200" b="1" dirty="0">
                <a:solidFill>
                  <a:srgbClr val="0B7CD4"/>
                </a:solidFill>
                <a:latin typeface="Raleway" panose="020B0600000101010101" charset="0"/>
                <a:sym typeface="Impact"/>
              </a:rPr>
              <a:t>Optimality of Phase Transition</a:t>
            </a:r>
            <a:endParaRPr lang="en-US" altLang="ko-KR" sz="3200" b="1" dirty="0">
              <a:solidFill>
                <a:srgbClr val="0B7CD4"/>
              </a:solidFill>
              <a:latin typeface="Raleway" panose="020B0600000101010101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25015" y="734985"/>
            <a:ext cx="8664984" cy="687415"/>
          </a:xfrm>
          <a:prstGeom prst="rect">
            <a:avLst/>
          </a:prstGeom>
          <a:solidFill>
            <a:schemeClr val="bg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Lato" panose="020B0600000101010101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06723" y="775934"/>
            <a:ext cx="8516922" cy="58477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Verify the </a:t>
            </a:r>
            <a:r>
              <a:rPr lang="en-US" altLang="ko-KR" sz="1600" b="1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optimality</a:t>
            </a:r>
            <a:r>
              <a:rPr lang="en-US" altLang="ko-KR" sz="16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 of the best transition point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Lato" panose="020B0600000101010101" charset="0"/>
              </a:rPr>
              <a:t>Investigate the performance change when forcing </a:t>
            </a:r>
            <a:r>
              <a:rPr lang="en-US" altLang="ko-KR" sz="1600" b="1" dirty="0">
                <a:latin typeface="Lato" panose="020B0600000101010101" charset="0"/>
              </a:rPr>
              <a:t>early</a:t>
            </a:r>
            <a:r>
              <a:rPr lang="en-US" altLang="ko-KR" sz="1600" dirty="0">
                <a:latin typeface="Lato" panose="020B0600000101010101" charset="0"/>
              </a:rPr>
              <a:t> and </a:t>
            </a:r>
            <a:r>
              <a:rPr lang="en-US" altLang="ko-KR" sz="1600" b="1" dirty="0">
                <a:latin typeface="Lato" panose="020B0600000101010101" charset="0"/>
              </a:rPr>
              <a:t>late</a:t>
            </a:r>
            <a:r>
              <a:rPr lang="en-US" altLang="ko-KR" sz="1600" dirty="0">
                <a:latin typeface="Lato" panose="020B0600000101010101" charset="0"/>
              </a:rPr>
              <a:t> transition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175568" y="2596946"/>
            <a:ext cx="628650" cy="120015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Lato" panose="020B0600000101010101" charset="0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568" y="1703206"/>
            <a:ext cx="6593919" cy="2167278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1310126" y="3942876"/>
            <a:ext cx="6510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Table. Best test errors (%) of </a:t>
            </a:r>
            <a:r>
              <a:rPr lang="en-US" altLang="ko-KR" sz="1600" i="1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MORPH</a:t>
            </a:r>
            <a:r>
              <a:rPr lang="en-US" altLang="ko-KR" sz="1600" dirty="0">
                <a:solidFill>
                  <a:schemeClr val="bg2"/>
                </a:solidFill>
                <a:latin typeface="Lato" panose="020B0600000101010101" charset="0"/>
                <a:ea typeface="cambria" panose="02040503050406030204" pitchFamily="18" charset="0"/>
                <a:cs typeface="Times New Roman" panose="02020603050405020304" pitchFamily="18" charset="0"/>
              </a:rPr>
              <a:t> with “early” and “late” transition</a:t>
            </a:r>
            <a:endParaRPr lang="ko-KR" altLang="en-US" sz="1600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28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0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CD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6;p2"/>
          <p:cNvSpPr txBox="1">
            <a:spLocks noGrp="1"/>
          </p:cNvSpPr>
          <p:nvPr>
            <p:ph type="title"/>
          </p:nvPr>
        </p:nvSpPr>
        <p:spPr>
          <a:xfrm>
            <a:off x="734400" y="993925"/>
            <a:ext cx="7675200" cy="187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800" dirty="0">
                <a:solidFill>
                  <a:schemeClr val="bg1"/>
                </a:solidFill>
              </a:rPr>
              <a:t>Conclusion</a:t>
            </a:r>
            <a:endParaRPr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26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32;p32"/>
          <p:cNvSpPr txBox="1"/>
          <p:nvPr/>
        </p:nvSpPr>
        <p:spPr>
          <a:xfrm>
            <a:off x="360111" y="253867"/>
            <a:ext cx="7986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4285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10" name="Google Shape;228;p4"/>
          <p:cNvSpPr/>
          <p:nvPr/>
        </p:nvSpPr>
        <p:spPr>
          <a:xfrm>
            <a:off x="443700" y="949649"/>
            <a:ext cx="8432700" cy="36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Develop robust a deep learning method for handling noisy labels</a:t>
            </a: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20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The existing small-loss trick has three limitations: (1) confirmation bias, (2) discarding hard examples, and (3) requiring strong supervision</a:t>
            </a: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20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dk2"/>
                </a:solidFill>
                <a:latin typeface="Lato" panose="020B0600000101010101" charset="0"/>
                <a:ea typeface="Lato"/>
                <a:cs typeface="Lato"/>
                <a:sym typeface="Lato"/>
              </a:rPr>
              <a:t>Propose a self-transitional learning: seeding to evolution</a:t>
            </a:r>
            <a:endParaRPr lang="en-US" altLang="ko-KR" sz="2000" dirty="0">
              <a:solidFill>
                <a:srgbClr val="0C0C0C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</a:rPr>
              <a:t>Best transition point and alternative set update</a:t>
            </a:r>
          </a:p>
          <a:p>
            <a:pPr marL="538162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1800" dirty="0">
              <a:solidFill>
                <a:srgbClr val="0C0C0C"/>
              </a:solidFill>
              <a:latin typeface="Lato" panose="020B0600000101010101" charset="0"/>
            </a:endParaRPr>
          </a:p>
          <a:p>
            <a:pPr marL="285750" lvl="1" indent="-285750">
              <a:buSzPts val="1800"/>
              <a:buFont typeface="Lato"/>
              <a:buChar char="•"/>
            </a:pPr>
            <a:endParaRPr lang="en-US" altLang="ko-KR" sz="1800" b="1" dirty="0">
              <a:solidFill>
                <a:srgbClr val="C00000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055290" y="3913529"/>
            <a:ext cx="426720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1337341" y="3577401"/>
            <a:ext cx="1286933" cy="624842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bg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/>
                </a:solidFill>
              </a:rPr>
              <a:t>Data </a:t>
            </a:r>
          </a:p>
          <a:p>
            <a:pPr algn="ctr"/>
            <a:r>
              <a:rPr lang="en-US" altLang="ko-KR" dirty="0">
                <a:solidFill>
                  <a:schemeClr val="bg2"/>
                </a:solidFill>
              </a:rPr>
              <a:t>Collection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050994" y="3577401"/>
            <a:ext cx="1286933" cy="624842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bg2"/>
            </a:solidFill>
            <a:prstDash val="dash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/>
                </a:solidFill>
              </a:rPr>
              <a:t>Data Cleaning</a:t>
            </a:r>
            <a:endParaRPr lang="ko-KR" altLang="en-US" dirty="0">
              <a:solidFill>
                <a:schemeClr val="bg2"/>
              </a:solidFill>
            </a:endParaRPr>
          </a:p>
        </p:txBody>
      </p:sp>
      <p:cxnSp>
        <p:nvCxnSpPr>
          <p:cNvPr id="27" name="직선 화살표 연결선 26"/>
          <p:cNvCxnSpPr>
            <a:stCxn id="25" idx="3"/>
            <a:endCxn id="26" idx="1"/>
          </p:cNvCxnSpPr>
          <p:nvPr/>
        </p:nvCxnSpPr>
        <p:spPr>
          <a:xfrm>
            <a:off x="2624274" y="3889822"/>
            <a:ext cx="426720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4337927" y="3913529"/>
            <a:ext cx="426720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4768357" y="3577401"/>
            <a:ext cx="1286933" cy="62484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bg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/>
                </a:solidFill>
              </a:rPr>
              <a:t>Model</a:t>
            </a:r>
          </a:p>
          <a:p>
            <a:pPr algn="ctr"/>
            <a:r>
              <a:rPr lang="en-US" altLang="ko-KR" dirty="0">
                <a:solidFill>
                  <a:schemeClr val="bg2"/>
                </a:solidFill>
              </a:rPr>
              <a:t>Training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30" name="자유형 29"/>
          <p:cNvSpPr/>
          <p:nvPr/>
        </p:nvSpPr>
        <p:spPr>
          <a:xfrm>
            <a:off x="2746197" y="3353117"/>
            <a:ext cx="1828800" cy="551099"/>
          </a:xfrm>
          <a:custGeom>
            <a:avLst/>
            <a:gdLst>
              <a:gd name="connsiteX0" fmla="*/ 0 w 1828800"/>
              <a:gd name="connsiteY0" fmla="*/ 544326 h 551099"/>
              <a:gd name="connsiteX1" fmla="*/ 240453 w 1828800"/>
              <a:gd name="connsiteY1" fmla="*/ 100673 h 551099"/>
              <a:gd name="connsiteX2" fmla="*/ 833120 w 1828800"/>
              <a:gd name="connsiteY2" fmla="*/ 5846 h 551099"/>
              <a:gd name="connsiteX3" fmla="*/ 1605280 w 1828800"/>
              <a:gd name="connsiteY3" fmla="*/ 70193 h 551099"/>
              <a:gd name="connsiteX4" fmla="*/ 1828800 w 1828800"/>
              <a:gd name="connsiteY4" fmla="*/ 551099 h 55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551099">
                <a:moveTo>
                  <a:pt x="0" y="544326"/>
                </a:moveTo>
                <a:cubicBezTo>
                  <a:pt x="50800" y="367373"/>
                  <a:pt x="101600" y="190420"/>
                  <a:pt x="240453" y="100673"/>
                </a:cubicBezTo>
                <a:cubicBezTo>
                  <a:pt x="379306" y="10926"/>
                  <a:pt x="605649" y="10926"/>
                  <a:pt x="833120" y="5846"/>
                </a:cubicBezTo>
                <a:cubicBezTo>
                  <a:pt x="1060591" y="766"/>
                  <a:pt x="1439333" y="-20682"/>
                  <a:pt x="1605280" y="70193"/>
                </a:cubicBezTo>
                <a:cubicBezTo>
                  <a:pt x="1771227" y="161068"/>
                  <a:pt x="1794369" y="473770"/>
                  <a:pt x="1828800" y="551099"/>
                </a:cubicBezTo>
              </a:path>
            </a:pathLst>
          </a:custGeom>
          <a:noFill/>
          <a:ln w="12700">
            <a:solidFill>
              <a:schemeClr val="bg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541270" y="4249658"/>
            <a:ext cx="2593980" cy="30777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</a:rPr>
              <a:t>Expensive &amp; time-consuming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482011" y="3577401"/>
            <a:ext cx="1286932" cy="624842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bg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2"/>
                </a:solidFill>
              </a:rPr>
              <a:t>Evaluation </a:t>
            </a:r>
            <a:br>
              <a:rPr lang="en-US" altLang="ko-KR" dirty="0">
                <a:solidFill>
                  <a:schemeClr val="bg2"/>
                </a:solidFill>
              </a:rPr>
            </a:br>
            <a:r>
              <a:rPr lang="en-US" altLang="ko-KR" dirty="0">
                <a:solidFill>
                  <a:schemeClr val="bg2"/>
                </a:solidFill>
              </a:rPr>
              <a:t>&amp; Serving</a:t>
            </a:r>
            <a:endParaRPr lang="ko-KR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5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altLang="ko" dirty="0"/>
              <a:t>Data Labeling in Data Collection</a:t>
            </a:r>
            <a:endParaRPr dirty="0"/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4"/>
          <p:cNvSpPr/>
          <p:nvPr/>
        </p:nvSpPr>
        <p:spPr>
          <a:xfrm>
            <a:off x="443700" y="949649"/>
            <a:ext cx="8432700" cy="369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altLang="ko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Standard Supervised Learning with DNNs</a:t>
            </a:r>
            <a:endParaRPr lang="en-US" altLang="ko-KR" sz="2000" dirty="0">
              <a:solidFill>
                <a:srgbClr val="0C0C0C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rgbClr val="0C0C0C"/>
                </a:solidFill>
              </a:rPr>
              <a:t>Conditioned on the availability of </a:t>
            </a:r>
            <a:r>
              <a:rPr lang="en-US" altLang="ko-KR" sz="1800" b="1" dirty="0">
                <a:solidFill>
                  <a:srgbClr val="CC0000"/>
                </a:solidFill>
              </a:rPr>
              <a:t>massive data with expert labels</a:t>
            </a: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sz="1800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Too expensive and time-consuming</a:t>
            </a:r>
            <a:br>
              <a:rPr lang="en-US" sz="1800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</a:br>
            <a:endParaRPr lang="en-US" sz="1800" dirty="0">
              <a:solidFill>
                <a:schemeClr val="bg2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r>
              <a:rPr lang="en-US" altLang="ko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Cheap alternatives: </a:t>
            </a:r>
            <a:r>
              <a:rPr lang="en-US" altLang="ko" sz="20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surrounding text</a:t>
            </a:r>
            <a:r>
              <a:rPr lang="en-US" altLang="ko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altLang="ko" sz="2000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crowdsourced platform</a:t>
            </a:r>
            <a:r>
              <a:rPr lang="en-US" altLang="ko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…</a:t>
            </a:r>
            <a:endParaRPr lang="en-US" altLang="ko-KR" sz="2000" dirty="0">
              <a:solidFill>
                <a:srgbClr val="0C0C0C"/>
              </a:solidFill>
            </a:endParaRP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17" y="2769651"/>
            <a:ext cx="1244600" cy="1666217"/>
          </a:xfrm>
          <a:prstGeom prst="rect">
            <a:avLst/>
          </a:prstGeom>
        </p:spPr>
      </p:pic>
      <p:sp>
        <p:nvSpPr>
          <p:cNvPr id="78" name="직사각형 77"/>
          <p:cNvSpPr/>
          <p:nvPr/>
        </p:nvSpPr>
        <p:spPr>
          <a:xfrm>
            <a:off x="2174867" y="3226687"/>
            <a:ext cx="257314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Best Price: $50</a:t>
            </a:r>
          </a:p>
          <a:p>
            <a:endParaRPr lang="en-US" altLang="ko-KR" sz="400" dirty="0">
              <a:solidFill>
                <a:srgbClr val="0C0C0C"/>
              </a:solidFill>
              <a:latin typeface="Lato" panose="020B0600000101010101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600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Product Details</a:t>
            </a:r>
            <a:br>
              <a:rPr lang="en-US" altLang="ko-KR" sz="1600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Black solid bomber </a:t>
            </a:r>
            <a:r>
              <a:rPr lang="en-US" altLang="ko-KR" sz="1600" b="1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jacket</a:t>
            </a:r>
            <a:r>
              <a:rPr lang="en-US" altLang="ko-KR" sz="1600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en-US" altLang="ko-KR" sz="1600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600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has a hood with mesh …</a:t>
            </a:r>
            <a:endParaRPr lang="ko-KR" altLang="en-US" sz="1600" dirty="0">
              <a:latin typeface="Lato" panose="020B0600000101010101" charset="0"/>
              <a:cs typeface="Tahoma" panose="020B0604030504040204" pitchFamily="34" charset="0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456381" y="2827022"/>
            <a:ext cx="1680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“Surrounding text “</a:t>
            </a:r>
            <a:endParaRPr lang="ko-KR" altLang="en-US" dirty="0">
              <a:latin typeface="Lato" panose="020B0600000101010101" charset="0"/>
              <a:cs typeface="Tahoma" panose="020B0604030504040204" pitchFamily="34" charset="0"/>
            </a:endParaRP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133" y="2767040"/>
            <a:ext cx="1421314" cy="1666217"/>
          </a:xfrm>
          <a:prstGeom prst="rect">
            <a:avLst/>
          </a:prstGeom>
        </p:spPr>
      </p:pic>
      <p:sp>
        <p:nvSpPr>
          <p:cNvPr id="81" name="직사각형 80"/>
          <p:cNvSpPr/>
          <p:nvPr/>
        </p:nvSpPr>
        <p:spPr>
          <a:xfrm>
            <a:off x="6584008" y="2827022"/>
            <a:ext cx="1891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“Non-expert labelers”</a:t>
            </a:r>
            <a:endParaRPr lang="ko-KR" altLang="en-US" dirty="0">
              <a:latin typeface="Lato" panose="020B0600000101010101" charset="0"/>
              <a:cs typeface="Tahoma" panose="020B0604030504040204" pitchFamily="34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622110" y="3256404"/>
            <a:ext cx="1875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Labeler 1: </a:t>
            </a:r>
            <a:r>
              <a:rPr lang="en-US" altLang="ko-KR" sz="1600" b="1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Jaguar</a:t>
            </a:r>
          </a:p>
          <a:p>
            <a:r>
              <a:rPr lang="en-US" altLang="ko-KR" sz="1600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Labeler 2: </a:t>
            </a:r>
            <a:r>
              <a:rPr lang="en-US" altLang="ko-KR" sz="1600" b="1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Jaguar</a:t>
            </a:r>
          </a:p>
          <a:p>
            <a:r>
              <a:rPr lang="en-US" altLang="ko-KR" sz="1600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ahoma" panose="020B0604030504040204" pitchFamily="34" charset="0"/>
              </a:rPr>
              <a:t>Labeler 3: Cheetah</a:t>
            </a:r>
            <a:endParaRPr lang="ko-KR" altLang="en-US" sz="1600" dirty="0">
              <a:latin typeface="Lato" panose="020B0600000101010101" charset="0"/>
              <a:cs typeface="Tahoma" panose="020B0604030504040204" pitchFamily="34" charset="0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826625" y="2733174"/>
            <a:ext cx="3852334" cy="1737227"/>
          </a:xfrm>
          <a:prstGeom prst="rect">
            <a:avLst/>
          </a:prstGeom>
          <a:solidFill>
            <a:schemeClr val="accent1">
              <a:alpha val="2000"/>
            </a:schemeClr>
          </a:solidFill>
          <a:ln w="127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Lato" panose="020B0600000101010101" charset="0"/>
              <a:cs typeface="Tahoma" panose="020B0604030504040204" pitchFamily="34" charset="0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4924491" y="2733175"/>
            <a:ext cx="3657600" cy="1737226"/>
          </a:xfrm>
          <a:prstGeom prst="rect">
            <a:avLst/>
          </a:prstGeom>
          <a:solidFill>
            <a:schemeClr val="accent1">
              <a:alpha val="2000"/>
            </a:schemeClr>
          </a:solidFill>
          <a:ln w="127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Lato" panose="020B0600000101010101" charset="0"/>
              <a:cs typeface="Tahoma" panose="020B0604030504040204" pitchFamily="34" charset="0"/>
            </a:endParaRPr>
          </a:p>
        </p:txBody>
      </p:sp>
      <p:sp>
        <p:nvSpPr>
          <p:cNvPr id="88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1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/>
      <p:bldP spid="82" grpId="0"/>
      <p:bldP spid="85" grpId="0" animBg="1"/>
      <p:bldP spid="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CD4"/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9"/>
          <p:cNvSpPr txBox="1">
            <a:spLocks noGrp="1"/>
          </p:cNvSpPr>
          <p:nvPr>
            <p:ph type="title"/>
          </p:nvPr>
        </p:nvSpPr>
        <p:spPr>
          <a:xfrm>
            <a:off x="353000" y="721925"/>
            <a:ext cx="84354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4000">
                <a:solidFill>
                  <a:srgbClr val="FFE599"/>
                </a:solidFill>
              </a:rPr>
              <a:t>THANK YOU!</a:t>
            </a:r>
            <a:br>
              <a:rPr lang="ko" sz="4000">
                <a:solidFill>
                  <a:srgbClr val="FFE599"/>
                </a:solidFill>
              </a:rPr>
            </a:br>
            <a:r>
              <a:rPr lang="ko" sz="4000">
                <a:solidFill>
                  <a:srgbClr val="FFE599"/>
                </a:solidFill>
              </a:rPr>
              <a:t>Any Question?</a:t>
            </a:r>
            <a:endParaRPr sz="2400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altLang="ko" dirty="0"/>
              <a:t>Noisy Labels</a:t>
            </a:r>
            <a:endParaRPr dirty="0"/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4"/>
          <p:cNvSpPr/>
          <p:nvPr/>
        </p:nvSpPr>
        <p:spPr>
          <a:xfrm>
            <a:off x="443700" y="949649"/>
            <a:ext cx="8432700" cy="3440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Alternatives produce </a:t>
            </a:r>
            <a:r>
              <a:rPr lang="en-US" sz="2000" b="1" dirty="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noisy labels </a:t>
            </a:r>
            <a:r>
              <a:rPr lang="en-US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that may be corrupted from true ones</a:t>
            </a:r>
            <a:endParaRPr lang="en-US" altLang="ko-KR" sz="2000" dirty="0">
              <a:solidFill>
                <a:srgbClr val="0C0C0C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</a:rPr>
              <a:t>Mistakes </a:t>
            </a:r>
            <a:r>
              <a:rPr lang="en-US" altLang="ko-KR" sz="1800" dirty="0">
                <a:latin typeface="Lato" panose="020B0600000101010101" charset="0"/>
                <a:sym typeface="Lato"/>
              </a:rPr>
              <a:t>with subjective labeling (Even expert can make …)</a:t>
            </a: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latin typeface="Lato" panose="020B0600000101010101" charset="0"/>
                <a:sym typeface="Lato"/>
              </a:rPr>
              <a:t>Data corruption – Label flipping attack</a:t>
            </a: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1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Ques. “How many mislabeling occurs?”</a:t>
            </a:r>
            <a:endParaRPr lang="en-US" altLang="ko-KR" sz="2000" b="1" dirty="0">
              <a:solidFill>
                <a:srgbClr val="CC0000"/>
              </a:solidFill>
            </a:endParaRPr>
          </a:p>
        </p:txBody>
      </p: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63" y="2586210"/>
            <a:ext cx="7750573" cy="205928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172688" y="2221396"/>
            <a:ext cx="1508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800"/>
            </a:pPr>
            <a:r>
              <a:rPr lang="en-US" altLang="ko-KR" sz="16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– </a:t>
            </a:r>
            <a:r>
              <a:rPr lang="en-US" altLang="ko-KR" sz="1600" b="1" dirty="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8.0% - 38.6%</a:t>
            </a:r>
            <a:endParaRPr lang="en-US" altLang="ko-KR" sz="16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altLang="ko" dirty="0"/>
              <a:t>Negative Influence from Noisy Labels</a:t>
            </a:r>
            <a:endParaRPr dirty="0"/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4"/>
          <p:cNvSpPr/>
          <p:nvPr/>
        </p:nvSpPr>
        <p:spPr>
          <a:xfrm>
            <a:off x="443700" y="949649"/>
            <a:ext cx="8432700" cy="36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ML Systems show </a:t>
            </a:r>
            <a:r>
              <a:rPr lang="en-US" sz="2000" b="1" dirty="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poor generalization (performance) </a:t>
            </a:r>
            <a:r>
              <a:rPr lang="en-US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on unseen data</a:t>
            </a:r>
            <a:endParaRPr lang="en-US" altLang="ko-KR" sz="2000" dirty="0">
              <a:solidFill>
                <a:srgbClr val="0C0C0C"/>
              </a:solidFill>
            </a:endParaRP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</a:rPr>
              <a:t>In over-parameterized regime, DNNs totally </a:t>
            </a:r>
            <a:r>
              <a:rPr lang="en-US" altLang="ko-KR" sz="1800" dirty="0" err="1">
                <a:solidFill>
                  <a:srgbClr val="0C0C0C"/>
                </a:solidFill>
                <a:latin typeface="Lato" panose="020B0600000101010101" charset="0"/>
              </a:rPr>
              <a:t>overfits</a:t>
            </a: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</a:rPr>
              <a:t> to corrupted labels</a:t>
            </a:r>
          </a:p>
          <a:p>
            <a:pPr marL="538162" lvl="1" indent="-195262">
              <a:spcBef>
                <a:spcPts val="360"/>
              </a:spcBef>
              <a:buClr>
                <a:srgbClr val="0C0C0C"/>
              </a:buClr>
              <a:buSzPts val="1800"/>
              <a:buFont typeface="Arial"/>
              <a:buChar char="▪"/>
            </a:pPr>
            <a:endParaRPr lang="en-US" altLang="ko-KR" sz="1800" dirty="0">
              <a:latin typeface="Lato" panose="020B0600000101010101" charset="0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1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1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1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1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1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1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  <a:p>
            <a:pPr marL="285750" lvl="0" indent="-285750">
              <a:buSzPts val="1800"/>
              <a:buFont typeface="Lato"/>
              <a:buChar char="•"/>
            </a:pPr>
            <a:endParaRPr lang="en-US" altLang="ko-KR" sz="2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70" y="2003523"/>
            <a:ext cx="3752851" cy="2003837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5343527" y="2133248"/>
            <a:ext cx="2653265" cy="346642"/>
          </a:xfrm>
          <a:prstGeom prst="roundRect">
            <a:avLst/>
          </a:prstGeom>
          <a:solidFill>
            <a:schemeClr val="bg2">
              <a:alpha val="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  <a:latin typeface="Lato" panose="020B0600000101010101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5387769" y="2155736"/>
                <a:ext cx="26709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solidFill>
                      <a:schemeClr val="bg2"/>
                    </a:solidFill>
                    <a:latin typeface="Lato" panose="020B0600000101010101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Noise Rate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</m:oMath>
                </a14:m>
                <a:r>
                  <a:rPr lang="ko-KR" altLang="en-US" dirty="0">
                    <a:solidFill>
                      <a:schemeClr val="bg2"/>
                    </a:solidFill>
                    <a:latin typeface="Lato" panose="020B0600000101010101" charset="0"/>
                  </a:rPr>
                  <a:t>     </a:t>
                </a:r>
                <a:r>
                  <a:rPr lang="en-US" altLang="ko-KR" dirty="0">
                    <a:solidFill>
                      <a:schemeClr val="bg2"/>
                    </a:solidFill>
                    <a:latin typeface="Lato" panose="020B0600000101010101" charset="0"/>
                  </a:rPr>
                  <a:t>Test Accuracy</a:t>
                </a:r>
                <a:r>
                  <a:rPr lang="en-US" altLang="ko-KR" dirty="0">
                    <a:solidFill>
                      <a:schemeClr val="bg2"/>
                    </a:solidFill>
                    <a:latin typeface="Lato" panose="020B0600000101010101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</m:oMath>
                </a14:m>
                <a:r>
                  <a:rPr lang="ko-KR" altLang="en-US" dirty="0">
                    <a:solidFill>
                      <a:schemeClr val="bg2"/>
                    </a:solidFill>
                    <a:latin typeface="Lato" panose="020B0600000101010101" charset="0"/>
                  </a:rPr>
                  <a:t> </a:t>
                </a:r>
                <a:r>
                  <a:rPr lang="en-US" altLang="ko-KR" dirty="0">
                    <a:solidFill>
                      <a:schemeClr val="bg2"/>
                    </a:solidFill>
                    <a:latin typeface="Lato" panose="020B0600000101010101" charset="0"/>
                  </a:rPr>
                  <a:t> </a:t>
                </a:r>
                <a:endParaRPr lang="ko-KR" altLang="en-US" dirty="0">
                  <a:solidFill>
                    <a:schemeClr val="bg2"/>
                  </a:solidFill>
                  <a:latin typeface="Lato" panose="020B0600000101010101" charset="0"/>
                </a:endParaRPr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69" y="2155736"/>
                <a:ext cx="2670924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연결선 19"/>
          <p:cNvCxnSpPr/>
          <p:nvPr/>
        </p:nvCxnSpPr>
        <p:spPr>
          <a:xfrm>
            <a:off x="5382829" y="3280929"/>
            <a:ext cx="2817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5382829" y="3005442"/>
            <a:ext cx="28179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5664623" y="3143294"/>
            <a:ext cx="134043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Lato" panose="020B0600000101010101" charset="0"/>
                <a:ea typeface="Tahoma" panose="020B0604030504040204" pitchFamily="34" charset="0"/>
                <a:cs typeface="Times New Roman" panose="02020603050405020304" pitchFamily="18" charset="0"/>
              </a:rPr>
              <a:t>Tiny ImageNet</a:t>
            </a:r>
            <a:endParaRPr lang="ko-KR" altLang="en-US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687098" y="2866942"/>
            <a:ext cx="107593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Lato" panose="020B0600000101010101" charset="0"/>
                <a:ea typeface="Tahoma" panose="020B0604030504040204" pitchFamily="34" charset="0"/>
                <a:cs typeface="Times New Roman" panose="02020603050405020304" pitchFamily="18" charset="0"/>
              </a:rPr>
              <a:t>CIFAR-100</a:t>
            </a:r>
            <a:endParaRPr lang="ko-KR" altLang="en-US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5382829" y="2741904"/>
            <a:ext cx="28179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5687098" y="2592263"/>
            <a:ext cx="97174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2"/>
                </a:solidFill>
                <a:latin typeface="Lato" panose="020B0600000101010101" charset="0"/>
                <a:ea typeface="Tahoma" panose="020B0604030504040204" pitchFamily="34" charset="0"/>
                <a:cs typeface="Times New Roman" panose="02020603050405020304" pitchFamily="18" charset="0"/>
              </a:rPr>
              <a:t>CIFAR-10</a:t>
            </a:r>
            <a:endParaRPr lang="ko-KR" altLang="en-US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288570" y="3490809"/>
            <a:ext cx="2324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C0C0C"/>
                </a:solidFill>
                <a:latin typeface="Lato" panose="020B0600000101010101" charset="0"/>
              </a:rPr>
              <a:t>(Random flipping was used)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85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175" y="1693811"/>
            <a:ext cx="3486150" cy="2505075"/>
          </a:xfrm>
          <a:prstGeom prst="rect">
            <a:avLst/>
          </a:prstGeom>
        </p:spPr>
      </p:pic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altLang="ko"/>
              <a:t>Can Popular Regularization Help?</a:t>
            </a:r>
            <a:endParaRPr dirty="0"/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4"/>
          <p:cNvSpPr/>
          <p:nvPr/>
        </p:nvSpPr>
        <p:spPr>
          <a:xfrm>
            <a:off x="443700" y="949649"/>
            <a:ext cx="8432700" cy="36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Dropout, batch norm, weight decay, and data augmentation</a:t>
            </a:r>
          </a:p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Do not </a:t>
            </a:r>
            <a:r>
              <a:rPr lang="en-US" altLang="ko-KR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completely </a:t>
            </a:r>
            <a:r>
              <a:rPr lang="en-US" altLang="ko-KR" sz="20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overcome</a:t>
            </a:r>
            <a:r>
              <a:rPr lang="en-US" altLang="ko-KR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the overfitting to noisy labels</a:t>
            </a:r>
            <a:endParaRPr lang="en-US" altLang="ko-KR" sz="1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9542" y="1826224"/>
            <a:ext cx="2600325" cy="1895475"/>
          </a:xfrm>
          <a:prstGeom prst="rect">
            <a:avLst/>
          </a:prstGeom>
        </p:spPr>
      </p:pic>
      <p:sp>
        <p:nvSpPr>
          <p:cNvPr id="28" name="자유형 27"/>
          <p:cNvSpPr/>
          <p:nvPr/>
        </p:nvSpPr>
        <p:spPr>
          <a:xfrm>
            <a:off x="4156055" y="2836571"/>
            <a:ext cx="91189" cy="363512"/>
          </a:xfrm>
          <a:custGeom>
            <a:avLst/>
            <a:gdLst>
              <a:gd name="connsiteX0" fmla="*/ 0 w 91189"/>
              <a:gd name="connsiteY0" fmla="*/ 363512 h 363512"/>
              <a:gd name="connsiteX1" fmla="*/ 78698 w 91189"/>
              <a:gd name="connsiteY1" fmla="*/ 217358 h 363512"/>
              <a:gd name="connsiteX2" fmla="*/ 89941 w 91189"/>
              <a:gd name="connsiteY2" fmla="*/ 0 h 36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189" h="363512">
                <a:moveTo>
                  <a:pt x="0" y="363512"/>
                </a:moveTo>
                <a:cubicBezTo>
                  <a:pt x="31854" y="320727"/>
                  <a:pt x="63708" y="277943"/>
                  <a:pt x="78698" y="217358"/>
                </a:cubicBezTo>
                <a:cubicBezTo>
                  <a:pt x="93688" y="156773"/>
                  <a:pt x="91814" y="78386"/>
                  <a:pt x="89941" y="0"/>
                </a:cubicBezTo>
              </a:path>
            </a:pathLst>
          </a:custGeom>
          <a:noFill/>
          <a:ln w="19050">
            <a:solidFill>
              <a:schemeClr val="bg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Lato" panose="020B0600000101010101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433913" y="2836571"/>
            <a:ext cx="292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b="1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imes New Roman" panose="02020603050405020304" pitchFamily="18" charset="0"/>
              </a:rPr>
              <a:t>Benefit</a:t>
            </a:r>
            <a:r>
              <a:rPr lang="en-US" altLang="ko-KR" sz="1800" dirty="0">
                <a:solidFill>
                  <a:srgbClr val="0C0C0C"/>
                </a:solidFill>
                <a:latin typeface="Lato" panose="020B0600000101010101" charset="0"/>
                <a:ea typeface="Tahoma" panose="020B0604030504040204" pitchFamily="34" charset="0"/>
                <a:cs typeface="Times New Roman" panose="02020603050405020304" pitchFamily="18" charset="0"/>
              </a:rPr>
              <a:t> from regularization</a:t>
            </a:r>
            <a:endParaRPr lang="ko-KR" altLang="en-US" sz="1800" dirty="0">
              <a:latin typeface="Lato" panose="020B0600000101010101" charset="0"/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4247244" y="2307268"/>
            <a:ext cx="4452" cy="363211"/>
          </a:xfrm>
          <a:prstGeom prst="straightConnector1">
            <a:avLst/>
          </a:prstGeom>
          <a:ln w="15875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4433562" y="2307268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b="1" dirty="0">
                <a:solidFill>
                  <a:schemeClr val="bg2"/>
                </a:solidFill>
                <a:latin typeface="Lato" panose="020B0600000101010101" charset="0"/>
                <a:ea typeface="Tahoma" panose="020B0604030504040204" pitchFamily="34" charset="0"/>
                <a:cs typeface="Times New Roman" panose="02020603050405020304" pitchFamily="18" charset="0"/>
              </a:rPr>
              <a:t>Gap</a:t>
            </a:r>
            <a:r>
              <a:rPr lang="en-US" altLang="ko-KR" sz="1800" dirty="0">
                <a:solidFill>
                  <a:schemeClr val="bg2"/>
                </a:solidFill>
                <a:latin typeface="Lato" panose="020B0600000101010101" charset="0"/>
                <a:ea typeface="Tahoma" panose="020B0604030504040204" pitchFamily="34" charset="0"/>
                <a:cs typeface="Times New Roman" panose="02020603050405020304" pitchFamily="18" charset="0"/>
              </a:rPr>
              <a:t> compared to optimal model</a:t>
            </a:r>
            <a:endParaRPr lang="ko-KR" altLang="en-US" sz="1800" dirty="0">
              <a:solidFill>
                <a:schemeClr val="bg2"/>
              </a:solidFill>
              <a:latin typeface="Lato" panose="020B0600000101010101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799542" y="4204968"/>
            <a:ext cx="2709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C0C0C"/>
                </a:solidFill>
                <a:latin typeface="Lato" panose="020B0600000101010101" charset="0"/>
              </a:rPr>
              <a:t>(40% Random flipping was used)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471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altLang="ko" dirty="0"/>
              <a:t>Can Popular Regularization Help?</a:t>
            </a:r>
            <a:endParaRPr dirty="0"/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4"/>
          <p:cNvSpPr/>
          <p:nvPr/>
        </p:nvSpPr>
        <p:spPr>
          <a:xfrm>
            <a:off x="443700" y="949649"/>
            <a:ext cx="8432700" cy="369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SzPts val="1800"/>
              <a:buFont typeface="Lato"/>
              <a:buChar char="•"/>
            </a:pPr>
            <a:r>
              <a:rPr lang="en-US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Dropout, batch norm, weight decay, and data augmentation</a:t>
            </a:r>
          </a:p>
          <a:p>
            <a:pPr marL="285750" lvl="0" indent="-285750">
              <a:buSzPts val="1800"/>
              <a:buFont typeface="Lato"/>
              <a:buChar char="•"/>
            </a:pPr>
            <a:r>
              <a:rPr lang="en-US" altLang="ko-KR" sz="20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Do not </a:t>
            </a:r>
            <a:r>
              <a:rPr lang="en-US" altLang="ko-KR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completely </a:t>
            </a:r>
            <a:r>
              <a:rPr lang="en-US" altLang="ko-KR" sz="20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overcome</a:t>
            </a:r>
            <a:r>
              <a:rPr lang="en-US" altLang="ko-KR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the overfitting to noisy labels</a:t>
            </a:r>
            <a:endParaRPr lang="en-US" altLang="ko-KR" sz="1800" dirty="0">
              <a:solidFill>
                <a:schemeClr val="dk2"/>
              </a:solidFill>
              <a:latin typeface="Lato" panose="020B0600000101010101" charset="0"/>
              <a:ea typeface="Lato"/>
              <a:cs typeface="Lato"/>
              <a:sym typeface="Lato"/>
            </a:endParaRPr>
          </a:p>
        </p:txBody>
      </p:sp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799542" y="4204968"/>
            <a:ext cx="2709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C0C0C"/>
                </a:solidFill>
                <a:latin typeface="Lato" panose="020B0600000101010101" charset="0"/>
              </a:rPr>
              <a:t>(40% Random flipping was used)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413" y="1646186"/>
            <a:ext cx="3438525" cy="2552700"/>
          </a:xfrm>
          <a:prstGeom prst="rect">
            <a:avLst/>
          </a:prstGeom>
        </p:spPr>
      </p:pic>
      <p:cxnSp>
        <p:nvCxnSpPr>
          <p:cNvPr id="16" name="직선 화살표 연결선 15"/>
          <p:cNvCxnSpPr/>
          <p:nvPr/>
        </p:nvCxnSpPr>
        <p:spPr>
          <a:xfrm flipH="1">
            <a:off x="4409440" y="2369635"/>
            <a:ext cx="32766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4737100" y="2184969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rgbClr val="FF0000"/>
                </a:solidFill>
              </a:rPr>
              <a:t>Our proposed approach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8" name="자유형 17"/>
          <p:cNvSpPr/>
          <p:nvPr/>
        </p:nvSpPr>
        <p:spPr>
          <a:xfrm>
            <a:off x="4129536" y="2430471"/>
            <a:ext cx="91189" cy="247660"/>
          </a:xfrm>
          <a:custGeom>
            <a:avLst/>
            <a:gdLst>
              <a:gd name="connsiteX0" fmla="*/ 0 w 91189"/>
              <a:gd name="connsiteY0" fmla="*/ 363512 h 363512"/>
              <a:gd name="connsiteX1" fmla="*/ 78698 w 91189"/>
              <a:gd name="connsiteY1" fmla="*/ 217358 h 363512"/>
              <a:gd name="connsiteX2" fmla="*/ 89941 w 91189"/>
              <a:gd name="connsiteY2" fmla="*/ 0 h 36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189" h="363512">
                <a:moveTo>
                  <a:pt x="0" y="363512"/>
                </a:moveTo>
                <a:cubicBezTo>
                  <a:pt x="31854" y="320727"/>
                  <a:pt x="63708" y="277943"/>
                  <a:pt x="78698" y="217358"/>
                </a:cubicBezTo>
                <a:cubicBezTo>
                  <a:pt x="93688" y="156773"/>
                  <a:pt x="91814" y="78386"/>
                  <a:pt x="89941" y="0"/>
                </a:cubicBezTo>
              </a:path>
            </a:pathLst>
          </a:custGeom>
          <a:noFill/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686850" y="2440428"/>
            <a:ext cx="5870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+23% 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1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CD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734400" y="993925"/>
            <a:ext cx="7675200" cy="187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altLang="ko" sz="3300" dirty="0">
                <a:solidFill>
                  <a:schemeClr val="bg1"/>
                </a:solidFill>
              </a:rPr>
              <a:t>What is </a:t>
            </a:r>
            <a:r>
              <a:rPr lang="en-US" altLang="ko" sz="3300" dirty="0">
                <a:solidFill>
                  <a:srgbClr val="A2EDE8"/>
                </a:solidFill>
              </a:rPr>
              <a:t>good learning directions</a:t>
            </a:r>
            <a:br>
              <a:rPr lang="en-US" altLang="ko" sz="3300" dirty="0">
                <a:solidFill>
                  <a:schemeClr val="bg1"/>
                </a:solidFill>
              </a:rPr>
            </a:br>
            <a:r>
              <a:rPr lang="en-US" altLang="ko" sz="3300" dirty="0">
                <a:solidFill>
                  <a:schemeClr val="bg1"/>
                </a:solidFill>
              </a:rPr>
              <a:t>for </a:t>
            </a:r>
            <a:r>
              <a:rPr lang="en-US" altLang="ko" sz="3300" dirty="0">
                <a:solidFill>
                  <a:srgbClr val="FBC1A7"/>
                </a:solidFill>
              </a:rPr>
              <a:t>robust learning </a:t>
            </a:r>
            <a:r>
              <a:rPr lang="en-US" altLang="ko" sz="3300" dirty="0">
                <a:solidFill>
                  <a:schemeClr val="bg1"/>
                </a:solidFill>
              </a:rPr>
              <a:t>with noisy labels?</a:t>
            </a:r>
            <a:endParaRPr sz="3300" dirty="0"/>
          </a:p>
        </p:txBody>
      </p:sp>
      <p:sp>
        <p:nvSpPr>
          <p:cNvPr id="157" name="Google Shape;157;p2"/>
          <p:cNvSpPr txBox="1">
            <a:spLocks noGrp="1"/>
          </p:cNvSpPr>
          <p:nvPr>
            <p:ph type="subTitle" idx="4294967295"/>
          </p:nvPr>
        </p:nvSpPr>
        <p:spPr>
          <a:xfrm>
            <a:off x="734400" y="482525"/>
            <a:ext cx="63315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altLang="ko" sz="2400" b="1" dirty="0">
                <a:solidFill>
                  <a:srgbClr val="FFFFFF"/>
                </a:solidFill>
              </a:rPr>
              <a:t>Existing Directions for Handling Noisy Labels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34400" y="4116455"/>
            <a:ext cx="7487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2000"/>
            </a:pPr>
            <a:r>
              <a:rPr lang="en-US" altLang="ko-KR" sz="1600" dirty="0">
                <a:solidFill>
                  <a:schemeClr val="bg1"/>
                </a:solidFill>
              </a:rPr>
              <a:t>Refer to “Learning from Noisy Labels with Deep Neural Networks: A Survey”</a:t>
            </a:r>
          </a:p>
        </p:txBody>
      </p:sp>
    </p:spTree>
    <p:extLst>
      <p:ext uri="{BB962C8B-B14F-4D97-AF65-F5344CB8AC3E}">
        <p14:creationId xmlns:p14="http://schemas.microsoft.com/office/powerpoint/2010/main" val="157120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521825" y="195975"/>
            <a:ext cx="83106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General Pipeline of Sample Selection</a:t>
            </a:r>
            <a:endParaRPr dirty="0"/>
          </a:p>
        </p:txBody>
      </p:sp>
      <p:sp>
        <p:nvSpPr>
          <p:cNvPr id="170" name="Google Shape;170;p4"/>
          <p:cNvSpPr/>
          <p:nvPr/>
        </p:nvSpPr>
        <p:spPr>
          <a:xfrm>
            <a:off x="0" y="4749900"/>
            <a:ext cx="9144000" cy="393600"/>
          </a:xfrm>
          <a:prstGeom prst="rect">
            <a:avLst/>
          </a:prstGeom>
          <a:solidFill>
            <a:srgbClr val="0B7C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"/>
          <p:cNvCxnSpPr/>
          <p:nvPr/>
        </p:nvCxnSpPr>
        <p:spPr>
          <a:xfrm>
            <a:off x="521825" y="837275"/>
            <a:ext cx="800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Google Shape;228;p4"/>
              <p:cNvSpPr/>
              <p:nvPr/>
            </p:nvSpPr>
            <p:spPr>
              <a:xfrm>
                <a:off x="443700" y="949649"/>
                <a:ext cx="8432700" cy="3695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285750" lvl="0" indent="-285750">
                  <a:buSzPts val="1800"/>
                  <a:buFont typeface="Lato"/>
                  <a:buChar char="•"/>
                </a:pPr>
                <a:r>
                  <a:rPr lang="en-US" altLang="ko-KR" sz="20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For each training iteration </a:t>
                </a:r>
                <a:r>
                  <a:rPr lang="en-US" altLang="ko-KR" sz="2000" i="1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t</a:t>
                </a:r>
                <a:r>
                  <a:rPr lang="en-US" altLang="ko-KR" sz="20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,</a:t>
                </a:r>
                <a:endParaRPr lang="en-US" altLang="ko-KR" sz="2000" dirty="0">
                  <a:solidFill>
                    <a:srgbClr val="0C0C0C"/>
                  </a:solidFill>
                </a:endParaRPr>
              </a:p>
              <a:p>
                <a:pPr marL="685800" lvl="1" indent="-342900">
                  <a:spcBef>
                    <a:spcPts val="360"/>
                  </a:spcBef>
                  <a:buClr>
                    <a:srgbClr val="0C0C0C"/>
                  </a:buClr>
                  <a:buSzPts val="1800"/>
                  <a:buFont typeface="+mj-lt"/>
                  <a:buAutoNum type="arabicPeriod"/>
                </a:pPr>
                <a:r>
                  <a:rPr lang="en-US" altLang="ko-KR" sz="1800" dirty="0">
                    <a:solidFill>
                      <a:srgbClr val="0C0C0C"/>
                    </a:solidFill>
                    <a:latin typeface="Lato" panose="020B0600000101010101" charset="0"/>
                    <a:ea typeface="Lato"/>
                  </a:rPr>
                  <a:t>P</a:t>
                </a:r>
                <a: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erform </a:t>
                </a:r>
                <a:r>
                  <a:rPr lang="en-US" altLang="ko-KR" sz="1800" b="1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forward step </a:t>
                </a:r>
                <a: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on a given</a:t>
                </a:r>
                <a:b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</a:br>
                <a: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mini-batch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altLang="ko-KR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ko-KR" sz="1800" dirty="0">
                  <a:latin typeface="Lato" panose="020B0600000101010101" charset="0"/>
                  <a:ea typeface="Cambria Math" panose="02040503050406030204" pitchFamily="18" charset="0"/>
                </a:endParaRPr>
              </a:p>
              <a:p>
                <a:pPr marL="685800" lvl="1" indent="-342900">
                  <a:spcBef>
                    <a:spcPts val="360"/>
                  </a:spcBef>
                  <a:buClr>
                    <a:srgbClr val="0C0C0C"/>
                  </a:buClr>
                  <a:buSzPts val="1800"/>
                  <a:buFont typeface="+mj-lt"/>
                  <a:buAutoNum type="arabicPeriod"/>
                </a:pPr>
                <a:endParaRPr lang="en-US" altLang="ko-KR" sz="300" dirty="0">
                  <a:latin typeface="Lato" panose="020B0600000101010101" charset="0"/>
                  <a:ea typeface="Cambria Math" panose="02040503050406030204" pitchFamily="18" charset="0"/>
                </a:endParaRPr>
              </a:p>
              <a:p>
                <a:pPr marL="685800" lvl="1" indent="-342900">
                  <a:spcBef>
                    <a:spcPts val="360"/>
                  </a:spcBef>
                  <a:buClr>
                    <a:srgbClr val="0C0C0C"/>
                  </a:buClr>
                  <a:buSzPts val="1800"/>
                  <a:buFont typeface="+mj-lt"/>
                  <a:buAutoNum type="arabicPeriod"/>
                </a:pPr>
                <a: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Identify the </a:t>
                </a:r>
                <a:r>
                  <a:rPr lang="en-US" altLang="ko-KR" sz="1800" b="1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set of clean examples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𝓢</m:t>
                        </m:r>
                      </m:e>
                      <m:sub>
                        <m:r>
                          <a:rPr lang="en-US" altLang="ko-KR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b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</a:br>
                <a: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from the noisy mini-batch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altLang="ko-KR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ko-KR" sz="1800" dirty="0">
                  <a:solidFill>
                    <a:schemeClr val="dk2"/>
                  </a:solidFill>
                  <a:latin typeface="Lato" panose="020B0600000101010101" charset="0"/>
                  <a:ea typeface="Lato"/>
                  <a:cs typeface="Lato"/>
                  <a:sym typeface="Lato"/>
                </a:endParaRPr>
              </a:p>
              <a:p>
                <a:pPr marL="685800" lvl="1" indent="-342900">
                  <a:spcBef>
                    <a:spcPts val="360"/>
                  </a:spcBef>
                  <a:buClr>
                    <a:srgbClr val="0C0C0C"/>
                  </a:buClr>
                  <a:buSzPts val="1800"/>
                  <a:buFont typeface="+mj-lt"/>
                  <a:buAutoNum type="arabicPeriod"/>
                </a:pPr>
                <a:endParaRPr lang="en-US" altLang="ko-KR" sz="1050" dirty="0">
                  <a:solidFill>
                    <a:schemeClr val="dk2"/>
                  </a:solidFill>
                  <a:latin typeface="Lato" panose="020B0600000101010101" charset="0"/>
                  <a:ea typeface="Lato"/>
                  <a:cs typeface="Lato"/>
                  <a:sym typeface="Lato"/>
                </a:endParaRPr>
              </a:p>
              <a:p>
                <a:pPr marL="685800" lvl="1" indent="-342900">
                  <a:spcBef>
                    <a:spcPts val="360"/>
                  </a:spcBef>
                  <a:buClr>
                    <a:srgbClr val="0C0C0C"/>
                  </a:buClr>
                  <a:buSzPts val="1800"/>
                  <a:buFont typeface="+mj-lt"/>
                  <a:buAutoNum type="arabicPeriod"/>
                </a:pPr>
                <a:endParaRPr lang="en-US" altLang="ko-KR" sz="2400" dirty="0">
                  <a:solidFill>
                    <a:schemeClr val="dk2"/>
                  </a:solidFill>
                  <a:latin typeface="Lato" panose="020B0600000101010101" charset="0"/>
                  <a:ea typeface="Lato"/>
                  <a:cs typeface="Lato"/>
                  <a:sym typeface="Lato"/>
                </a:endParaRPr>
              </a:p>
              <a:p>
                <a:pPr marL="685800" lvl="1" indent="-342900">
                  <a:spcBef>
                    <a:spcPts val="360"/>
                  </a:spcBef>
                  <a:buClr>
                    <a:srgbClr val="0C0C0C"/>
                  </a:buClr>
                  <a:buSzPts val="1800"/>
                  <a:buFont typeface="+mj-lt"/>
                  <a:buAutoNum type="arabicPeriod"/>
                </a:pPr>
                <a: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Perform a </a:t>
                </a:r>
                <a:r>
                  <a:rPr lang="en-US" altLang="ko-KR" sz="1800" b="1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backward step </a:t>
                </a:r>
                <a: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only using</a:t>
                </a:r>
                <a:b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</a:br>
                <a: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  <a:t>the selected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ko-KR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lang="en-US" altLang="ko-KR" sz="1800" dirty="0">
                    <a:solidFill>
                      <a:schemeClr val="dk2"/>
                    </a:solidFill>
                    <a:latin typeface="Lato" panose="020B0600000101010101" charset="0"/>
                    <a:ea typeface="Lato"/>
                    <a:cs typeface="Lato"/>
                    <a:sym typeface="Lato"/>
                  </a:rPr>
                </a:br>
                <a:endParaRPr lang="en-US" altLang="ko-KR" sz="1800" dirty="0">
                  <a:solidFill>
                    <a:schemeClr val="dk2"/>
                  </a:solidFill>
                  <a:latin typeface="Lato" panose="020B0600000101010101" charset="0"/>
                  <a:ea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228" name="Google Shape;228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00" y="949649"/>
                <a:ext cx="8432700" cy="3695851"/>
              </a:xfrm>
              <a:prstGeom prst="rect">
                <a:avLst/>
              </a:prstGeom>
              <a:blipFill>
                <a:blip r:embed="rId3"/>
                <a:stretch>
                  <a:fillRect l="-651" t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Google Shape;134;p32"/>
          <p:cNvSpPr txBox="1"/>
          <p:nvPr/>
        </p:nvSpPr>
        <p:spPr>
          <a:xfrm>
            <a:off x="8577859" y="4854300"/>
            <a:ext cx="386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0240" y="1115488"/>
            <a:ext cx="3740819" cy="2314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692344" y="2717801"/>
                <a:ext cx="43782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ts val="2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altLang="ko-KR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ko-KR" sz="1800" b="0" i="1" smtClean="0">
                          <a:solidFill>
                            <a:srgbClr val="0C0C0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altLang="ko-KR" sz="1800" i="1" smtClean="0">
                              <a:solidFill>
                                <a:srgbClr val="0C0C0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ko-KR" sz="1800" i="1" smtClean="0">
                                  <a:solidFill>
                                    <a:srgbClr val="0C0C0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solidFill>
                                    <a:srgbClr val="0C0C0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sz="1800" b="0" i="1" smtClean="0">
                                  <a:solidFill>
                                    <a:srgbClr val="0C0C0C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1800" b="0" i="1" smtClean="0">
                                  <a:solidFill>
                                    <a:srgbClr val="0C0C0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ko-KR" sz="1800" b="0" i="1" smtClean="0">
                              <a:solidFill>
                                <a:srgbClr val="0C0C0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ko-K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altLang="ko-KR" sz="1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ko-KR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800" b="0" i="1" smtClean="0">
                          <a:solidFill>
                            <a:srgbClr val="0B7CD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𝑐𝑟𝑖𝑡𝑒𝑟𝑖𝑜𝑛</m:t>
                      </m:r>
                      <m:d>
                        <m:dPr>
                          <m:ctrlPr>
                            <a:rPr lang="en-US" altLang="ko-KR" sz="1800" b="0" i="1" smtClean="0">
                              <a:solidFill>
                                <a:srgbClr val="0B7C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rgbClr val="0B7C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800" b="0" i="1" smtClean="0">
                              <a:solidFill>
                                <a:srgbClr val="0B7C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b="0" i="1" smtClean="0">
                              <a:solidFill>
                                <a:srgbClr val="0B7C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ko-KR" sz="1800" b="0" i="1" smtClean="0">
                          <a:solidFill>
                            <a:srgbClr val="0B7CD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solidFill>
                            <a:srgbClr val="0B7CD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𝑇𝑟𝑢𝑒</m:t>
                      </m:r>
                      <m:r>
                        <a:rPr lang="en-US" altLang="ko-KR" sz="1800" b="0" i="1" smtClean="0">
                          <a:solidFill>
                            <a:srgbClr val="0C0C0C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ko-KR" sz="1800" dirty="0">
                  <a:solidFill>
                    <a:srgbClr val="0C0C0C"/>
                  </a:solidFill>
                  <a:latin typeface="Lato" panose="020B0600000101010101" charset="0"/>
                </a:endParaRPr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44" y="2717801"/>
                <a:ext cx="4378250" cy="36933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5462201" y="1737397"/>
                <a:ext cx="4309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01" y="1737397"/>
                <a:ext cx="43095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5462201" y="2667082"/>
                <a:ext cx="4469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01" y="2667082"/>
                <a:ext cx="44698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7190854" y="1905913"/>
                <a:ext cx="4228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854" y="1905913"/>
                <a:ext cx="42280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/>
              <p:cNvSpPr/>
              <p:nvPr/>
            </p:nvSpPr>
            <p:spPr>
              <a:xfrm>
                <a:off x="7171085" y="2850226"/>
                <a:ext cx="4228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직사각형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085" y="2850226"/>
                <a:ext cx="42280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0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9854</TotalTime>
  <Words>1431</Words>
  <Application>Microsoft Office PowerPoint</Application>
  <PresentationFormat>화면 슬라이드 쇼(16:9)</PresentationFormat>
  <Paragraphs>298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44" baseType="lpstr">
      <vt:lpstr>Lato</vt:lpstr>
      <vt:lpstr>Lato</vt:lpstr>
      <vt:lpstr>Raleway</vt:lpstr>
      <vt:lpstr>맑은 고딕</vt:lpstr>
      <vt:lpstr>Arial</vt:lpstr>
      <vt:lpstr>Cambria</vt:lpstr>
      <vt:lpstr>Cambria</vt:lpstr>
      <vt:lpstr>Cambria Math</vt:lpstr>
      <vt:lpstr>Impact</vt:lpstr>
      <vt:lpstr>Tahoma</vt:lpstr>
      <vt:lpstr>Times New Roman</vt:lpstr>
      <vt:lpstr>Wingdings</vt:lpstr>
      <vt:lpstr>Swiss</vt:lpstr>
      <vt:lpstr>1_Swiss</vt:lpstr>
      <vt:lpstr>Robust Learning by Self-Transition for Handling Noisy Labels  </vt:lpstr>
      <vt:lpstr>What are noisy labels and  its negative Impact on Learning? </vt:lpstr>
      <vt:lpstr>Data Labeling in Data Collection</vt:lpstr>
      <vt:lpstr>Noisy Labels</vt:lpstr>
      <vt:lpstr>Negative Influence from Noisy Labels</vt:lpstr>
      <vt:lpstr>Can Popular Regularization Help?</vt:lpstr>
      <vt:lpstr>Can Popular Regularization Help?</vt:lpstr>
      <vt:lpstr>What is good learning directions for robust learning with noisy labels?</vt:lpstr>
      <vt:lpstr>General Pipeline of Sample Selection</vt:lpstr>
      <vt:lpstr>Criterion: Small-loss Trick</vt:lpstr>
      <vt:lpstr>Three Limitations </vt:lpstr>
      <vt:lpstr>Transitional behaviors exist in the memorization of DNNs</vt:lpstr>
      <vt:lpstr>Transitional Memorization Nature</vt:lpstr>
      <vt:lpstr>Design | Incremental Selection w.o. Supervision</vt:lpstr>
      <vt:lpstr>Advantages of Self-transitional Learning</vt:lpstr>
      <vt:lpstr>How to find the best transition point? and How to refine the initial set?</vt:lpstr>
      <vt:lpstr>Definition of the Best Transition Point</vt:lpstr>
      <vt:lpstr>Two Memorization Metrics</vt:lpstr>
      <vt:lpstr>Monotonicity of MP and MR</vt:lpstr>
      <vt:lpstr>Phase I: Seeding</vt:lpstr>
      <vt:lpstr>Phase II: Evolution</vt:lpstr>
      <vt:lpstr>Summary of MORPH</vt:lpstr>
      <vt:lpstr>Much robust Selection with High Precision and Recall Optimal Transition Point</vt:lpstr>
      <vt:lpstr>PowerPoint 프레젠테이션</vt:lpstr>
      <vt:lpstr>PowerPoint 프레젠테이션</vt:lpstr>
      <vt:lpstr>PowerPoint 프레젠테이션</vt:lpstr>
      <vt:lpstr>PowerPoint 프레젠테이션</vt:lpstr>
      <vt:lpstr>Conclusion</vt:lpstr>
      <vt:lpstr>Conclusion</vt:lpstr>
      <vt:lpstr>THANK YOU! 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Autoencoder-based embedding method for power-law distributed sparse graph data</dc:title>
  <dc:creator>user</dc:creator>
  <cp:lastModifiedBy>Jae-Gil Lee</cp:lastModifiedBy>
  <cp:revision>322</cp:revision>
  <cp:lastPrinted>2019-12-03T03:00:11Z</cp:lastPrinted>
  <dcterms:modified xsi:type="dcterms:W3CDTF">2021-07-23T12:08:17Z</dcterms:modified>
</cp:coreProperties>
</file>