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4" r:id="rId3"/>
    <p:sldId id="257" r:id="rId4"/>
    <p:sldId id="430" r:id="rId5"/>
    <p:sldId id="431" r:id="rId6"/>
    <p:sldId id="432" r:id="rId7"/>
    <p:sldId id="433" r:id="rId8"/>
    <p:sldId id="320" r:id="rId9"/>
    <p:sldId id="425" r:id="rId10"/>
    <p:sldId id="352" r:id="rId11"/>
    <p:sldId id="319" r:id="rId12"/>
    <p:sldId id="441" r:id="rId13"/>
    <p:sldId id="322" r:id="rId14"/>
    <p:sldId id="323" r:id="rId15"/>
    <p:sldId id="321" r:id="rId16"/>
    <p:sldId id="423" r:id="rId17"/>
    <p:sldId id="421" r:id="rId18"/>
    <p:sldId id="327" r:id="rId19"/>
    <p:sldId id="419" r:id="rId20"/>
    <p:sldId id="420" r:id="rId21"/>
    <p:sldId id="427" r:id="rId22"/>
    <p:sldId id="428" r:id="rId23"/>
    <p:sldId id="429" r:id="rId24"/>
    <p:sldId id="426" r:id="rId25"/>
    <p:sldId id="435" r:id="rId26"/>
    <p:sldId id="440" r:id="rId27"/>
    <p:sldId id="438" r:id="rId28"/>
    <p:sldId id="436" r:id="rId29"/>
    <p:sldId id="439" r:id="rId30"/>
    <p:sldId id="443" r:id="rId31"/>
    <p:sldId id="442" r:id="rId32"/>
    <p:sldId id="437" r:id="rId33"/>
    <p:sldId id="444" r:id="rId34"/>
    <p:sldId id="434" r:id="rId35"/>
  </p:sldIdLst>
  <p:sldSz cx="9144000" cy="6858000" type="screen4x3"/>
  <p:notesSz cx="9271000" cy="6985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5323E"/>
    <a:srgbClr val="FF00FF"/>
    <a:srgbClr val="CCFF99"/>
    <a:srgbClr val="FF0000"/>
    <a:srgbClr val="CC3300"/>
    <a:srgbClr val="FF7C8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0" autoAdjust="0"/>
    <p:restoredTop sz="89055" autoAdjust="0"/>
  </p:normalViewPr>
  <p:slideViewPr>
    <p:cSldViewPr showGuides="1">
      <p:cViewPr>
        <p:scale>
          <a:sx n="80" d="100"/>
          <a:sy n="80" d="100"/>
        </p:scale>
        <p:origin x="-3042" y="-504"/>
      </p:cViewPr>
      <p:guideLst>
        <p:guide orient="horz" pos="3793"/>
        <p:guide pos="2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2370" y="-84"/>
      </p:cViewPr>
      <p:guideLst>
        <p:guide orient="horz" pos="2200"/>
        <p:guide pos="29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BM\Papers\TKDE1\expr\exp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BM\Papers\TKDE1\expr\exp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BM\Papers\TKDE1\expr\exp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339622641509"/>
          <c:y val="7.5085324232081918E-2"/>
          <c:w val="0.81320754716981136"/>
          <c:h val="0.617747440273037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83.18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Sheet1!$A$1:$A$8</c:f>
              <c:numCache>
                <c:formatCode>General</c:formatCode>
                <c:ptCount val="8"/>
                <c:pt idx="0">
                  <c:v>21205</c:v>
                </c:pt>
                <c:pt idx="1">
                  <c:v>21221</c:v>
                </c:pt>
                <c:pt idx="2">
                  <c:v>21253</c:v>
                </c:pt>
                <c:pt idx="3">
                  <c:v>21317</c:v>
                </c:pt>
                <c:pt idx="4">
                  <c:v>21445</c:v>
                </c:pt>
                <c:pt idx="5">
                  <c:v>21702</c:v>
                </c:pt>
                <c:pt idx="6">
                  <c:v>22216</c:v>
                </c:pt>
                <c:pt idx="7">
                  <c:v>23244</c:v>
                </c:pt>
              </c:numCache>
            </c:numRef>
          </c:cat>
          <c:val>
            <c:numRef>
              <c:f>Sheet1!$B$1:$B$8</c:f>
              <c:numCache>
                <c:formatCode>General</c:formatCode>
                <c:ptCount val="8"/>
                <c:pt idx="0">
                  <c:v>79.44</c:v>
                </c:pt>
                <c:pt idx="1">
                  <c:v>81.08</c:v>
                </c:pt>
                <c:pt idx="2">
                  <c:v>81.94</c:v>
                </c:pt>
                <c:pt idx="3">
                  <c:v>83.18</c:v>
                </c:pt>
                <c:pt idx="4">
                  <c:v>83.02</c:v>
                </c:pt>
                <c:pt idx="5">
                  <c:v>83.14</c:v>
                </c:pt>
                <c:pt idx="6">
                  <c:v>81.819999999999993</c:v>
                </c:pt>
                <c:pt idx="7">
                  <c:v>79.06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1168"/>
        <c:axId val="43214528"/>
      </c:barChart>
      <c:catAx>
        <c:axId val="5351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The number of selected features</a:t>
                </a:r>
              </a:p>
            </c:rich>
          </c:tx>
          <c:layout>
            <c:manualLayout>
              <c:xMode val="edge"/>
              <c:yMode val="edge"/>
              <c:x val="0.32873412772829419"/>
              <c:y val="0.800265711217272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4321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452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Accuracy (%)</a:t>
                </a:r>
              </a:p>
            </c:rich>
          </c:tx>
          <c:layout>
            <c:manualLayout>
              <c:xMode val="edge"/>
              <c:yMode val="edge"/>
              <c:x val="1.6981132075471698E-2"/>
              <c:y val="0.194539249146757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53511168"/>
        <c:crosses val="autoZero"/>
        <c:crossBetween val="between"/>
      </c:valAx>
      <c:spPr>
        <a:noFill/>
        <a:ln w="3175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12489639319076"/>
          <c:y val="7.6655052264808357E-2"/>
          <c:w val="0.80279675742501477"/>
          <c:h val="0.627177700348432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Sheet1!$A$22:$A$27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closed</c:v>
                </c:pt>
              </c:strCache>
            </c:strRef>
          </c:cat>
          <c:val>
            <c:numRef>
              <c:f>Sheet1!$B$22:$B$27</c:f>
              <c:numCache>
                <c:formatCode>General</c:formatCode>
                <c:ptCount val="6"/>
                <c:pt idx="0">
                  <c:v>90.72</c:v>
                </c:pt>
                <c:pt idx="1">
                  <c:v>93.24</c:v>
                </c:pt>
                <c:pt idx="2">
                  <c:v>93.12</c:v>
                </c:pt>
                <c:pt idx="3">
                  <c:v>93.24</c:v>
                </c:pt>
                <c:pt idx="4">
                  <c:v>93.28</c:v>
                </c:pt>
                <c:pt idx="5">
                  <c:v>93.28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3728"/>
        <c:axId val="43216832"/>
      </c:barChart>
      <c:catAx>
        <c:axId val="53513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The length of sequential patterns</a:t>
                </a:r>
              </a:p>
            </c:rich>
          </c:tx>
          <c:layout>
            <c:manualLayout>
              <c:xMode val="edge"/>
              <c:yMode val="edge"/>
              <c:x val="0.32108347539466292"/>
              <c:y val="0.864111498257839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4321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683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Accuracy (%)</a:t>
                </a:r>
              </a:p>
            </c:rich>
          </c:tx>
          <c:layout>
            <c:manualLayout>
              <c:xMode val="edge"/>
              <c:yMode val="edge"/>
              <c:x val="9.6711890179115335E-3"/>
              <c:y val="0.191637630662020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53513728"/>
        <c:crosses val="autoZero"/>
        <c:crossBetween val="between"/>
      </c:valAx>
      <c:spPr>
        <a:noFill/>
        <a:ln w="3175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04687326668933"/>
          <c:y val="7.7193246961509601E-2"/>
          <c:w val="0.79515973281783348"/>
          <c:h val="0.635089895456056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Sheet1!$A$22:$A$27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closed</c:v>
                </c:pt>
              </c:strCache>
            </c:strRef>
          </c:cat>
          <c:val>
            <c:numRef>
              <c:f>Sheet1!$C$22:$C$27</c:f>
              <c:numCache>
                <c:formatCode>General</c:formatCode>
                <c:ptCount val="6"/>
                <c:pt idx="0">
                  <c:v>63</c:v>
                </c:pt>
                <c:pt idx="1">
                  <c:v>344</c:v>
                </c:pt>
                <c:pt idx="2">
                  <c:v>1296</c:v>
                </c:pt>
                <c:pt idx="3">
                  <c:v>1640</c:v>
                </c:pt>
                <c:pt idx="4">
                  <c:v>1703</c:v>
                </c:pt>
                <c:pt idx="5">
                  <c:v>1797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61632"/>
        <c:axId val="43218560"/>
      </c:barChart>
      <c:catAx>
        <c:axId val="8506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altLang="en-US">
                    <a:solidFill>
                      <a:schemeClr val="bg1"/>
                    </a:solidFill>
                  </a:rPr>
                  <a:t>The length of sequential patterns</a:t>
                </a:r>
              </a:p>
            </c:rich>
          </c:tx>
          <c:layout>
            <c:manualLayout>
              <c:xMode val="edge"/>
              <c:yMode val="edge"/>
              <c:x val="0.34078274263621433"/>
              <c:y val="0.859652068434993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ko-KR"/>
          </a:p>
        </c:txPr>
        <c:crossAx val="4321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856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altLang="en-US">
                    <a:solidFill>
                      <a:schemeClr val="bg1"/>
                    </a:solidFill>
                  </a:rPr>
                  <a:t>Time (msec)</a:t>
                </a:r>
              </a:p>
            </c:rich>
          </c:tx>
          <c:layout>
            <c:manualLayout>
              <c:xMode val="edge"/>
              <c:yMode val="edge"/>
              <c:x val="9.3110038971643272E-3"/>
              <c:y val="0.22456217297893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ko-KR"/>
          </a:p>
        </c:txPr>
        <c:crossAx val="85061632"/>
        <c:crosses val="autoZero"/>
        <c:crossBetween val="between"/>
      </c:valAx>
      <c:spPr>
        <a:noFill/>
        <a:ln w="3175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돋움"/>
          <a:ea typeface="돋움"/>
          <a:cs typeface="돋움"/>
        </a:defRPr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0758" y="0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484E0178-D229-4669-B3B4-15801C7F362E}" type="datetimeFigureOut">
              <a:rPr lang="en-US"/>
              <a:pPr/>
              <a:t>3/31/2011</a:t>
            </a:fld>
            <a:endParaRPr lang="en-US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4554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0758" y="6634554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3DA30A88-7AD8-4068-9FFD-EDA342CAF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0758" y="0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A8CC338A-7A7F-4589-868D-00BB9F16C0B0}" type="datetimeFigureOut">
              <a:rPr lang="en-US"/>
              <a:pPr/>
              <a:t>3/31/2011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925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34554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0758" y="6634554"/>
            <a:ext cx="4018136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427CB32C-9081-43A0-A512-6233FC04F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1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i="0" kern="12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rPr>
              <a:t>US drivers travel 2.7 trillion miles per year.</a:t>
            </a:r>
          </a:p>
          <a:p>
            <a:r>
              <a:rPr lang="en-US" altLang="ko-KR" sz="1200" i="0" kern="12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rPr>
              <a:t>There are nearly 4 million miles of roads in the United States.</a:t>
            </a:r>
          </a:p>
          <a:p>
            <a:r>
              <a:rPr lang="en-US" altLang="ko-KR" sz="1200" i="0" kern="12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rPr>
              <a:t>Traffic congestion in 2001 wasted 3.6 billion hours and 5.7 billion gallons, worth $70 billion, in 75 U.S. urban areas.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B32C-9081-43A0-A512-6233FC04FE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Google Maps adds live traffic for US cities.</a:t>
            </a:r>
            <a:r>
              <a:rPr lang="en-US" altLang="ko-KR" baseline="0" dirty="0" smtClean="0"/>
              <a:t> Color coded routes indicate traffic levels for that city. This is the Chicago area.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B32C-9081-43A0-A512-6233FC04FE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preformed or saw-cut loop is buried in the traffic lane.  The detector powers the loop causing a magnetic field in the loop area.  When a large metal object, such as a vehicle, moves over the loop, the resonate frequency increases.  A traffic light detects that a car has pulled up and is waiting for the light to change.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RFID</a:t>
            </a:r>
            <a:r>
              <a:rPr lang="en-US" altLang="ko-KR" baseline="0" dirty="0" smtClean="0"/>
              <a:t> tags are used for electronic toll-collection systems.  The tags </a:t>
            </a:r>
            <a:r>
              <a:rPr lang="en-US" altLang="ko-KR" dirty="0" smtClean="0"/>
              <a:t>can be mounted on the inside of the vehicle's windshield. </a:t>
            </a:r>
            <a:r>
              <a:rPr lang="en-US" altLang="ko-KR" smtClean="0"/>
              <a:t>They communicate with reader equipment built into lane-based or open road toll collection lanes.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CB32C-9081-43A0-A512-6233FC04FE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62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77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78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18487" cy="5270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51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18487" cy="5270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460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665538"/>
            <a:ext cx="4038600" cy="24606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08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83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064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68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7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62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76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768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8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395288" y="44450"/>
            <a:ext cx="82184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395288" y="6364288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03/30/2011</a:t>
            </a:r>
            <a:endParaRPr lang="en-US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388350" y="636428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0F9B9CB-F168-4FA3-81BD-7AEAD61F12B3}" type="slidenum">
              <a:rPr lang="en-US" sz="1400">
                <a:solidFill>
                  <a:schemeClr val="bg1"/>
                </a:solidFill>
                <a:latin typeface="Book Antiqua" pitchFamily="18" charset="0"/>
              </a:rPr>
              <a:pPr>
                <a:spcBef>
                  <a:spcPct val="50000"/>
                </a:spcBef>
              </a:pPr>
              <a:t>‹#›</a:t>
            </a:fld>
            <a:endParaRPr lang="en-US" sz="14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HY헤드라인M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800" kern="1200">
          <a:solidFill>
            <a:schemeClr val="bg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bg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____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Mapquestlogonew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221458"/>
            <a:ext cx="9144000" cy="7754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8000"/>
                </a:schemeClr>
              </a:gs>
              <a:gs pos="50000">
                <a:schemeClr val="tx1">
                  <a:lumMod val="85000"/>
                  <a:lumOff val="15000"/>
                  <a:alpha val="1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4099" name="직사각형 7"/>
          <p:cNvSpPr>
            <a:spLocks noChangeArrowheads="1"/>
          </p:cNvSpPr>
          <p:nvPr/>
        </p:nvSpPr>
        <p:spPr bwMode="auto">
          <a:xfrm>
            <a:off x="0" y="221828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Book Antiqua" pitchFamily="18" charset="0"/>
                <a:ea typeface="HY견고딕" pitchFamily="18" charset="-127"/>
              </a:rPr>
              <a:t>Traffic Data Classification</a:t>
            </a:r>
            <a:endParaRPr lang="ko-KR" altLang="ko-KR" sz="4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102" name="제목 5"/>
          <p:cNvSpPr txBox="1">
            <a:spLocks/>
          </p:cNvSpPr>
          <p:nvPr/>
        </p:nvSpPr>
        <p:spPr bwMode="auto">
          <a:xfrm>
            <a:off x="2627313" y="4221163"/>
            <a:ext cx="4103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solidFill>
                  <a:schemeClr val="bg1"/>
                </a:solidFill>
                <a:latin typeface="Book Antiqua" pitchFamily="18" charset="0"/>
                <a:ea typeface="HY신명조" pitchFamily="18" charset="-127"/>
              </a:rPr>
              <a:t>March 30, </a:t>
            </a:r>
            <a:r>
              <a:rPr lang="en-US" altLang="ko-KR" sz="2800" b="1" dirty="0" smtClean="0">
                <a:solidFill>
                  <a:schemeClr val="bg1"/>
                </a:solidFill>
                <a:latin typeface="Book Antiqua" pitchFamily="18" charset="0"/>
                <a:ea typeface="HY신명조" pitchFamily="18" charset="-127"/>
              </a:rPr>
              <a:t>2011</a:t>
            </a:r>
            <a:endParaRPr lang="en-US" altLang="ko-KR" sz="2800" b="1" dirty="0">
              <a:solidFill>
                <a:schemeClr val="bg1"/>
              </a:solidFill>
              <a:latin typeface="Book Antiqua" pitchFamily="18" charset="0"/>
              <a:ea typeface="HY신명조" pitchFamily="18" charset="-127"/>
            </a:endParaRPr>
          </a:p>
          <a:p>
            <a:pPr algn="ctr" eaLnBrk="1" hangingPunct="1"/>
            <a:r>
              <a:rPr lang="ko-KR" altLang="en-US" sz="2800" b="1" dirty="0">
                <a:solidFill>
                  <a:schemeClr val="bg1"/>
                </a:solidFill>
                <a:latin typeface="Book Antiqua" pitchFamily="18" charset="0"/>
                <a:ea typeface="HY신명조" pitchFamily="18" charset="-127"/>
              </a:rPr>
              <a:t>J</a:t>
            </a:r>
            <a:r>
              <a:rPr lang="en-US" altLang="ko-KR" sz="2800" b="1" dirty="0" err="1">
                <a:solidFill>
                  <a:schemeClr val="bg1"/>
                </a:solidFill>
                <a:latin typeface="Book Antiqua" pitchFamily="18" charset="0"/>
                <a:ea typeface="HY신명조" pitchFamily="18" charset="-127"/>
              </a:rPr>
              <a:t>ae</a:t>
            </a:r>
            <a:r>
              <a:rPr lang="en-US" altLang="ko-KR" sz="2800" b="1" dirty="0">
                <a:solidFill>
                  <a:schemeClr val="bg1"/>
                </a:solidFill>
                <a:latin typeface="Book Antiqua" pitchFamily="18" charset="0"/>
                <a:ea typeface="HY신명조" pitchFamily="18" charset="-127"/>
              </a:rPr>
              <a:t>-Gil Lee</a:t>
            </a:r>
            <a:endParaRPr lang="ko-KR" altLang="ko-KR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021388"/>
            <a:ext cx="151288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6021388"/>
            <a:ext cx="16857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Classification Basics</a:t>
            </a:r>
          </a:p>
        </p:txBody>
      </p:sp>
      <p:graphicFrame>
        <p:nvGraphicFramePr>
          <p:cNvPr id="157702" name="Object 6"/>
          <p:cNvGraphicFramePr>
            <a:graphicFrameLocks/>
          </p:cNvGraphicFramePr>
          <p:nvPr/>
        </p:nvGraphicFramePr>
        <p:xfrm>
          <a:off x="1071563" y="3986213"/>
          <a:ext cx="471487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5" name="Worksheet" r:id="rId5" imgW="5267325" imgH="1895654" progId="Excel.Sheet.8">
                  <p:embed/>
                </p:oleObj>
              </mc:Choice>
              <mc:Fallback>
                <p:oleObj name="Worksheet" r:id="rId5" imgW="5267325" imgH="1895654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86213"/>
                        <a:ext cx="4714875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순서도: 자기 디스크 6"/>
          <p:cNvSpPr>
            <a:spLocks noChangeArrowheads="1"/>
          </p:cNvSpPr>
          <p:nvPr/>
        </p:nvSpPr>
        <p:spPr bwMode="auto">
          <a:xfrm>
            <a:off x="4356100" y="1557338"/>
            <a:ext cx="1216025" cy="857250"/>
          </a:xfrm>
          <a:prstGeom prst="flowChartMagneticDisk">
            <a:avLst/>
          </a:prstGeom>
          <a:solidFill>
            <a:schemeClr val="accent2"/>
          </a:solidFill>
          <a:ln w="25400" algn="ctr">
            <a:solidFill>
              <a:srgbClr val="95323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1800">
                <a:solidFill>
                  <a:srgbClr val="FFFFFF"/>
                </a:solidFill>
                <a:latin typeface="Book Antiqua" pitchFamily="18" charset="0"/>
                <a:ea typeface="HY엽서L" pitchFamily="18" charset="-127"/>
              </a:rPr>
              <a:t>Classifier</a:t>
            </a:r>
            <a:endParaRPr kumimoji="0" lang="ko-KR" altLang="en-US" sz="1800">
              <a:solidFill>
                <a:srgbClr val="FFFFFF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157704" name="TextBox 7"/>
          <p:cNvSpPr txBox="1">
            <a:spLocks noChangeArrowheads="1"/>
          </p:cNvSpPr>
          <p:nvPr/>
        </p:nvSpPr>
        <p:spPr bwMode="auto">
          <a:xfrm>
            <a:off x="4500563" y="5629275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 b="1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Class label</a:t>
            </a:r>
            <a:endParaRPr kumimoji="0" lang="ko-KR" altLang="en-US" sz="1800" b="1">
              <a:solidFill>
                <a:schemeClr val="bg1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157705" name="TextBox 8"/>
          <p:cNvSpPr txBox="1">
            <a:spLocks noChangeArrowheads="1"/>
          </p:cNvSpPr>
          <p:nvPr/>
        </p:nvSpPr>
        <p:spPr bwMode="auto">
          <a:xfrm>
            <a:off x="1714500" y="3557588"/>
            <a:ext cx="164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 b="1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Training data</a:t>
            </a:r>
            <a:endParaRPr kumimoji="0" lang="ko-KR" altLang="en-US" sz="1800" b="1">
              <a:solidFill>
                <a:schemeClr val="bg1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11" name="위쪽 화살표 10"/>
          <p:cNvSpPr>
            <a:spLocks noChangeArrowheads="1"/>
          </p:cNvSpPr>
          <p:nvPr/>
        </p:nvSpPr>
        <p:spPr bwMode="auto">
          <a:xfrm>
            <a:off x="3214688" y="3486150"/>
            <a:ext cx="285750" cy="500063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accent2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위쪽 화살표 11"/>
          <p:cNvSpPr>
            <a:spLocks noChangeArrowheads="1"/>
          </p:cNvSpPr>
          <p:nvPr/>
        </p:nvSpPr>
        <p:spPr bwMode="auto">
          <a:xfrm rot="2708768">
            <a:off x="3993357" y="2228056"/>
            <a:ext cx="285750" cy="500063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accent2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7708" name="TextBox 15"/>
          <p:cNvSpPr txBox="1">
            <a:spLocks noChangeArrowheads="1"/>
          </p:cNvSpPr>
          <p:nvPr/>
        </p:nvSpPr>
        <p:spPr bwMode="auto">
          <a:xfrm>
            <a:off x="2928938" y="2271713"/>
            <a:ext cx="1214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 b="1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Features</a:t>
            </a:r>
            <a:endParaRPr kumimoji="0" lang="ko-KR" altLang="en-US" sz="1800" b="1">
              <a:solidFill>
                <a:schemeClr val="bg1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5643563" y="2771775"/>
            <a:ext cx="2286000" cy="714375"/>
          </a:xfrm>
          <a:prstGeom prst="rect">
            <a:avLst/>
          </a:prstGeom>
          <a:solidFill>
            <a:schemeClr val="accent2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1800">
                <a:solidFill>
                  <a:srgbClr val="FFFFFF"/>
                </a:solidFill>
                <a:latin typeface="Book Antiqua" pitchFamily="18" charset="0"/>
                <a:ea typeface="HY엽서L" pitchFamily="18" charset="-127"/>
              </a:rPr>
              <a:t>Prediction</a:t>
            </a:r>
            <a:endParaRPr kumimoji="0" lang="ko-KR" altLang="en-US" sz="1800">
              <a:solidFill>
                <a:srgbClr val="FFFFFF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157710" name="TextBox 18"/>
          <p:cNvSpPr txBox="1">
            <a:spLocks noChangeArrowheads="1"/>
          </p:cNvSpPr>
          <p:nvPr/>
        </p:nvSpPr>
        <p:spPr bwMode="auto">
          <a:xfrm>
            <a:off x="6000750" y="1628775"/>
            <a:ext cx="2214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 b="1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Unseen data</a:t>
            </a:r>
          </a:p>
          <a:p>
            <a:pPr eaLnBrk="1" hangingPunct="1"/>
            <a:r>
              <a:rPr kumimoji="0" lang="en-US" altLang="ko-KR" sz="1800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(Jeff, Professor, 4, ?)</a:t>
            </a:r>
            <a:endParaRPr kumimoji="0" lang="ko-KR" altLang="en-US" sz="1800">
              <a:solidFill>
                <a:schemeClr val="bg1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20" name="위쪽 화살표 19"/>
          <p:cNvSpPr>
            <a:spLocks noChangeArrowheads="1"/>
          </p:cNvSpPr>
          <p:nvPr/>
        </p:nvSpPr>
        <p:spPr bwMode="auto">
          <a:xfrm flipV="1">
            <a:off x="6715125" y="2271713"/>
            <a:ext cx="285750" cy="500062"/>
          </a:xfrm>
          <a:prstGeom prst="upArrow">
            <a:avLst>
              <a:gd name="adj1" fmla="val 50000"/>
              <a:gd name="adj2" fmla="val 49996"/>
            </a:avLst>
          </a:prstGeom>
          <a:solidFill>
            <a:schemeClr val="accent2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위쪽 화살표 20"/>
          <p:cNvSpPr>
            <a:spLocks noChangeArrowheads="1"/>
          </p:cNvSpPr>
          <p:nvPr/>
        </p:nvSpPr>
        <p:spPr bwMode="auto">
          <a:xfrm rot="18891232" flipV="1">
            <a:off x="5691982" y="2228056"/>
            <a:ext cx="285750" cy="500063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accent2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위쪽 화살표 21"/>
          <p:cNvSpPr>
            <a:spLocks noChangeArrowheads="1"/>
          </p:cNvSpPr>
          <p:nvPr/>
        </p:nvSpPr>
        <p:spPr bwMode="auto">
          <a:xfrm flipV="1">
            <a:off x="6715125" y="3486150"/>
            <a:ext cx="285750" cy="500063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accent2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7714" name="TextBox 23"/>
          <p:cNvSpPr txBox="1">
            <a:spLocks noChangeArrowheads="1"/>
          </p:cNvSpPr>
          <p:nvPr/>
        </p:nvSpPr>
        <p:spPr bwMode="auto">
          <a:xfrm>
            <a:off x="6143625" y="4057650"/>
            <a:ext cx="1928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800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Tenured = </a:t>
            </a:r>
            <a:r>
              <a:rPr kumimoji="0" lang="en-US" altLang="ko-KR" sz="1800" b="1" i="1" u="sng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Yes</a:t>
            </a:r>
            <a:endParaRPr kumimoji="0" lang="ko-KR" altLang="en-US" sz="1800" b="1" i="1" u="sng">
              <a:solidFill>
                <a:schemeClr val="bg1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2" name="직사각형 16"/>
          <p:cNvSpPr>
            <a:spLocks noChangeArrowheads="1"/>
          </p:cNvSpPr>
          <p:nvPr/>
        </p:nvSpPr>
        <p:spPr bwMode="auto">
          <a:xfrm>
            <a:off x="2195513" y="2781300"/>
            <a:ext cx="2286000" cy="714375"/>
          </a:xfrm>
          <a:prstGeom prst="rect">
            <a:avLst/>
          </a:prstGeom>
          <a:solidFill>
            <a:srgbClr val="FF7C80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1800" b="1" u="sng">
                <a:solidFill>
                  <a:srgbClr val="FFFFFF"/>
                </a:solidFill>
                <a:latin typeface="Book Antiqua" pitchFamily="18" charset="0"/>
                <a:ea typeface="HY엽서L" pitchFamily="18" charset="-127"/>
              </a:rPr>
              <a:t>Feature Generation</a:t>
            </a:r>
            <a:endParaRPr kumimoji="0" lang="ko-KR" altLang="en-US" sz="1800" b="1" u="sng">
              <a:solidFill>
                <a:srgbClr val="FFFFFF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157718" name="TextBox 24"/>
          <p:cNvSpPr txBox="1">
            <a:spLocks noChangeArrowheads="1"/>
          </p:cNvSpPr>
          <p:nvPr/>
        </p:nvSpPr>
        <p:spPr bwMode="auto">
          <a:xfrm>
            <a:off x="565150" y="1628775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2400" b="1" dirty="0">
                <a:solidFill>
                  <a:schemeClr val="bg1"/>
                </a:solidFill>
                <a:latin typeface="Book Antiqua" pitchFamily="18" charset="0"/>
                <a:ea typeface="HY엽서L" pitchFamily="18" charset="-127"/>
              </a:rPr>
              <a:t>Scope of this talk</a:t>
            </a:r>
            <a:endParaRPr kumimoji="0" lang="ko-KR" altLang="en-US" sz="2400" b="1" dirty="0">
              <a:solidFill>
                <a:schemeClr val="bg1"/>
              </a:solidFill>
              <a:latin typeface="Book Antiqua" pitchFamily="18" charset="0"/>
              <a:ea typeface="HY엽서L" pitchFamily="18" charset="-127"/>
            </a:endParaRPr>
          </a:p>
        </p:txBody>
      </p:sp>
      <p:sp>
        <p:nvSpPr>
          <p:cNvPr id="27" name="오른쪽으로 구부러진 화살표 26"/>
          <p:cNvSpPr>
            <a:spLocks noChangeArrowheads="1"/>
          </p:cNvSpPr>
          <p:nvPr/>
        </p:nvSpPr>
        <p:spPr bwMode="auto">
          <a:xfrm>
            <a:off x="1493838" y="2128838"/>
            <a:ext cx="571500" cy="10715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Traffic Classification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맑은 고딕" pitchFamily="50" charset="-127"/>
              </a:rPr>
              <a:t>Problem definition</a:t>
            </a:r>
          </a:p>
          <a:p>
            <a:pPr lvl="1"/>
            <a:r>
              <a:rPr lang="en-US" smtClean="0">
                <a:ea typeface="맑은 고딕" pitchFamily="50" charset="-127"/>
              </a:rPr>
              <a:t>Given a set of trajectories on road networks, with each trajectory associated with a class label, </a:t>
            </a:r>
            <a:r>
              <a:rPr lang="en-US" altLang="ko-KR" smtClean="0"/>
              <a:t>we </a:t>
            </a:r>
            <a:r>
              <a:rPr lang="en-US" smtClean="0">
                <a:ea typeface="맑은 고딕" pitchFamily="50" charset="-127"/>
              </a:rPr>
              <a:t>construct a classification model</a:t>
            </a:r>
          </a:p>
          <a:p>
            <a:r>
              <a:rPr lang="en-US" smtClean="0">
                <a:ea typeface="맑은 고딕" pitchFamily="50" charset="-127"/>
              </a:rPr>
              <a:t>Example application</a:t>
            </a:r>
          </a:p>
          <a:p>
            <a:pPr lvl="1"/>
            <a:r>
              <a:rPr lang="en-US" smtClean="0">
                <a:ea typeface="맑은 고딕" pitchFamily="50" charset="-127"/>
              </a:rPr>
              <a:t>Intelligent transportation systems</a:t>
            </a:r>
          </a:p>
        </p:txBody>
      </p:sp>
      <p:grpSp>
        <p:nvGrpSpPr>
          <p:cNvPr id="114701" name="Group 13"/>
          <p:cNvGrpSpPr>
            <a:grpSpLocks/>
          </p:cNvGrpSpPr>
          <p:nvPr/>
        </p:nvGrpSpPr>
        <p:grpSpPr bwMode="auto">
          <a:xfrm>
            <a:off x="1331913" y="3811588"/>
            <a:ext cx="3744912" cy="2354262"/>
            <a:chOff x="839" y="2401"/>
            <a:chExt cx="2359" cy="1483"/>
          </a:xfrm>
        </p:grpSpPr>
        <p:pic>
          <p:nvPicPr>
            <p:cNvPr id="1146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401"/>
              <a:ext cx="2161" cy="148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693" name="Line 5"/>
            <p:cNvSpPr>
              <a:spLocks noChangeShapeType="1"/>
            </p:cNvSpPr>
            <p:nvPr/>
          </p:nvSpPr>
          <p:spPr bwMode="auto">
            <a:xfrm flipV="1">
              <a:off x="1973" y="3626"/>
              <a:ext cx="4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694" name="Line 6"/>
            <p:cNvSpPr>
              <a:spLocks noChangeShapeType="1"/>
            </p:cNvSpPr>
            <p:nvPr/>
          </p:nvSpPr>
          <p:spPr bwMode="auto">
            <a:xfrm flipH="1" flipV="1">
              <a:off x="1338" y="3127"/>
              <a:ext cx="635" cy="5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695" name="Line 7"/>
            <p:cNvSpPr>
              <a:spLocks noChangeShapeType="1"/>
            </p:cNvSpPr>
            <p:nvPr/>
          </p:nvSpPr>
          <p:spPr bwMode="auto">
            <a:xfrm flipH="1" flipV="1">
              <a:off x="1293" y="2628"/>
              <a:ext cx="45" cy="4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696" name="Rectangle 8"/>
            <p:cNvSpPr>
              <a:spLocks noChangeArrowheads="1"/>
            </p:cNvSpPr>
            <p:nvPr/>
          </p:nvSpPr>
          <p:spPr bwMode="auto">
            <a:xfrm>
              <a:off x="1112" y="2537"/>
              <a:ext cx="317" cy="27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4697" name="Text Box 9"/>
            <p:cNvSpPr txBox="1">
              <a:spLocks noChangeArrowheads="1"/>
            </p:cNvSpPr>
            <p:nvPr/>
          </p:nvSpPr>
          <p:spPr bwMode="auto">
            <a:xfrm>
              <a:off x="1384" y="2559"/>
              <a:ext cx="18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Book Antiqua" pitchFamily="18" charset="0"/>
                </a:rPr>
                <a:t>Predicted destination</a:t>
              </a:r>
            </a:p>
          </p:txBody>
        </p:sp>
        <p:sp>
          <p:nvSpPr>
            <p:cNvPr id="114698" name="Text Box 10"/>
            <p:cNvSpPr txBox="1">
              <a:spLocks noChangeArrowheads="1"/>
            </p:cNvSpPr>
            <p:nvPr/>
          </p:nvSpPr>
          <p:spPr bwMode="auto">
            <a:xfrm>
              <a:off x="2018" y="3626"/>
              <a:ext cx="10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Book Antiqua" pitchFamily="18" charset="0"/>
                </a:rPr>
                <a:t>Partial path</a:t>
              </a:r>
            </a:p>
          </p:txBody>
        </p:sp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1520" y="3067"/>
              <a:ext cx="1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Book Antiqua" pitchFamily="18" charset="0"/>
                </a:rPr>
                <a:t>Future path</a:t>
              </a:r>
            </a:p>
          </p:txBody>
        </p:sp>
      </p:grpSp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98888"/>
            <a:ext cx="3116263" cy="2373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Single and Combined Features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</a:t>
            </a:r>
            <a:r>
              <a:rPr lang="en-US" altLang="ko-KR" b="1" i="1" dirty="0" smtClean="0">
                <a:solidFill>
                  <a:srgbClr val="CCFF99"/>
                </a:solidFill>
              </a:rPr>
              <a:t>single</a:t>
            </a:r>
            <a:r>
              <a:rPr lang="en-US" altLang="ko-KR" dirty="0" smtClean="0">
                <a:solidFill>
                  <a:srgbClr val="CCFF99"/>
                </a:solidFill>
              </a:rPr>
              <a:t> </a:t>
            </a:r>
            <a:r>
              <a:rPr lang="en-US" altLang="ko-KR" dirty="0" smtClean="0"/>
              <a:t>feature</a:t>
            </a:r>
          </a:p>
          <a:p>
            <a:pPr lvl="1"/>
            <a:r>
              <a:rPr lang="en-US" altLang="ko-KR" dirty="0" smtClean="0"/>
              <a:t>A road segment visited by at least one trajectory</a:t>
            </a:r>
          </a:p>
          <a:p>
            <a:r>
              <a:rPr lang="en-US" altLang="ko-KR" dirty="0" smtClean="0"/>
              <a:t>A </a:t>
            </a:r>
            <a:r>
              <a:rPr lang="en-US" altLang="ko-KR" b="1" i="1" dirty="0" smtClean="0">
                <a:solidFill>
                  <a:srgbClr val="CCFF99"/>
                </a:solidFill>
              </a:rPr>
              <a:t>combined</a:t>
            </a:r>
            <a:r>
              <a:rPr lang="en-US" altLang="ko-KR" dirty="0" smtClean="0"/>
              <a:t> feature</a:t>
            </a:r>
          </a:p>
          <a:p>
            <a:pPr lvl="1"/>
            <a:r>
              <a:rPr lang="en-US" altLang="ko-KR" dirty="0" smtClean="0"/>
              <a:t>A frequent sequence of single features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dirty="0" smtClean="0">
                <a:sym typeface="Symbol"/>
              </a:rPr>
              <a:t> </a:t>
            </a:r>
            <a:r>
              <a:rPr lang="en-US" altLang="ko-KR" dirty="0" smtClean="0"/>
              <a:t>a </a:t>
            </a:r>
            <a:r>
              <a:rPr lang="en-US" altLang="ko-KR" b="1" i="1" dirty="0" smtClean="0">
                <a:solidFill>
                  <a:srgbClr val="CCFF99"/>
                </a:solidFill>
              </a:rPr>
              <a:t>sequential pattern</a:t>
            </a:r>
            <a:endParaRPr lang="ko-KR" altLang="en-US" b="1" i="1" dirty="0">
              <a:solidFill>
                <a:srgbClr val="CCFF99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2207" y="3789387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47244" y="3789387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283869" y="3789387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20494" y="3789387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55532" y="3789387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67744" y="3933850"/>
            <a:ext cx="432117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267744" y="4870475"/>
            <a:ext cx="432117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67744" y="5805512"/>
            <a:ext cx="4321175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283869" y="3933850"/>
            <a:ext cx="0" cy="9350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2412207" y="4868887"/>
            <a:ext cx="18716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4356894" y="3933850"/>
            <a:ext cx="0" cy="10080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2412207" y="4941912"/>
            <a:ext cx="194468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572794" y="5157812"/>
            <a:ext cx="0" cy="935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4499769" y="5084787"/>
            <a:ext cx="0" cy="1008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>
            <a:off x="4572794" y="5157812"/>
            <a:ext cx="18716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4499769" y="5084787"/>
            <a:ext cx="1944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2791619" y="478792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780632" y="479745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715669" y="4797450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5650707" y="4797450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282282" y="4256112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 dirty="0">
                <a:solidFill>
                  <a:schemeClr val="bg1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283869" y="526417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20494" y="3241675"/>
            <a:ext cx="3465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Single features = </a:t>
            </a:r>
            <a:b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{ </a:t>
            </a:r>
            <a:r>
              <a:rPr lang="en-US" altLang="ko-KR" sz="2400" i="1" dirty="0" smtClean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 smtClean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3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6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 }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Combined features = </a:t>
            </a:r>
            <a:b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{ &lt;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&gt;, &lt;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6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3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altLang="ko-KR" sz="2400" i="1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altLang="ko-KR" sz="2400" i="1" baseline="-25000" dirty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&gt; }</a:t>
            </a:r>
            <a:endParaRPr lang="ko-KR" altLang="en-US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4932363" y="5733256"/>
            <a:ext cx="791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Book Antiqua" pitchFamily="18" charset="0"/>
              </a:rPr>
              <a:t>road</a:t>
            </a:r>
            <a:endParaRPr lang="en-US" sz="2000" baseline="-25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2701132" y="4434391"/>
            <a:ext cx="1657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FF"/>
                </a:solidFill>
                <a:latin typeface="Book Antiqua" pitchFamily="18" charset="0"/>
              </a:rPr>
              <a:t>trajectory</a:t>
            </a:r>
            <a:endParaRPr lang="en-US" sz="2000" baseline="-25000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Observation I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CFF99"/>
                </a:solidFill>
                <a:ea typeface="맑은 고딕" pitchFamily="50" charset="-127"/>
              </a:rPr>
              <a:t>Sequential patterns</a:t>
            </a:r>
            <a:r>
              <a:rPr lang="en-US" dirty="0" smtClean="0">
                <a:ea typeface="맑은 고딕" pitchFamily="50" charset="-127"/>
              </a:rPr>
              <a:t> preserve visiting order, whereas single features cannot</a:t>
            </a:r>
          </a:p>
          <a:p>
            <a:pPr lvl="1"/>
            <a:r>
              <a:rPr lang="en-US" dirty="0" smtClean="0">
                <a:ea typeface="맑은 고딕" pitchFamily="50" charset="-127"/>
              </a:rPr>
              <a:t>e.g., 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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5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2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1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, 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6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2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1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, 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5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3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4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, and 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6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3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,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4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 are</a:t>
            </a:r>
            <a:br>
              <a:rPr lang="en-US" dirty="0" smtClean="0">
                <a:ea typeface="맑은 고딕" pitchFamily="50" charset="-127"/>
                <a:sym typeface="Symbol" pitchFamily="18" charset="2"/>
              </a:rPr>
            </a:br>
            <a:r>
              <a:rPr lang="en-US" dirty="0" smtClean="0">
                <a:ea typeface="맑은 고딕" pitchFamily="50" charset="-127"/>
                <a:sym typeface="Symbol" pitchFamily="18" charset="2"/>
              </a:rPr>
              <a:t>         discriminative, whereas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1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 ~ </a:t>
            </a:r>
            <a:r>
              <a:rPr lang="en-US" i="1" dirty="0" smtClean="0">
                <a:ea typeface="맑은 고딕" pitchFamily="50" charset="-127"/>
                <a:sym typeface="Symbol" pitchFamily="18" charset="2"/>
              </a:rPr>
              <a:t>e</a:t>
            </a:r>
            <a:r>
              <a:rPr lang="en-US" i="1" baseline="-25000" dirty="0" smtClean="0">
                <a:ea typeface="맑은 고딕" pitchFamily="50" charset="-127"/>
                <a:sym typeface="Symbol" pitchFamily="18" charset="2"/>
              </a:rPr>
              <a:t>6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 are not </a:t>
            </a:r>
            <a:r>
              <a:rPr lang="en-US" dirty="0" smtClean="0">
                <a:ea typeface="맑은 고딕" pitchFamily="50" charset="-127"/>
              </a:rPr>
              <a:t> </a:t>
            </a:r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endParaRPr lang="en-US" dirty="0" smtClean="0">
              <a:ea typeface="맑은 고딕" pitchFamily="50" charset="-127"/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dirty="0" smtClean="0">
                <a:ea typeface="맑은 고딕" pitchFamily="50" charset="-127"/>
                <a:sym typeface="Symbol" pitchFamily="18" charset="2"/>
              </a:rPr>
              <a:t> </a:t>
            </a:r>
            <a:r>
              <a:rPr lang="en-US" b="1" dirty="0" smtClean="0">
                <a:solidFill>
                  <a:srgbClr val="FF9933"/>
                </a:solidFill>
                <a:ea typeface="맑은 고딕" pitchFamily="50" charset="-127"/>
                <a:sym typeface="Symbol" pitchFamily="18" charset="2"/>
              </a:rPr>
              <a:t>Good</a:t>
            </a:r>
            <a:r>
              <a:rPr lang="en-US" dirty="0" smtClean="0">
                <a:solidFill>
                  <a:srgbClr val="FF9933"/>
                </a:solidFill>
                <a:ea typeface="맑은 고딕" pitchFamily="50" charset="-127"/>
                <a:sym typeface="Symbol" pitchFamily="18" charset="2"/>
              </a:rPr>
              <a:t> 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candidates of features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979613" y="2997200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914650" y="2997200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851275" y="2997200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787900" y="2997200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5722938" y="2997200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835150" y="3141663"/>
            <a:ext cx="432117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1835150" y="4078288"/>
            <a:ext cx="432117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1835150" y="5013325"/>
            <a:ext cx="4321175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>
            <a:off x="3851275" y="3141663"/>
            <a:ext cx="0" cy="9350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H="1">
            <a:off x="1979613" y="4076700"/>
            <a:ext cx="18716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3924300" y="3141663"/>
            <a:ext cx="0" cy="10080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1979613" y="4149725"/>
            <a:ext cx="194468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4140200" y="3141663"/>
            <a:ext cx="0" cy="9350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>
            <a:off x="4067175" y="3141663"/>
            <a:ext cx="0" cy="10080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4140200" y="4076700"/>
            <a:ext cx="18716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 flipH="1">
            <a:off x="4067175" y="4149725"/>
            <a:ext cx="19446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 flipV="1">
            <a:off x="3851275" y="4365625"/>
            <a:ext cx="0" cy="9350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 flipV="1">
            <a:off x="3924300" y="4292600"/>
            <a:ext cx="0" cy="10080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 flipH="1">
            <a:off x="1979613" y="4292600"/>
            <a:ext cx="19446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 flipH="1">
            <a:off x="1979613" y="4365625"/>
            <a:ext cx="187166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 flipV="1">
            <a:off x="4140200" y="4365625"/>
            <a:ext cx="0" cy="935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V="1">
            <a:off x="4067175" y="4292600"/>
            <a:ext cx="0" cy="1008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 flipH="1">
            <a:off x="4140200" y="4365625"/>
            <a:ext cx="18716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H="1">
            <a:off x="4067175" y="4292600"/>
            <a:ext cx="19446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4" name="Rectangle 30"/>
          <p:cNvSpPr>
            <a:spLocks noChangeArrowheads="1"/>
          </p:cNvSpPr>
          <p:nvPr/>
        </p:nvSpPr>
        <p:spPr bwMode="auto">
          <a:xfrm>
            <a:off x="6443663" y="4473575"/>
            <a:ext cx="6477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7164388" y="3716338"/>
            <a:ext cx="11874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: class 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: class 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: road</a:t>
            </a:r>
          </a:p>
        </p:txBody>
      </p:sp>
      <p:sp>
        <p:nvSpPr>
          <p:cNvPr id="118816" name="Line 32"/>
          <p:cNvSpPr>
            <a:spLocks noChangeShapeType="1"/>
          </p:cNvSpPr>
          <p:nvPr/>
        </p:nvSpPr>
        <p:spPr bwMode="auto">
          <a:xfrm>
            <a:off x="6443663" y="3860800"/>
            <a:ext cx="57626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7" name="Line 33"/>
          <p:cNvSpPr>
            <a:spLocks noChangeShapeType="1"/>
          </p:cNvSpPr>
          <p:nvPr/>
        </p:nvSpPr>
        <p:spPr bwMode="auto">
          <a:xfrm>
            <a:off x="6443663" y="4221163"/>
            <a:ext cx="5762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2359025" y="3995738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3348038" y="4005263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4283075" y="4005263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5218113" y="4005263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3849688" y="3463925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118823" name="Text Box 39"/>
          <p:cNvSpPr txBox="1">
            <a:spLocks noChangeArrowheads="1"/>
          </p:cNvSpPr>
          <p:nvPr/>
        </p:nvSpPr>
        <p:spPr bwMode="auto">
          <a:xfrm>
            <a:off x="3851275" y="4471988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sz="2000" i="1" baseline="-25000">
                <a:solidFill>
                  <a:schemeClr val="bg1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118848" name="Rectangle 64"/>
          <p:cNvSpPr>
            <a:spLocks noChangeArrowheads="1"/>
          </p:cNvSpPr>
          <p:nvPr/>
        </p:nvSpPr>
        <p:spPr bwMode="auto">
          <a:xfrm>
            <a:off x="6300788" y="3644900"/>
            <a:ext cx="20161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971600" y="6021388"/>
            <a:ext cx="4463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Observation II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맑은 고딕" pitchFamily="50" charset="-127"/>
              </a:rPr>
              <a:t>Discriminative power of a pattern is closely related to its frequency (i.e., support)</a:t>
            </a:r>
          </a:p>
          <a:p>
            <a:pPr lvl="1"/>
            <a:r>
              <a:rPr lang="en-US" smtClean="0">
                <a:ea typeface="맑은 고딕" pitchFamily="50" charset="-127"/>
              </a:rPr>
              <a:t>Low support: limited discriminative power</a:t>
            </a:r>
          </a:p>
          <a:p>
            <a:pPr lvl="1"/>
            <a:r>
              <a:rPr lang="en-US" smtClean="0">
                <a:ea typeface="맑은 고딕" pitchFamily="50" charset="-127"/>
              </a:rPr>
              <a:t>Very high support: limited discriminative power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63713" y="3141663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700338" y="3141663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635375" y="3141663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1619250" y="3286125"/>
            <a:ext cx="2447925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1619250" y="4221163"/>
            <a:ext cx="244792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1619250" y="5157788"/>
            <a:ext cx="244792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1619250" y="4221163"/>
            <a:ext cx="43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V="1">
            <a:off x="2051050" y="3573463"/>
            <a:ext cx="0" cy="6477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2051050" y="3573463"/>
            <a:ext cx="6492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2700338" y="3573463"/>
            <a:ext cx="0" cy="6477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2700338" y="4221163"/>
            <a:ext cx="13668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>
            <a:off x="1619250" y="4292600"/>
            <a:ext cx="2447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>
            <a:off x="1619250" y="4365625"/>
            <a:ext cx="2447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>
            <a:off x="1619250" y="4437063"/>
            <a:ext cx="2447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>
            <a:off x="1619250" y="4508500"/>
            <a:ext cx="2447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1576388" y="320516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low support</a:t>
            </a:r>
          </a:p>
        </p:txBody>
      </p:sp>
      <p:sp>
        <p:nvSpPr>
          <p:cNvPr id="119831" name="Rectangle 23"/>
          <p:cNvSpPr>
            <a:spLocks noChangeArrowheads="1"/>
          </p:cNvSpPr>
          <p:nvPr/>
        </p:nvSpPr>
        <p:spPr bwMode="auto">
          <a:xfrm>
            <a:off x="5076825" y="3141663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6013450" y="3141663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33" name="Rectangle 25"/>
          <p:cNvSpPr>
            <a:spLocks noChangeArrowheads="1"/>
          </p:cNvSpPr>
          <p:nvPr/>
        </p:nvSpPr>
        <p:spPr bwMode="auto">
          <a:xfrm>
            <a:off x="6948488" y="3141663"/>
            <a:ext cx="288925" cy="244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4932363" y="3286125"/>
            <a:ext cx="2447925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35" name="Rectangle 27"/>
          <p:cNvSpPr>
            <a:spLocks noChangeArrowheads="1"/>
          </p:cNvSpPr>
          <p:nvPr/>
        </p:nvSpPr>
        <p:spPr bwMode="auto">
          <a:xfrm>
            <a:off x="4932363" y="5157788"/>
            <a:ext cx="244792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36" name="Rectangle 28"/>
          <p:cNvSpPr>
            <a:spLocks noChangeArrowheads="1"/>
          </p:cNvSpPr>
          <p:nvPr/>
        </p:nvSpPr>
        <p:spPr bwMode="auto">
          <a:xfrm>
            <a:off x="4932363" y="4221163"/>
            <a:ext cx="244792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>
            <a:off x="4932363" y="4221163"/>
            <a:ext cx="10795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38" name="Line 30"/>
          <p:cNvSpPr>
            <a:spLocks noChangeShapeType="1"/>
          </p:cNvSpPr>
          <p:nvPr/>
        </p:nvSpPr>
        <p:spPr bwMode="auto">
          <a:xfrm>
            <a:off x="6011863" y="3141663"/>
            <a:ext cx="0" cy="1079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39" name="Line 31"/>
          <p:cNvSpPr>
            <a:spLocks noChangeShapeType="1"/>
          </p:cNvSpPr>
          <p:nvPr/>
        </p:nvSpPr>
        <p:spPr bwMode="auto">
          <a:xfrm>
            <a:off x="6084888" y="3141663"/>
            <a:ext cx="0" cy="11509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0" name="Line 32"/>
          <p:cNvSpPr>
            <a:spLocks noChangeShapeType="1"/>
          </p:cNvSpPr>
          <p:nvPr/>
        </p:nvSpPr>
        <p:spPr bwMode="auto">
          <a:xfrm>
            <a:off x="6156325" y="3141663"/>
            <a:ext cx="0" cy="2447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1" name="Line 33"/>
          <p:cNvSpPr>
            <a:spLocks noChangeShapeType="1"/>
          </p:cNvSpPr>
          <p:nvPr/>
        </p:nvSpPr>
        <p:spPr bwMode="auto">
          <a:xfrm>
            <a:off x="6227763" y="3141663"/>
            <a:ext cx="0" cy="11509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2" name="Line 34"/>
          <p:cNvSpPr>
            <a:spLocks noChangeShapeType="1"/>
          </p:cNvSpPr>
          <p:nvPr/>
        </p:nvSpPr>
        <p:spPr bwMode="auto">
          <a:xfrm>
            <a:off x="6300788" y="3141663"/>
            <a:ext cx="0" cy="1079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3" name="Line 35"/>
          <p:cNvSpPr>
            <a:spLocks noChangeShapeType="1"/>
          </p:cNvSpPr>
          <p:nvPr/>
        </p:nvSpPr>
        <p:spPr bwMode="auto">
          <a:xfrm>
            <a:off x="4932363" y="4292600"/>
            <a:ext cx="11525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4" name="Line 36"/>
          <p:cNvSpPr>
            <a:spLocks noChangeShapeType="1"/>
          </p:cNvSpPr>
          <p:nvPr/>
        </p:nvSpPr>
        <p:spPr bwMode="auto">
          <a:xfrm>
            <a:off x="6227763" y="4292600"/>
            <a:ext cx="11525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5" name="Line 37"/>
          <p:cNvSpPr>
            <a:spLocks noChangeShapeType="1"/>
          </p:cNvSpPr>
          <p:nvPr/>
        </p:nvSpPr>
        <p:spPr bwMode="auto">
          <a:xfrm>
            <a:off x="6300788" y="4221163"/>
            <a:ext cx="10795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9846" name="Rectangle 38"/>
          <p:cNvSpPr>
            <a:spLocks noChangeArrowheads="1"/>
          </p:cNvSpPr>
          <p:nvPr/>
        </p:nvSpPr>
        <p:spPr bwMode="auto">
          <a:xfrm>
            <a:off x="5940425" y="3068638"/>
            <a:ext cx="431800" cy="11525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847" name="Text Box 39"/>
          <p:cNvSpPr txBox="1">
            <a:spLocks noChangeArrowheads="1"/>
          </p:cNvSpPr>
          <p:nvPr/>
        </p:nvSpPr>
        <p:spPr bwMode="auto">
          <a:xfrm>
            <a:off x="6370638" y="3213100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very high support</a:t>
            </a:r>
          </a:p>
        </p:txBody>
      </p:sp>
      <p:sp>
        <p:nvSpPr>
          <p:cNvPr id="119848" name="Rectangle 40"/>
          <p:cNvSpPr>
            <a:spLocks noChangeArrowheads="1"/>
          </p:cNvSpPr>
          <p:nvPr/>
        </p:nvSpPr>
        <p:spPr bwMode="auto">
          <a:xfrm>
            <a:off x="971550" y="5661025"/>
            <a:ext cx="7200900" cy="576263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hlink"/>
                </a:solidFill>
                <a:latin typeface="Book Antiqua" pitchFamily="18" charset="0"/>
              </a:rPr>
              <a:t>Rare or too </a:t>
            </a:r>
            <a:r>
              <a:rPr lang="en-US" altLang="ko-KR" sz="2400">
                <a:solidFill>
                  <a:schemeClr val="hlink"/>
                </a:solidFill>
                <a:latin typeface="Book Antiqua" pitchFamily="18" charset="0"/>
              </a:rPr>
              <a:t>common</a:t>
            </a:r>
            <a:r>
              <a:rPr lang="en-US" sz="2400">
                <a:solidFill>
                  <a:schemeClr val="hlink"/>
                </a:solidFill>
                <a:latin typeface="Book Antiqua" pitchFamily="18" charset="0"/>
              </a:rPr>
              <a:t> patterns are </a:t>
            </a:r>
            <a:r>
              <a:rPr lang="en-US" sz="2400" b="1" i="1">
                <a:solidFill>
                  <a:schemeClr val="hlink"/>
                </a:solidFill>
                <a:latin typeface="Book Antiqua" pitchFamily="18" charset="0"/>
              </a:rPr>
              <a:t>not</a:t>
            </a:r>
            <a:r>
              <a:rPr lang="en-US" sz="2400">
                <a:solidFill>
                  <a:schemeClr val="hlink"/>
                </a:solidFill>
                <a:latin typeface="Book Antiqua" pitchFamily="18" charset="0"/>
              </a:rPr>
              <a:t> discriminative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>
          <a:xfrm>
            <a:off x="395288" y="44450"/>
            <a:ext cx="8569325" cy="527050"/>
          </a:xfrm>
        </p:spPr>
        <p:txBody>
          <a:bodyPr/>
          <a:lstStyle/>
          <a:p>
            <a:r>
              <a:rPr lang="en-US" altLang="ko-KR" sz="3200" smtClean="0"/>
              <a:t>Our Sequential</a:t>
            </a:r>
            <a:r>
              <a:rPr lang="en-US" sz="3200" smtClean="0"/>
              <a:t> Pattern-Based </a:t>
            </a:r>
            <a:r>
              <a:rPr lang="en-US" altLang="ko-KR" sz="3200" smtClean="0"/>
              <a:t>Approach</a:t>
            </a:r>
            <a:endParaRPr lang="en-US" sz="3200" smtClean="0"/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맑은 고딕" pitchFamily="50" charset="-127"/>
              </a:rPr>
              <a:t>Single features </a:t>
            </a:r>
            <a:r>
              <a:rPr lang="en-US" dirty="0" smtClean="0">
                <a:latin typeface="맑은 고딕" pitchFamily="50" charset="-127"/>
                <a:ea typeface="맑은 고딕" pitchFamily="50" charset="-127"/>
                <a:sym typeface="Symbol" pitchFamily="18" charset="2"/>
              </a:rPr>
              <a:t>∪</a:t>
            </a:r>
            <a:r>
              <a:rPr lang="en-US" dirty="0" smtClean="0">
                <a:ea typeface="맑은 고딕" pitchFamily="50" charset="-127"/>
              </a:rPr>
              <a:t> </a:t>
            </a:r>
            <a:r>
              <a:rPr lang="en-US" u="sng" dirty="0" smtClean="0">
                <a:ea typeface="맑은 고딕" pitchFamily="50" charset="-127"/>
              </a:rPr>
              <a:t>selection of frequent sequential patterns</a:t>
            </a:r>
            <a:r>
              <a:rPr lang="en-US" dirty="0" smtClean="0">
                <a:ea typeface="맑은 고딕" pitchFamily="50" charset="-127"/>
              </a:rPr>
              <a:t> are used as features</a:t>
            </a:r>
          </a:p>
          <a:p>
            <a:pPr lvl="4">
              <a:lnSpc>
                <a:spcPct val="90000"/>
              </a:lnSpc>
            </a:pPr>
            <a:endParaRPr lang="en-US" dirty="0" smtClean="0">
              <a:ea typeface="맑은 고딕" pitchFamily="50" charset="-127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맑은 고딕" pitchFamily="50" charset="-127"/>
              </a:rPr>
              <a:t>It is very important to determine how much frequent patterns should be extracted—the </a:t>
            </a:r>
            <a:r>
              <a:rPr lang="en-US" b="1" i="1" dirty="0" smtClean="0">
                <a:solidFill>
                  <a:srgbClr val="CCFF99"/>
                </a:solidFill>
                <a:ea typeface="맑은 고딕" pitchFamily="50" charset="-127"/>
              </a:rPr>
              <a:t>minimum support</a:t>
            </a:r>
            <a:endParaRPr lang="en-US" dirty="0" smtClean="0">
              <a:ea typeface="맑은 고딕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맑은 고딕" pitchFamily="50" charset="-127"/>
              </a:rPr>
              <a:t>A low value will include non-discriminative ones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맑은 고딕" pitchFamily="50" charset="-127"/>
              </a:rPr>
              <a:t>A high value will exclude discriminative ones</a:t>
            </a:r>
          </a:p>
          <a:p>
            <a:pPr lvl="4">
              <a:lnSpc>
                <a:spcPct val="90000"/>
              </a:lnSpc>
            </a:pPr>
            <a:endParaRPr lang="en-US" dirty="0" smtClean="0">
              <a:ea typeface="맑은 고딕" pitchFamily="50" charset="-127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맑은 고딕" pitchFamily="50" charset="-127"/>
              </a:rPr>
              <a:t>Experimental results show that accuracy improves by about </a:t>
            </a:r>
            <a:r>
              <a:rPr lang="en-US" b="1" dirty="0" smtClean="0">
                <a:ea typeface="맑은 고딕" pitchFamily="50" charset="-127"/>
              </a:rPr>
              <a:t>10%</a:t>
            </a:r>
            <a:r>
              <a:rPr lang="en-US" dirty="0" smtClean="0">
                <a:ea typeface="맑은 고딕" pitchFamily="50" charset="-127"/>
              </a:rPr>
              <a:t> over the algorithm without handling sequential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Technical Innovations</a:t>
            </a:r>
          </a:p>
        </p:txBody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362950" cy="5073650"/>
          </a:xfrm>
        </p:spPr>
        <p:txBody>
          <a:bodyPr/>
          <a:lstStyle/>
          <a:p>
            <a:r>
              <a:rPr lang="en-US" dirty="0" smtClean="0">
                <a:ea typeface="맑은 고딕" pitchFamily="50" charset="-127"/>
              </a:rPr>
              <a:t>An empirical study showing that sequential patterns are good features for traffic classification</a:t>
            </a:r>
          </a:p>
          <a:p>
            <a:pPr lvl="1"/>
            <a:r>
              <a:rPr lang="en-US" dirty="0" smtClean="0">
                <a:ea typeface="맑은 고딕" pitchFamily="50" charset="-127"/>
              </a:rPr>
              <a:t>Using real data from a taxi company at San Francisco</a:t>
            </a:r>
          </a:p>
          <a:p>
            <a:pPr lvl="2"/>
            <a:endParaRPr lang="en-US" dirty="0" smtClean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A theoretical analysis for extracting only </a:t>
            </a:r>
            <a:r>
              <a:rPr lang="en-US" b="1" i="1" dirty="0" smtClean="0">
                <a:solidFill>
                  <a:srgbClr val="CCFF99"/>
                </a:solidFill>
                <a:ea typeface="맑은 고딕" pitchFamily="50" charset="-127"/>
              </a:rPr>
              <a:t>discriminative</a:t>
            </a:r>
            <a:r>
              <a:rPr lang="en-US" dirty="0" smtClean="0">
                <a:ea typeface="맑은 고딕" pitchFamily="50" charset="-127"/>
              </a:rPr>
              <a:t> sequential patterns</a:t>
            </a:r>
          </a:p>
          <a:p>
            <a:pPr lvl="2"/>
            <a:endParaRPr lang="en-US" dirty="0" smtClean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A technique for improving performance by limiting the length of sequential patterns without losing accuracy  </a:t>
            </a:r>
            <a:r>
              <a:rPr lang="en-US" dirty="0" smtClean="0">
                <a:ea typeface="맑은 고딕" pitchFamily="50" charset="-127"/>
                <a:sym typeface="Symbol" pitchFamily="18" charset="2"/>
              </a:rPr>
              <a:t> </a:t>
            </a:r>
            <a:r>
              <a:rPr lang="en-US" i="1" dirty="0" smtClean="0">
                <a:ea typeface="맑은 고딕" pitchFamily="50" charset="-127"/>
              </a:rPr>
              <a:t>not</a:t>
            </a:r>
            <a:r>
              <a:rPr lang="en-US" dirty="0" smtClean="0">
                <a:ea typeface="맑은 고딕" pitchFamily="50" charset="-127"/>
              </a:rPr>
              <a:t> covered in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Overall Procedure</a:t>
            </a:r>
          </a:p>
        </p:txBody>
      </p:sp>
      <p:sp>
        <p:nvSpPr>
          <p:cNvPr id="301060" name="AutoShape 4"/>
          <p:cNvSpPr>
            <a:spLocks noChangeArrowheads="1"/>
          </p:cNvSpPr>
          <p:nvPr/>
        </p:nvSpPr>
        <p:spPr bwMode="auto">
          <a:xfrm>
            <a:off x="2627313" y="1630363"/>
            <a:ext cx="1295400" cy="647700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19050">
            <a:solidFill>
              <a:srgbClr val="95323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Data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5148263" y="1557338"/>
            <a:ext cx="2387600" cy="720725"/>
          </a:xfrm>
          <a:prstGeom prst="rect">
            <a:avLst/>
          </a:prstGeom>
          <a:solidFill>
            <a:srgbClr val="FF7C80"/>
          </a:solidFill>
          <a:ln w="19050">
            <a:solidFill>
              <a:srgbClr val="9532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Derivation of the Minimum Support</a:t>
            </a: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2843213" y="2781300"/>
            <a:ext cx="3167062" cy="41592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9532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Sequential Pattern Mining</a:t>
            </a: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3201988" y="3717925"/>
            <a:ext cx="2376487" cy="41592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9532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Feature Selection</a:t>
            </a:r>
          </a:p>
        </p:txBody>
      </p: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2266950" y="4652963"/>
            <a:ext cx="4176713" cy="41592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95323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Classification Model Construction</a:t>
            </a:r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3060700" y="5518150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  <a:latin typeface="Book Antiqua" pitchFamily="18" charset="0"/>
              </a:rPr>
              <a:t>a classification model</a:t>
            </a:r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3348038" y="22780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  <a:latin typeface="Book Antiqua" pitchFamily="18" charset="0"/>
              </a:rPr>
              <a:t>trajectories</a:t>
            </a:r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3924300" y="155733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  <a:latin typeface="Book Antiqua" pitchFamily="18" charset="0"/>
              </a:rPr>
              <a:t>statistics</a:t>
            </a:r>
          </a:p>
        </p:txBody>
      </p: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4427538" y="3213100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  <a:latin typeface="Book Antiqua" pitchFamily="18" charset="0"/>
              </a:rPr>
              <a:t>sequential patterns</a:t>
            </a:r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4427538" y="4149725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  <a:latin typeface="Book Antiqua" pitchFamily="18" charset="0"/>
              </a:rPr>
              <a:t>a selection of sequential patterns</a:t>
            </a:r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827088" y="414972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9933"/>
                </a:solidFill>
                <a:latin typeface="Book Antiqua" pitchFamily="18" charset="0"/>
              </a:rPr>
              <a:t>single features</a:t>
            </a:r>
          </a:p>
        </p:txBody>
      </p:sp>
      <p:sp>
        <p:nvSpPr>
          <p:cNvPr id="301072" name="Line 16"/>
          <p:cNvSpPr>
            <a:spLocks noChangeShapeType="1"/>
          </p:cNvSpPr>
          <p:nvPr/>
        </p:nvSpPr>
        <p:spPr bwMode="auto">
          <a:xfrm>
            <a:off x="3924300" y="1990725"/>
            <a:ext cx="1150938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5724525" y="2278063"/>
            <a:ext cx="0" cy="503237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4356100" y="3213100"/>
            <a:ext cx="0" cy="50323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4356100" y="4149725"/>
            <a:ext cx="0" cy="50323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1079" name="Line 23"/>
          <p:cNvSpPr>
            <a:spLocks noChangeShapeType="1"/>
          </p:cNvSpPr>
          <p:nvPr/>
        </p:nvSpPr>
        <p:spPr bwMode="auto">
          <a:xfrm>
            <a:off x="4356100" y="5086350"/>
            <a:ext cx="0" cy="50323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1080" name="Line 24"/>
          <p:cNvSpPr>
            <a:spLocks noChangeShapeType="1"/>
          </p:cNvSpPr>
          <p:nvPr/>
        </p:nvSpPr>
        <p:spPr bwMode="auto">
          <a:xfrm>
            <a:off x="3275013" y="2278063"/>
            <a:ext cx="0" cy="503237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1081" name="Text Box 25"/>
          <p:cNvSpPr txBox="1">
            <a:spLocks noChangeArrowheads="1"/>
          </p:cNvSpPr>
          <p:nvPr/>
        </p:nvSpPr>
        <p:spPr bwMode="auto">
          <a:xfrm>
            <a:off x="5795963" y="22780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9933"/>
                </a:solidFill>
                <a:latin typeface="Book Antiqua" pitchFamily="18" charset="0"/>
              </a:rPr>
              <a:t>min_sup</a:t>
            </a:r>
          </a:p>
        </p:txBody>
      </p:sp>
      <p:sp>
        <p:nvSpPr>
          <p:cNvPr id="301082" name="Line 26"/>
          <p:cNvSpPr>
            <a:spLocks noChangeShapeType="1"/>
          </p:cNvSpPr>
          <p:nvPr/>
        </p:nvSpPr>
        <p:spPr bwMode="auto">
          <a:xfrm flipH="1">
            <a:off x="2700338" y="2278063"/>
            <a:ext cx="0" cy="23749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Theoretical Formulation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맑은 고딕" pitchFamily="50" charset="-127"/>
              </a:rPr>
              <a:t>Deriving the information gain (IG) [Kullback and Leibler] upper bound, given a support value</a:t>
            </a:r>
          </a:p>
          <a:p>
            <a:pPr lvl="1"/>
            <a:r>
              <a:rPr lang="en-US" smtClean="0">
                <a:ea typeface="맑은 고딕" pitchFamily="50" charset="-127"/>
              </a:rPr>
              <a:t>The IG is a measure of discriminative power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2700338" y="2484438"/>
            <a:ext cx="0" cy="2303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H="1">
            <a:off x="2700338" y="4787900"/>
            <a:ext cx="37433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651500" y="47879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Support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339975" y="2420938"/>
            <a:ext cx="4286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Information Gain</a:t>
            </a:r>
          </a:p>
        </p:txBody>
      </p:sp>
      <p:sp>
        <p:nvSpPr>
          <p:cNvPr id="129040" name="Oval 16"/>
          <p:cNvSpPr>
            <a:spLocks noChangeArrowheads="1"/>
          </p:cNvSpPr>
          <p:nvPr/>
        </p:nvSpPr>
        <p:spPr bwMode="auto">
          <a:xfrm>
            <a:off x="3490913" y="39957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3779838" y="39243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2" name="Oval 18"/>
          <p:cNvSpPr>
            <a:spLocks noChangeArrowheads="1"/>
          </p:cNvSpPr>
          <p:nvPr/>
        </p:nvSpPr>
        <p:spPr bwMode="auto">
          <a:xfrm>
            <a:off x="3995738" y="3851275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3" name="Oval 19"/>
          <p:cNvSpPr>
            <a:spLocks noChangeArrowheads="1"/>
          </p:cNvSpPr>
          <p:nvPr/>
        </p:nvSpPr>
        <p:spPr bwMode="auto">
          <a:xfrm>
            <a:off x="4211638" y="37084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3851275" y="36353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5" name="Oval 21"/>
          <p:cNvSpPr>
            <a:spLocks noChangeArrowheads="1"/>
          </p:cNvSpPr>
          <p:nvPr/>
        </p:nvSpPr>
        <p:spPr bwMode="auto">
          <a:xfrm>
            <a:off x="3995738" y="327501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6" name="Oval 22"/>
          <p:cNvSpPr>
            <a:spLocks noChangeArrowheads="1"/>
          </p:cNvSpPr>
          <p:nvPr/>
        </p:nvSpPr>
        <p:spPr bwMode="auto">
          <a:xfrm>
            <a:off x="3851275" y="34194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7" name="Oval 23"/>
          <p:cNvSpPr>
            <a:spLocks noChangeArrowheads="1"/>
          </p:cNvSpPr>
          <p:nvPr/>
        </p:nvSpPr>
        <p:spPr bwMode="auto">
          <a:xfrm>
            <a:off x="4067175" y="34925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8" name="Oval 24"/>
          <p:cNvSpPr>
            <a:spLocks noChangeArrowheads="1"/>
          </p:cNvSpPr>
          <p:nvPr/>
        </p:nvSpPr>
        <p:spPr bwMode="auto">
          <a:xfrm>
            <a:off x="3706813" y="37084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49" name="Oval 25"/>
          <p:cNvSpPr>
            <a:spLocks noChangeArrowheads="1"/>
          </p:cNvSpPr>
          <p:nvPr/>
        </p:nvSpPr>
        <p:spPr bwMode="auto">
          <a:xfrm>
            <a:off x="4427538" y="33480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0" name="Oval 26"/>
          <p:cNvSpPr>
            <a:spLocks noChangeArrowheads="1"/>
          </p:cNvSpPr>
          <p:nvPr/>
        </p:nvSpPr>
        <p:spPr bwMode="auto">
          <a:xfrm>
            <a:off x="4572000" y="34194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1" name="Oval 27"/>
          <p:cNvSpPr>
            <a:spLocks noChangeArrowheads="1"/>
          </p:cNvSpPr>
          <p:nvPr/>
        </p:nvSpPr>
        <p:spPr bwMode="auto">
          <a:xfrm>
            <a:off x="4284663" y="34925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2" name="Oval 28"/>
          <p:cNvSpPr>
            <a:spLocks noChangeArrowheads="1"/>
          </p:cNvSpPr>
          <p:nvPr/>
        </p:nvSpPr>
        <p:spPr bwMode="auto">
          <a:xfrm>
            <a:off x="4643438" y="37084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3" name="Oval 29"/>
          <p:cNvSpPr>
            <a:spLocks noChangeArrowheads="1"/>
          </p:cNvSpPr>
          <p:nvPr/>
        </p:nvSpPr>
        <p:spPr bwMode="auto">
          <a:xfrm>
            <a:off x="5940425" y="45005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4" name="Oval 30"/>
          <p:cNvSpPr>
            <a:spLocks noChangeArrowheads="1"/>
          </p:cNvSpPr>
          <p:nvPr/>
        </p:nvSpPr>
        <p:spPr bwMode="auto">
          <a:xfrm>
            <a:off x="6156325" y="45005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5795963" y="43561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6" name="Oval 32"/>
          <p:cNvSpPr>
            <a:spLocks noChangeArrowheads="1"/>
          </p:cNvSpPr>
          <p:nvPr/>
        </p:nvSpPr>
        <p:spPr bwMode="auto">
          <a:xfrm>
            <a:off x="5580063" y="42846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7" name="Oval 33"/>
          <p:cNvSpPr>
            <a:spLocks noChangeArrowheads="1"/>
          </p:cNvSpPr>
          <p:nvPr/>
        </p:nvSpPr>
        <p:spPr bwMode="auto">
          <a:xfrm>
            <a:off x="5435600" y="44275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59" name="Oval 35"/>
          <p:cNvSpPr>
            <a:spLocks noChangeArrowheads="1"/>
          </p:cNvSpPr>
          <p:nvPr/>
        </p:nvSpPr>
        <p:spPr bwMode="auto">
          <a:xfrm>
            <a:off x="4356100" y="38512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0" name="Oval 36"/>
          <p:cNvSpPr>
            <a:spLocks noChangeArrowheads="1"/>
          </p:cNvSpPr>
          <p:nvPr/>
        </p:nvSpPr>
        <p:spPr bwMode="auto">
          <a:xfrm>
            <a:off x="5724525" y="45005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1" name="Oval 37"/>
          <p:cNvSpPr>
            <a:spLocks noChangeArrowheads="1"/>
          </p:cNvSpPr>
          <p:nvPr/>
        </p:nvSpPr>
        <p:spPr bwMode="auto">
          <a:xfrm>
            <a:off x="4356100" y="34194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2" name="Oval 38"/>
          <p:cNvSpPr>
            <a:spLocks noChangeArrowheads="1"/>
          </p:cNvSpPr>
          <p:nvPr/>
        </p:nvSpPr>
        <p:spPr bwMode="auto">
          <a:xfrm>
            <a:off x="3924300" y="41402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4140200" y="39243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4" name="Oval 40"/>
          <p:cNvSpPr>
            <a:spLocks noChangeArrowheads="1"/>
          </p:cNvSpPr>
          <p:nvPr/>
        </p:nvSpPr>
        <p:spPr bwMode="auto">
          <a:xfrm>
            <a:off x="3492500" y="42116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5" name="Oval 41"/>
          <p:cNvSpPr>
            <a:spLocks noChangeArrowheads="1"/>
          </p:cNvSpPr>
          <p:nvPr/>
        </p:nvSpPr>
        <p:spPr bwMode="auto">
          <a:xfrm>
            <a:off x="4572000" y="38512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6" name="Oval 42"/>
          <p:cNvSpPr>
            <a:spLocks noChangeArrowheads="1"/>
          </p:cNvSpPr>
          <p:nvPr/>
        </p:nvSpPr>
        <p:spPr bwMode="auto">
          <a:xfrm>
            <a:off x="4356100" y="37084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7" name="Oval 43"/>
          <p:cNvSpPr>
            <a:spLocks noChangeArrowheads="1"/>
          </p:cNvSpPr>
          <p:nvPr/>
        </p:nvSpPr>
        <p:spPr bwMode="auto">
          <a:xfrm>
            <a:off x="4787900" y="39957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8" name="Oval 44"/>
          <p:cNvSpPr>
            <a:spLocks noChangeArrowheads="1"/>
          </p:cNvSpPr>
          <p:nvPr/>
        </p:nvSpPr>
        <p:spPr bwMode="auto">
          <a:xfrm>
            <a:off x="4572000" y="42846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69" name="Oval 45"/>
          <p:cNvSpPr>
            <a:spLocks noChangeArrowheads="1"/>
          </p:cNvSpPr>
          <p:nvPr/>
        </p:nvSpPr>
        <p:spPr bwMode="auto">
          <a:xfrm>
            <a:off x="4284663" y="42116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0" name="Oval 46"/>
          <p:cNvSpPr>
            <a:spLocks noChangeArrowheads="1"/>
          </p:cNvSpPr>
          <p:nvPr/>
        </p:nvSpPr>
        <p:spPr bwMode="auto">
          <a:xfrm>
            <a:off x="3708400" y="41402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1" name="Oval 47"/>
          <p:cNvSpPr>
            <a:spLocks noChangeArrowheads="1"/>
          </p:cNvSpPr>
          <p:nvPr/>
        </p:nvSpPr>
        <p:spPr bwMode="auto">
          <a:xfrm>
            <a:off x="3419475" y="435768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2" name="Oval 48"/>
          <p:cNvSpPr>
            <a:spLocks noChangeArrowheads="1"/>
          </p:cNvSpPr>
          <p:nvPr/>
        </p:nvSpPr>
        <p:spPr bwMode="auto">
          <a:xfrm>
            <a:off x="3563938" y="45720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3" name="Oval 49"/>
          <p:cNvSpPr>
            <a:spLocks noChangeArrowheads="1"/>
          </p:cNvSpPr>
          <p:nvPr/>
        </p:nvSpPr>
        <p:spPr bwMode="auto">
          <a:xfrm>
            <a:off x="3922713" y="45005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4" name="Oval 50"/>
          <p:cNvSpPr>
            <a:spLocks noChangeArrowheads="1"/>
          </p:cNvSpPr>
          <p:nvPr/>
        </p:nvSpPr>
        <p:spPr bwMode="auto">
          <a:xfrm>
            <a:off x="4211638" y="457358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5" name="Oval 51"/>
          <p:cNvSpPr>
            <a:spLocks noChangeArrowheads="1"/>
          </p:cNvSpPr>
          <p:nvPr/>
        </p:nvSpPr>
        <p:spPr bwMode="auto">
          <a:xfrm>
            <a:off x="4859338" y="45005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6" name="Oval 52"/>
          <p:cNvSpPr>
            <a:spLocks noChangeArrowheads="1"/>
          </p:cNvSpPr>
          <p:nvPr/>
        </p:nvSpPr>
        <p:spPr bwMode="auto">
          <a:xfrm>
            <a:off x="4500563" y="45720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7" name="Oval 53"/>
          <p:cNvSpPr>
            <a:spLocks noChangeArrowheads="1"/>
          </p:cNvSpPr>
          <p:nvPr/>
        </p:nvSpPr>
        <p:spPr bwMode="auto">
          <a:xfrm>
            <a:off x="5219700" y="39957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8" name="Oval 54"/>
          <p:cNvSpPr>
            <a:spLocks noChangeArrowheads="1"/>
          </p:cNvSpPr>
          <p:nvPr/>
        </p:nvSpPr>
        <p:spPr bwMode="auto">
          <a:xfrm>
            <a:off x="4067175" y="37084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79" name="Oval 55"/>
          <p:cNvSpPr>
            <a:spLocks noChangeArrowheads="1"/>
          </p:cNvSpPr>
          <p:nvPr/>
        </p:nvSpPr>
        <p:spPr bwMode="auto">
          <a:xfrm>
            <a:off x="4211638" y="33480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0" name="Oval 56"/>
          <p:cNvSpPr>
            <a:spLocks noChangeArrowheads="1"/>
          </p:cNvSpPr>
          <p:nvPr/>
        </p:nvSpPr>
        <p:spPr bwMode="auto">
          <a:xfrm>
            <a:off x="4498975" y="35639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1" name="Oval 57"/>
          <p:cNvSpPr>
            <a:spLocks noChangeArrowheads="1"/>
          </p:cNvSpPr>
          <p:nvPr/>
        </p:nvSpPr>
        <p:spPr bwMode="auto">
          <a:xfrm>
            <a:off x="4427538" y="3203575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2" name="Oval 58"/>
          <p:cNvSpPr>
            <a:spLocks noChangeArrowheads="1"/>
          </p:cNvSpPr>
          <p:nvPr/>
        </p:nvSpPr>
        <p:spPr bwMode="auto">
          <a:xfrm>
            <a:off x="4643438" y="3419475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3" name="Freeform 59"/>
          <p:cNvSpPr>
            <a:spLocks/>
          </p:cNvSpPr>
          <p:nvPr/>
        </p:nvSpPr>
        <p:spPr bwMode="auto">
          <a:xfrm>
            <a:off x="2700338" y="2627313"/>
            <a:ext cx="1727200" cy="1873250"/>
          </a:xfrm>
          <a:custGeom>
            <a:avLst/>
            <a:gdLst>
              <a:gd name="T0" fmla="*/ 0 w 1088"/>
              <a:gd name="T1" fmla="*/ 1180 h 1180"/>
              <a:gd name="T2" fmla="*/ 499 w 1088"/>
              <a:gd name="T3" fmla="*/ 862 h 1180"/>
              <a:gd name="T4" fmla="*/ 1088 w 1088"/>
              <a:gd name="T5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8" h="1180">
                <a:moveTo>
                  <a:pt x="0" y="1180"/>
                </a:moveTo>
                <a:cubicBezTo>
                  <a:pt x="159" y="1119"/>
                  <a:pt x="318" y="1059"/>
                  <a:pt x="499" y="862"/>
                </a:cubicBezTo>
                <a:cubicBezTo>
                  <a:pt x="680" y="665"/>
                  <a:pt x="884" y="332"/>
                  <a:pt x="1088" y="0"/>
                </a:cubicBez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084" name="Freeform 60"/>
          <p:cNvSpPr>
            <a:spLocks/>
          </p:cNvSpPr>
          <p:nvPr/>
        </p:nvSpPr>
        <p:spPr bwMode="auto">
          <a:xfrm flipH="1">
            <a:off x="4643438" y="2627313"/>
            <a:ext cx="1727200" cy="1873250"/>
          </a:xfrm>
          <a:custGeom>
            <a:avLst/>
            <a:gdLst>
              <a:gd name="T0" fmla="*/ 0 w 1088"/>
              <a:gd name="T1" fmla="*/ 1180 h 1180"/>
              <a:gd name="T2" fmla="*/ 499 w 1088"/>
              <a:gd name="T3" fmla="*/ 862 h 1180"/>
              <a:gd name="T4" fmla="*/ 1088 w 1088"/>
              <a:gd name="T5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8" h="1180">
                <a:moveTo>
                  <a:pt x="0" y="1180"/>
                </a:moveTo>
                <a:cubicBezTo>
                  <a:pt x="159" y="1119"/>
                  <a:pt x="318" y="1059"/>
                  <a:pt x="499" y="862"/>
                </a:cubicBezTo>
                <a:cubicBezTo>
                  <a:pt x="680" y="665"/>
                  <a:pt x="884" y="332"/>
                  <a:pt x="1088" y="0"/>
                </a:cubicBez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085" name="Oval 61"/>
          <p:cNvSpPr>
            <a:spLocks noChangeArrowheads="1"/>
          </p:cNvSpPr>
          <p:nvPr/>
        </p:nvSpPr>
        <p:spPr bwMode="auto">
          <a:xfrm>
            <a:off x="3635375" y="39957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6" name="Oval 62"/>
          <p:cNvSpPr>
            <a:spLocks noChangeArrowheads="1"/>
          </p:cNvSpPr>
          <p:nvPr/>
        </p:nvSpPr>
        <p:spPr bwMode="auto">
          <a:xfrm>
            <a:off x="3922713" y="39957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7" name="Oval 63"/>
          <p:cNvSpPr>
            <a:spLocks noChangeArrowheads="1"/>
          </p:cNvSpPr>
          <p:nvPr/>
        </p:nvSpPr>
        <p:spPr bwMode="auto">
          <a:xfrm>
            <a:off x="3851275" y="37798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8" name="Oval 64"/>
          <p:cNvSpPr>
            <a:spLocks noChangeArrowheads="1"/>
          </p:cNvSpPr>
          <p:nvPr/>
        </p:nvSpPr>
        <p:spPr bwMode="auto">
          <a:xfrm>
            <a:off x="3419475" y="457358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3059113" y="45005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4" name="Oval 10"/>
          <p:cNvSpPr>
            <a:spLocks noChangeArrowheads="1"/>
          </p:cNvSpPr>
          <p:nvPr/>
        </p:nvSpPr>
        <p:spPr bwMode="auto">
          <a:xfrm>
            <a:off x="3275013" y="45005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5" name="Oval 11"/>
          <p:cNvSpPr>
            <a:spLocks noChangeArrowheads="1"/>
          </p:cNvSpPr>
          <p:nvPr/>
        </p:nvSpPr>
        <p:spPr bwMode="auto">
          <a:xfrm>
            <a:off x="3203575" y="42846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2843213" y="45005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7" name="Oval 13"/>
          <p:cNvSpPr>
            <a:spLocks noChangeArrowheads="1"/>
          </p:cNvSpPr>
          <p:nvPr/>
        </p:nvSpPr>
        <p:spPr bwMode="auto">
          <a:xfrm>
            <a:off x="2916238" y="44275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3059113" y="428466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39" name="Oval 15"/>
          <p:cNvSpPr>
            <a:spLocks noChangeArrowheads="1"/>
          </p:cNvSpPr>
          <p:nvPr/>
        </p:nvSpPr>
        <p:spPr bwMode="auto">
          <a:xfrm>
            <a:off x="3275013" y="41402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89" name="Oval 65"/>
          <p:cNvSpPr>
            <a:spLocks noChangeArrowheads="1"/>
          </p:cNvSpPr>
          <p:nvPr/>
        </p:nvSpPr>
        <p:spPr bwMode="auto">
          <a:xfrm>
            <a:off x="2771775" y="46434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0" name="Oval 66"/>
          <p:cNvSpPr>
            <a:spLocks noChangeArrowheads="1"/>
          </p:cNvSpPr>
          <p:nvPr/>
        </p:nvSpPr>
        <p:spPr bwMode="auto">
          <a:xfrm>
            <a:off x="2987675" y="46434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1" name="Oval 67"/>
          <p:cNvSpPr>
            <a:spLocks noChangeArrowheads="1"/>
          </p:cNvSpPr>
          <p:nvPr/>
        </p:nvSpPr>
        <p:spPr bwMode="auto">
          <a:xfrm>
            <a:off x="3203575" y="46434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2" name="Oval 68"/>
          <p:cNvSpPr>
            <a:spLocks noChangeArrowheads="1"/>
          </p:cNvSpPr>
          <p:nvPr/>
        </p:nvSpPr>
        <p:spPr bwMode="auto">
          <a:xfrm>
            <a:off x="3132138" y="44275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4" name="Oval 70"/>
          <p:cNvSpPr>
            <a:spLocks noChangeArrowheads="1"/>
          </p:cNvSpPr>
          <p:nvPr/>
        </p:nvSpPr>
        <p:spPr bwMode="auto">
          <a:xfrm>
            <a:off x="3708400" y="42846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5" name="Oval 71"/>
          <p:cNvSpPr>
            <a:spLocks noChangeArrowheads="1"/>
          </p:cNvSpPr>
          <p:nvPr/>
        </p:nvSpPr>
        <p:spPr bwMode="auto">
          <a:xfrm>
            <a:off x="4140200" y="38512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6" name="Oval 72"/>
          <p:cNvSpPr>
            <a:spLocks noChangeArrowheads="1"/>
          </p:cNvSpPr>
          <p:nvPr/>
        </p:nvSpPr>
        <p:spPr bwMode="auto">
          <a:xfrm>
            <a:off x="3563938" y="435768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7" name="Oval 73"/>
          <p:cNvSpPr>
            <a:spLocks noChangeArrowheads="1"/>
          </p:cNvSpPr>
          <p:nvPr/>
        </p:nvSpPr>
        <p:spPr bwMode="auto">
          <a:xfrm>
            <a:off x="3419475" y="406717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099" name="Line 75"/>
          <p:cNvSpPr>
            <a:spLocks noChangeShapeType="1"/>
          </p:cNvSpPr>
          <p:nvPr/>
        </p:nvSpPr>
        <p:spPr bwMode="auto">
          <a:xfrm>
            <a:off x="2700338" y="4140200"/>
            <a:ext cx="647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101" name="Text Box 77"/>
          <p:cNvSpPr txBox="1">
            <a:spLocks noChangeArrowheads="1"/>
          </p:cNvSpPr>
          <p:nvPr/>
        </p:nvSpPr>
        <p:spPr bwMode="auto">
          <a:xfrm>
            <a:off x="2914650" y="4787900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Book Antiqua" pitchFamily="18" charset="0"/>
              </a:rPr>
              <a:t>min_sup</a:t>
            </a:r>
          </a:p>
        </p:txBody>
      </p:sp>
      <p:sp>
        <p:nvSpPr>
          <p:cNvPr id="129103" name="Oval 79"/>
          <p:cNvSpPr>
            <a:spLocks noChangeArrowheads="1"/>
          </p:cNvSpPr>
          <p:nvPr/>
        </p:nvSpPr>
        <p:spPr bwMode="auto">
          <a:xfrm>
            <a:off x="2916238" y="457358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4" name="Oval 80"/>
          <p:cNvSpPr>
            <a:spLocks noChangeArrowheads="1"/>
          </p:cNvSpPr>
          <p:nvPr/>
        </p:nvSpPr>
        <p:spPr bwMode="auto">
          <a:xfrm>
            <a:off x="3138488" y="45720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5" name="Oval 81"/>
          <p:cNvSpPr>
            <a:spLocks noChangeArrowheads="1"/>
          </p:cNvSpPr>
          <p:nvPr/>
        </p:nvSpPr>
        <p:spPr bwMode="auto">
          <a:xfrm>
            <a:off x="3276600" y="43561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6" name="Oval 82"/>
          <p:cNvSpPr>
            <a:spLocks noChangeArrowheads="1"/>
          </p:cNvSpPr>
          <p:nvPr/>
        </p:nvSpPr>
        <p:spPr bwMode="auto">
          <a:xfrm>
            <a:off x="2987675" y="44275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7" name="Oval 83"/>
          <p:cNvSpPr>
            <a:spLocks noChangeArrowheads="1"/>
          </p:cNvSpPr>
          <p:nvPr/>
        </p:nvSpPr>
        <p:spPr bwMode="auto">
          <a:xfrm>
            <a:off x="3059113" y="45720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8" name="Oval 84"/>
          <p:cNvSpPr>
            <a:spLocks noChangeArrowheads="1"/>
          </p:cNvSpPr>
          <p:nvPr/>
        </p:nvSpPr>
        <p:spPr bwMode="auto">
          <a:xfrm>
            <a:off x="2698750" y="45720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9" name="Oval 85"/>
          <p:cNvSpPr>
            <a:spLocks noChangeArrowheads="1"/>
          </p:cNvSpPr>
          <p:nvPr/>
        </p:nvSpPr>
        <p:spPr bwMode="auto">
          <a:xfrm>
            <a:off x="2843213" y="45720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10" name="Oval 86"/>
          <p:cNvSpPr>
            <a:spLocks noChangeArrowheads="1"/>
          </p:cNvSpPr>
          <p:nvPr/>
        </p:nvSpPr>
        <p:spPr bwMode="auto">
          <a:xfrm>
            <a:off x="2771775" y="44275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11" name="Oval 87"/>
          <p:cNvSpPr>
            <a:spLocks noChangeArrowheads="1"/>
          </p:cNvSpPr>
          <p:nvPr/>
        </p:nvSpPr>
        <p:spPr bwMode="auto">
          <a:xfrm>
            <a:off x="3348038" y="457200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12" name="Oval 88"/>
          <p:cNvSpPr>
            <a:spLocks noChangeArrowheads="1"/>
          </p:cNvSpPr>
          <p:nvPr/>
        </p:nvSpPr>
        <p:spPr bwMode="auto">
          <a:xfrm>
            <a:off x="3276600" y="46434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13" name="Oval 89"/>
          <p:cNvSpPr>
            <a:spLocks noChangeArrowheads="1"/>
          </p:cNvSpPr>
          <p:nvPr/>
        </p:nvSpPr>
        <p:spPr bwMode="auto">
          <a:xfrm>
            <a:off x="3203575" y="43561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14" name="Oval 90"/>
          <p:cNvSpPr>
            <a:spLocks noChangeArrowheads="1"/>
          </p:cNvSpPr>
          <p:nvPr/>
        </p:nvSpPr>
        <p:spPr bwMode="auto">
          <a:xfrm>
            <a:off x="3203575" y="4500563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15" name="Oval 91"/>
          <p:cNvSpPr>
            <a:spLocks noChangeArrowheads="1"/>
          </p:cNvSpPr>
          <p:nvPr/>
        </p:nvSpPr>
        <p:spPr bwMode="auto">
          <a:xfrm>
            <a:off x="3348038" y="421163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100" name="Line 76"/>
          <p:cNvSpPr>
            <a:spLocks noChangeShapeType="1"/>
          </p:cNvSpPr>
          <p:nvPr/>
        </p:nvSpPr>
        <p:spPr bwMode="auto">
          <a:xfrm>
            <a:off x="3348038" y="4140200"/>
            <a:ext cx="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117" name="Text Box 93"/>
          <p:cNvSpPr txBox="1">
            <a:spLocks noChangeArrowheads="1"/>
          </p:cNvSpPr>
          <p:nvPr/>
        </p:nvSpPr>
        <p:spPr bwMode="auto">
          <a:xfrm>
            <a:off x="1116013" y="5046663"/>
            <a:ext cx="3889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Book Antiqua" pitchFamily="18" charset="0"/>
              </a:rPr>
              <a:t>Patterns whose IG cannot be greater than the threshold are removed by giving a proper </a:t>
            </a:r>
            <a:r>
              <a:rPr lang="en-US" sz="1800" b="1" i="1">
                <a:solidFill>
                  <a:schemeClr val="bg1"/>
                </a:solidFill>
                <a:latin typeface="Book Antiqua" pitchFamily="18" charset="0"/>
              </a:rPr>
              <a:t>min_sup</a:t>
            </a:r>
            <a:r>
              <a:rPr lang="en-US" sz="1800">
                <a:solidFill>
                  <a:schemeClr val="bg1"/>
                </a:solidFill>
                <a:latin typeface="Book Antiqua" pitchFamily="18" charset="0"/>
              </a:rPr>
              <a:t> to a sequential pattern mining algorithm</a:t>
            </a:r>
          </a:p>
        </p:txBody>
      </p:sp>
      <p:sp>
        <p:nvSpPr>
          <p:cNvPr id="129120" name="Text Box 96"/>
          <p:cNvSpPr txBox="1">
            <a:spLocks noChangeArrowheads="1"/>
          </p:cNvSpPr>
          <p:nvPr/>
        </p:nvSpPr>
        <p:spPr bwMode="auto">
          <a:xfrm>
            <a:off x="468313" y="3419475"/>
            <a:ext cx="2016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Book Antiqua" pitchFamily="18" charset="0"/>
              </a:rPr>
              <a:t>an IG threshold for good features (well-studied by other researchers)</a:t>
            </a:r>
          </a:p>
        </p:txBody>
      </p:sp>
      <p:sp>
        <p:nvSpPr>
          <p:cNvPr id="129121" name="Text Box 97"/>
          <p:cNvSpPr txBox="1">
            <a:spLocks noChangeArrowheads="1"/>
          </p:cNvSpPr>
          <p:nvPr/>
        </p:nvSpPr>
        <p:spPr bwMode="auto">
          <a:xfrm>
            <a:off x="5148263" y="5046663"/>
            <a:ext cx="360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Book Antiqua" pitchFamily="18" charset="0"/>
              </a:rPr>
              <a:t>Frequent but non-discriminative patterns are removed by feature selection later</a:t>
            </a:r>
          </a:p>
        </p:txBody>
      </p:sp>
      <p:sp>
        <p:nvSpPr>
          <p:cNvPr id="129122" name="Line 98"/>
          <p:cNvSpPr>
            <a:spLocks noChangeShapeType="1"/>
          </p:cNvSpPr>
          <p:nvPr/>
        </p:nvSpPr>
        <p:spPr bwMode="auto">
          <a:xfrm>
            <a:off x="2268538" y="4149725"/>
            <a:ext cx="3587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123" name="Line 99"/>
          <p:cNvSpPr>
            <a:spLocks noChangeShapeType="1"/>
          </p:cNvSpPr>
          <p:nvPr/>
        </p:nvSpPr>
        <p:spPr bwMode="auto">
          <a:xfrm flipV="1">
            <a:off x="2627313" y="4652963"/>
            <a:ext cx="360362" cy="5048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124" name="Line 100"/>
          <p:cNvSpPr>
            <a:spLocks noChangeShapeType="1"/>
          </p:cNvSpPr>
          <p:nvPr/>
        </p:nvSpPr>
        <p:spPr bwMode="auto">
          <a:xfrm flipV="1">
            <a:off x="5292724" y="4573588"/>
            <a:ext cx="214313" cy="58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9125" name="Text Box 101"/>
          <p:cNvSpPr txBox="1">
            <a:spLocks noChangeArrowheads="1"/>
          </p:cNvSpPr>
          <p:nvPr/>
        </p:nvSpPr>
        <p:spPr bwMode="auto">
          <a:xfrm>
            <a:off x="4859338" y="2708275"/>
            <a:ext cx="215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FF9933"/>
                </a:solidFill>
                <a:latin typeface="Book Antiqua" pitchFamily="18" charset="0"/>
              </a:rPr>
              <a:t>the upper bound</a:t>
            </a:r>
            <a:endParaRPr lang="en-US" sz="2000">
              <a:solidFill>
                <a:srgbClr val="FF993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29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2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9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2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2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17" grpId="0"/>
      <p:bldP spid="129121" grpId="0"/>
      <p:bldP spid="129123" grpId="0" animBg="1"/>
      <p:bldP spid="129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/>
              <a:t>Basics</a:t>
            </a:r>
            <a:r>
              <a:rPr lang="en-US" sz="3600" smtClean="0"/>
              <a:t> </a:t>
            </a:r>
            <a:r>
              <a:rPr lang="en-US" altLang="ko-KR" sz="3600" smtClean="0"/>
              <a:t>of</a:t>
            </a:r>
            <a:r>
              <a:rPr lang="en-US" sz="3600" smtClean="0"/>
              <a:t> the Information Gain</a:t>
            </a:r>
          </a:p>
        </p:txBody>
      </p:sp>
      <p:sp>
        <p:nvSpPr>
          <p:cNvPr id="299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맑은 고딕" pitchFamily="50" charset="-127"/>
              </a:rPr>
              <a:t>Formal definition</a:t>
            </a:r>
          </a:p>
          <a:p>
            <a:pPr lvl="1"/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IG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(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C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, 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X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) = 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H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(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C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) – 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H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(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C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|</a:t>
            </a:r>
            <a:r>
              <a:rPr lang="en-US" b="1" i="1" smtClean="0">
                <a:solidFill>
                  <a:srgbClr val="CCFF99"/>
                </a:solidFill>
                <a:ea typeface="맑은 고딕" pitchFamily="50" charset="-127"/>
              </a:rPr>
              <a:t>X</a:t>
            </a:r>
            <a:r>
              <a:rPr lang="en-US" b="1" smtClean="0">
                <a:solidFill>
                  <a:srgbClr val="CCFF99"/>
                </a:solidFill>
                <a:ea typeface="맑은 고딕" pitchFamily="50" charset="-127"/>
              </a:rPr>
              <a:t>)</a:t>
            </a:r>
            <a:r>
              <a:rPr lang="en-US" smtClean="0">
                <a:ea typeface="맑은 고딕" pitchFamily="50" charset="-127"/>
              </a:rPr>
              <a:t>, where </a:t>
            </a:r>
            <a:r>
              <a:rPr lang="en-US" i="1" smtClean="0">
                <a:ea typeface="맑은 고딕" pitchFamily="50" charset="-127"/>
              </a:rPr>
              <a:t>H</a:t>
            </a:r>
            <a:r>
              <a:rPr lang="en-US" smtClean="0">
                <a:ea typeface="맑은 고딕" pitchFamily="50" charset="-127"/>
              </a:rPr>
              <a:t>(</a:t>
            </a:r>
            <a:r>
              <a:rPr lang="en-US" i="1" smtClean="0">
                <a:ea typeface="맑은 고딕" pitchFamily="50" charset="-127"/>
              </a:rPr>
              <a:t>C</a:t>
            </a:r>
            <a:r>
              <a:rPr lang="en-US" smtClean="0">
                <a:ea typeface="맑은 고딕" pitchFamily="50" charset="-127"/>
              </a:rPr>
              <a:t>) is the entropy and </a:t>
            </a:r>
            <a:r>
              <a:rPr lang="en-US" i="1" smtClean="0">
                <a:ea typeface="맑은 고딕" pitchFamily="50" charset="-127"/>
              </a:rPr>
              <a:t>H</a:t>
            </a:r>
            <a:r>
              <a:rPr lang="en-US" smtClean="0">
                <a:ea typeface="맑은 고딕" pitchFamily="50" charset="-127"/>
              </a:rPr>
              <a:t>(</a:t>
            </a:r>
            <a:r>
              <a:rPr lang="en-US" i="1" smtClean="0">
                <a:ea typeface="맑은 고딕" pitchFamily="50" charset="-127"/>
              </a:rPr>
              <a:t>C</a:t>
            </a:r>
            <a:r>
              <a:rPr lang="en-US" smtClean="0">
                <a:ea typeface="맑은 고딕" pitchFamily="50" charset="-127"/>
              </a:rPr>
              <a:t>|</a:t>
            </a:r>
            <a:r>
              <a:rPr lang="en-US" i="1" smtClean="0">
                <a:ea typeface="맑은 고딕" pitchFamily="50" charset="-127"/>
              </a:rPr>
              <a:t>X</a:t>
            </a:r>
            <a:r>
              <a:rPr lang="en-US" smtClean="0">
                <a:ea typeface="맑은 고딕" pitchFamily="50" charset="-127"/>
              </a:rPr>
              <a:t>) is the conditional entropy</a:t>
            </a:r>
          </a:p>
          <a:p>
            <a:pPr lvl="4"/>
            <a:endParaRPr lang="en-US" b="1" i="1" smtClean="0">
              <a:ea typeface="맑은 고딕" pitchFamily="50" charset="-127"/>
            </a:endParaRPr>
          </a:p>
          <a:p>
            <a:r>
              <a:rPr lang="en-US" smtClean="0">
                <a:ea typeface="맑은 고딕" pitchFamily="50" charset="-127"/>
              </a:rPr>
              <a:t>Intuition</a:t>
            </a:r>
          </a:p>
          <a:p>
            <a:pPr lvl="2"/>
            <a:endParaRPr lang="en-US" smtClean="0">
              <a:ea typeface="맑은 고딕" pitchFamily="50" charset="-127"/>
            </a:endParaRPr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>
            <a:off x="2051050" y="3716338"/>
            <a:ext cx="0" cy="1225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>
            <a:off x="2051050" y="4941888"/>
            <a:ext cx="18716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1835150" y="3141663"/>
            <a:ext cx="237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b="1" i="1">
                <a:solidFill>
                  <a:srgbClr val="FF6600"/>
                </a:solidFill>
                <a:latin typeface="Book Antiqua" pitchFamily="18" charset="0"/>
              </a:rPr>
              <a:t>high</a:t>
            </a:r>
            <a:r>
              <a:rPr lang="en-US">
                <a:solidFill>
                  <a:srgbClr val="FF6600"/>
                </a:solidFill>
                <a:latin typeface="Book Antiqua" pitchFamily="18" charset="0"/>
              </a:rPr>
              <a:t> entropy due to </a:t>
            </a:r>
            <a:r>
              <a:rPr lang="en-US" b="1" i="1">
                <a:solidFill>
                  <a:srgbClr val="FF6600"/>
                </a:solidFill>
                <a:latin typeface="Book Antiqua" pitchFamily="18" charset="0"/>
              </a:rPr>
              <a:t>uniform</a:t>
            </a:r>
            <a:r>
              <a:rPr lang="en-US">
                <a:solidFill>
                  <a:srgbClr val="FF6600"/>
                </a:solidFill>
                <a:latin typeface="Book Antiqua" pitchFamily="18" charset="0"/>
              </a:rPr>
              <a:t> distribution</a:t>
            </a:r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1474788" y="5230813"/>
            <a:ext cx="316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>
                <a:solidFill>
                  <a:srgbClr val="CCFF99"/>
                </a:solidFill>
                <a:latin typeface="Book Antiqua" pitchFamily="18" charset="0"/>
              </a:rPr>
              <a:t>a distribution of </a:t>
            </a:r>
            <a:r>
              <a:rPr lang="en-US" b="1" i="1">
                <a:solidFill>
                  <a:srgbClr val="CCFF99"/>
                </a:solidFill>
                <a:latin typeface="Book Antiqua" pitchFamily="18" charset="0"/>
              </a:rPr>
              <a:t>all</a:t>
            </a:r>
            <a:r>
              <a:rPr lang="en-US">
                <a:solidFill>
                  <a:srgbClr val="CCFF99"/>
                </a:solidFill>
                <a:latin typeface="Book Antiqua" pitchFamily="18" charset="0"/>
              </a:rPr>
              <a:t> trajectories</a:t>
            </a:r>
          </a:p>
        </p:txBody>
      </p:sp>
      <p:sp>
        <p:nvSpPr>
          <p:cNvPr id="299024" name="Rectangle 16"/>
          <p:cNvSpPr>
            <a:spLocks noChangeArrowheads="1"/>
          </p:cNvSpPr>
          <p:nvPr/>
        </p:nvSpPr>
        <p:spPr bwMode="auto">
          <a:xfrm>
            <a:off x="2266950" y="3717925"/>
            <a:ext cx="2159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025" name="Rectangle 17"/>
          <p:cNvSpPr>
            <a:spLocks noChangeArrowheads="1"/>
          </p:cNvSpPr>
          <p:nvPr/>
        </p:nvSpPr>
        <p:spPr bwMode="auto">
          <a:xfrm>
            <a:off x="2843213" y="3717925"/>
            <a:ext cx="2159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026" name="Rectangle 18"/>
          <p:cNvSpPr>
            <a:spLocks noChangeArrowheads="1"/>
          </p:cNvSpPr>
          <p:nvPr/>
        </p:nvSpPr>
        <p:spPr bwMode="auto">
          <a:xfrm>
            <a:off x="3419475" y="3717925"/>
            <a:ext cx="2159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027" name="Text Box 19"/>
          <p:cNvSpPr txBox="1">
            <a:spLocks noChangeArrowheads="1"/>
          </p:cNvSpPr>
          <p:nvPr/>
        </p:nvSpPr>
        <p:spPr bwMode="auto">
          <a:xfrm>
            <a:off x="1906588" y="4941888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class 1  class 2  class 3</a:t>
            </a:r>
          </a:p>
        </p:txBody>
      </p:sp>
      <p:sp>
        <p:nvSpPr>
          <p:cNvPr id="299028" name="Line 20"/>
          <p:cNvSpPr>
            <a:spLocks noChangeShapeType="1"/>
          </p:cNvSpPr>
          <p:nvPr/>
        </p:nvSpPr>
        <p:spPr bwMode="auto">
          <a:xfrm>
            <a:off x="5364163" y="3716338"/>
            <a:ext cx="0" cy="1225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29" name="Line 21"/>
          <p:cNvSpPr>
            <a:spLocks noChangeShapeType="1"/>
          </p:cNvSpPr>
          <p:nvPr/>
        </p:nvSpPr>
        <p:spPr bwMode="auto">
          <a:xfrm>
            <a:off x="5364163" y="4941888"/>
            <a:ext cx="18716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30" name="Text Box 22"/>
          <p:cNvSpPr txBox="1">
            <a:spLocks noChangeArrowheads="1"/>
          </p:cNvSpPr>
          <p:nvPr/>
        </p:nvSpPr>
        <p:spPr bwMode="auto">
          <a:xfrm>
            <a:off x="5148263" y="3141663"/>
            <a:ext cx="237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b="1" i="1">
                <a:solidFill>
                  <a:srgbClr val="FF6600"/>
                </a:solidFill>
                <a:latin typeface="Book Antiqua" pitchFamily="18" charset="0"/>
              </a:rPr>
              <a:t>low</a:t>
            </a:r>
            <a:r>
              <a:rPr lang="en-US">
                <a:solidFill>
                  <a:srgbClr val="FF6600"/>
                </a:solidFill>
                <a:latin typeface="Book Antiqua" pitchFamily="18" charset="0"/>
              </a:rPr>
              <a:t> entropy due to </a:t>
            </a:r>
            <a:r>
              <a:rPr lang="en-US" b="1" i="1">
                <a:solidFill>
                  <a:srgbClr val="FF6600"/>
                </a:solidFill>
                <a:latin typeface="Book Antiqua" pitchFamily="18" charset="0"/>
              </a:rPr>
              <a:t>skewed</a:t>
            </a:r>
            <a:r>
              <a:rPr lang="en-US">
                <a:solidFill>
                  <a:srgbClr val="FF6600"/>
                </a:solidFill>
                <a:latin typeface="Book Antiqua" pitchFamily="18" charset="0"/>
              </a:rPr>
              <a:t> distribution</a:t>
            </a:r>
          </a:p>
        </p:txBody>
      </p:sp>
      <p:sp>
        <p:nvSpPr>
          <p:cNvPr id="299031" name="Text Box 23"/>
          <p:cNvSpPr txBox="1">
            <a:spLocks noChangeArrowheads="1"/>
          </p:cNvSpPr>
          <p:nvPr/>
        </p:nvSpPr>
        <p:spPr bwMode="auto">
          <a:xfrm>
            <a:off x="4787900" y="5230813"/>
            <a:ext cx="3168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>
                <a:solidFill>
                  <a:srgbClr val="CCFF99"/>
                </a:solidFill>
                <a:latin typeface="Book Antiqua" pitchFamily="18" charset="0"/>
              </a:rPr>
              <a:t>a distribution of the trajectories</a:t>
            </a:r>
            <a:br>
              <a:rPr lang="en-US">
                <a:solidFill>
                  <a:srgbClr val="CCFF99"/>
                </a:solidFill>
                <a:latin typeface="Book Antiqua" pitchFamily="18" charset="0"/>
              </a:rPr>
            </a:br>
            <a:r>
              <a:rPr lang="en-US">
                <a:solidFill>
                  <a:srgbClr val="CCFF99"/>
                </a:solidFill>
                <a:latin typeface="Book Antiqua" pitchFamily="18" charset="0"/>
              </a:rPr>
              <a:t>    </a:t>
            </a:r>
            <a:r>
              <a:rPr lang="en-US" b="1" i="1">
                <a:solidFill>
                  <a:srgbClr val="CCFF99"/>
                </a:solidFill>
                <a:latin typeface="Book Antiqua" pitchFamily="18" charset="0"/>
              </a:rPr>
              <a:t>having a particular pattern</a:t>
            </a:r>
          </a:p>
        </p:txBody>
      </p:sp>
      <p:sp>
        <p:nvSpPr>
          <p:cNvPr id="299032" name="Rectangle 24"/>
          <p:cNvSpPr>
            <a:spLocks noChangeArrowheads="1"/>
          </p:cNvSpPr>
          <p:nvPr/>
        </p:nvSpPr>
        <p:spPr bwMode="auto">
          <a:xfrm>
            <a:off x="5580063" y="3717925"/>
            <a:ext cx="2159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033" name="Rectangle 25"/>
          <p:cNvSpPr>
            <a:spLocks noChangeArrowheads="1"/>
          </p:cNvSpPr>
          <p:nvPr/>
        </p:nvSpPr>
        <p:spPr bwMode="auto">
          <a:xfrm>
            <a:off x="6156325" y="47259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034" name="Rectangle 26"/>
          <p:cNvSpPr>
            <a:spLocks noChangeArrowheads="1"/>
          </p:cNvSpPr>
          <p:nvPr/>
        </p:nvSpPr>
        <p:spPr bwMode="auto">
          <a:xfrm>
            <a:off x="6732588" y="4654550"/>
            <a:ext cx="2159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9035" name="Text Box 27"/>
          <p:cNvSpPr txBox="1">
            <a:spLocks noChangeArrowheads="1"/>
          </p:cNvSpPr>
          <p:nvPr/>
        </p:nvSpPr>
        <p:spPr bwMode="auto">
          <a:xfrm>
            <a:off x="5219700" y="4941888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class 1  class 2  class 3</a:t>
            </a:r>
          </a:p>
        </p:txBody>
      </p:sp>
      <p:sp>
        <p:nvSpPr>
          <p:cNvPr id="299036" name="Text Box 28"/>
          <p:cNvSpPr txBox="1">
            <a:spLocks noChangeArrowheads="1"/>
          </p:cNvSpPr>
          <p:nvPr/>
        </p:nvSpPr>
        <p:spPr bwMode="auto">
          <a:xfrm>
            <a:off x="2627313" y="4078288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sz="2400" b="1" i="1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299037" name="Text Box 29"/>
          <p:cNvSpPr txBox="1">
            <a:spLocks noChangeArrowheads="1"/>
          </p:cNvSpPr>
          <p:nvPr/>
        </p:nvSpPr>
        <p:spPr bwMode="auto">
          <a:xfrm>
            <a:off x="5795963" y="4078288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sz="2400" b="1" i="1">
                <a:solidFill>
                  <a:schemeClr val="bg1"/>
                </a:solidFill>
                <a:latin typeface="Book Antiqua" pitchFamily="18" charset="0"/>
              </a:rPr>
              <a:t>C|X</a:t>
            </a: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299039" name="Line 31"/>
          <p:cNvSpPr>
            <a:spLocks noChangeShapeType="1"/>
          </p:cNvSpPr>
          <p:nvPr/>
        </p:nvSpPr>
        <p:spPr bwMode="auto">
          <a:xfrm>
            <a:off x="4283075" y="4294188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40" name="Line 32"/>
          <p:cNvSpPr>
            <a:spLocks noChangeShapeType="1"/>
          </p:cNvSpPr>
          <p:nvPr/>
        </p:nvSpPr>
        <p:spPr bwMode="auto">
          <a:xfrm>
            <a:off x="1619250" y="5949950"/>
            <a:ext cx="2873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41" name="Line 33"/>
          <p:cNvSpPr>
            <a:spLocks noChangeShapeType="1"/>
          </p:cNvSpPr>
          <p:nvPr/>
        </p:nvSpPr>
        <p:spPr bwMode="auto">
          <a:xfrm>
            <a:off x="1619250" y="6094413"/>
            <a:ext cx="2873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9042" name="Text Box 34"/>
          <p:cNvSpPr txBox="1">
            <a:spLocks noChangeArrowheads="1"/>
          </p:cNvSpPr>
          <p:nvPr/>
        </p:nvSpPr>
        <p:spPr bwMode="auto">
          <a:xfrm>
            <a:off x="1979613" y="579596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Book Antiqua" pitchFamily="18" charset="0"/>
              </a:rPr>
              <a:t>The IG of the pattern is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Brief Bio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Currently, an assistant professor at Department of Knowledge Service Engineering, KAIST</a:t>
            </a:r>
          </a:p>
          <a:p>
            <a:pPr lvl="1"/>
            <a:r>
              <a:rPr lang="en-US" altLang="ko-KR" dirty="0" smtClean="0"/>
              <a:t>Homepage: http://dm.kaist.ac.kr/jaegil</a:t>
            </a:r>
          </a:p>
          <a:p>
            <a:pPr lvl="1"/>
            <a:r>
              <a:rPr lang="en-US" altLang="ko-KR" dirty="0" smtClean="0"/>
              <a:t>Department homepage: http://kse.kaist.ac.kr</a:t>
            </a:r>
          </a:p>
          <a:p>
            <a:pPr lvl="2"/>
            <a:endParaRPr lang="en-US" altLang="ko-KR" dirty="0"/>
          </a:p>
          <a:p>
            <a:r>
              <a:rPr lang="en-US" altLang="ko-KR" dirty="0" smtClean="0"/>
              <a:t>Previously, worked at IBM </a:t>
            </a:r>
            <a:r>
              <a:rPr lang="en-US" altLang="ko-KR" dirty="0" err="1" smtClean="0"/>
              <a:t>Almaden</a:t>
            </a:r>
            <a:r>
              <a:rPr lang="en-US" altLang="ko-KR" dirty="0" smtClean="0"/>
              <a:t> Research Center and University of Illinois at Urbana-Champaign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Areas of Interest: </a:t>
            </a:r>
            <a:r>
              <a:rPr lang="en-US" altLang="ko-KR" b="1" i="1" dirty="0">
                <a:solidFill>
                  <a:srgbClr val="CCFF99"/>
                </a:solidFill>
              </a:rPr>
              <a:t>Data Mining and Data Management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72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IG Upper Bound of a Pattern</a:t>
            </a:r>
          </a:p>
        </p:txBody>
      </p:sp>
      <p:sp>
        <p:nvSpPr>
          <p:cNvPr id="300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맑은 고딕" pitchFamily="50" charset="-127"/>
              </a:rPr>
              <a:t>Being obtained when the conditional entropy </a:t>
            </a:r>
            <a:r>
              <a:rPr lang="en-US" i="1" dirty="0" smtClean="0">
                <a:ea typeface="맑은 고딕" pitchFamily="50" charset="-127"/>
              </a:rPr>
              <a:t>H</a:t>
            </a:r>
            <a:r>
              <a:rPr lang="en-US" dirty="0" smtClean="0">
                <a:ea typeface="맑은 고딕" pitchFamily="50" charset="-127"/>
              </a:rPr>
              <a:t>(</a:t>
            </a:r>
            <a:r>
              <a:rPr lang="en-US" i="1" dirty="0" smtClean="0">
                <a:ea typeface="맑은 고딕" pitchFamily="50" charset="-127"/>
              </a:rPr>
              <a:t>C</a:t>
            </a:r>
            <a:r>
              <a:rPr lang="en-US" dirty="0" smtClean="0">
                <a:ea typeface="맑은 고딕" pitchFamily="50" charset="-127"/>
              </a:rPr>
              <a:t>|</a:t>
            </a:r>
            <a:r>
              <a:rPr lang="en-US" i="1" dirty="0" smtClean="0">
                <a:ea typeface="맑은 고딕" pitchFamily="50" charset="-127"/>
              </a:rPr>
              <a:t>X</a:t>
            </a:r>
            <a:r>
              <a:rPr lang="en-US" dirty="0" smtClean="0">
                <a:ea typeface="맑은 고딕" pitchFamily="50" charset="-127"/>
              </a:rPr>
              <a:t>) reaches its lower bound</a:t>
            </a:r>
          </a:p>
          <a:p>
            <a:pPr lvl="1"/>
            <a:r>
              <a:rPr lang="en-US" dirty="0" smtClean="0">
                <a:ea typeface="맑은 고딕" pitchFamily="50" charset="-127"/>
              </a:rPr>
              <a:t>For simplicity, suppose only two classes </a:t>
            </a:r>
            <a:r>
              <a:rPr lang="en-US" i="1" dirty="0" smtClean="0">
                <a:ea typeface="맑은 고딕" pitchFamily="50" charset="-127"/>
              </a:rPr>
              <a:t>c</a:t>
            </a:r>
            <a:r>
              <a:rPr lang="en-US" i="1" baseline="-25000" dirty="0" smtClean="0">
                <a:ea typeface="맑은 고딕" pitchFamily="50" charset="-127"/>
              </a:rPr>
              <a:t>1</a:t>
            </a:r>
            <a:r>
              <a:rPr lang="en-US" dirty="0" smtClean="0">
                <a:ea typeface="맑은 고딕" pitchFamily="50" charset="-127"/>
              </a:rPr>
              <a:t> and </a:t>
            </a:r>
            <a:r>
              <a:rPr lang="en-US" i="1" dirty="0" smtClean="0">
                <a:ea typeface="맑은 고딕" pitchFamily="50" charset="-127"/>
              </a:rPr>
              <a:t>c</a:t>
            </a:r>
            <a:r>
              <a:rPr lang="en-US" i="1" baseline="-25000" dirty="0" smtClean="0">
                <a:ea typeface="맑은 고딕" pitchFamily="50" charset="-127"/>
              </a:rPr>
              <a:t>2</a:t>
            </a:r>
            <a:endParaRPr lang="en-US" i="1" dirty="0" smtClean="0">
              <a:ea typeface="맑은 고딕" pitchFamily="50" charset="-127"/>
            </a:endParaRPr>
          </a:p>
          <a:p>
            <a:pPr lvl="1"/>
            <a:r>
              <a:rPr lang="en-US" dirty="0" smtClean="0">
                <a:ea typeface="맑은 고딕" pitchFamily="50" charset="-127"/>
              </a:rPr>
              <a:t>The lower bound of </a:t>
            </a:r>
            <a:r>
              <a:rPr lang="en-US" i="1" dirty="0" smtClean="0">
                <a:ea typeface="맑은 고딕" pitchFamily="50" charset="-127"/>
              </a:rPr>
              <a:t>H</a:t>
            </a:r>
            <a:r>
              <a:rPr lang="en-US" dirty="0" smtClean="0">
                <a:ea typeface="맑은 고딕" pitchFamily="50" charset="-127"/>
              </a:rPr>
              <a:t>(</a:t>
            </a:r>
            <a:r>
              <a:rPr lang="en-US" i="1" dirty="0" smtClean="0">
                <a:ea typeface="맑은 고딕" pitchFamily="50" charset="-127"/>
              </a:rPr>
              <a:t>C</a:t>
            </a:r>
            <a:r>
              <a:rPr lang="en-US" dirty="0" smtClean="0">
                <a:ea typeface="맑은 고딕" pitchFamily="50" charset="-127"/>
              </a:rPr>
              <a:t>|</a:t>
            </a:r>
            <a:r>
              <a:rPr lang="en-US" i="1" dirty="0" smtClean="0">
                <a:ea typeface="맑은 고딕" pitchFamily="50" charset="-127"/>
              </a:rPr>
              <a:t>X</a:t>
            </a:r>
            <a:r>
              <a:rPr lang="en-US" dirty="0" smtClean="0">
                <a:ea typeface="맑은 고딕" pitchFamily="50" charset="-127"/>
              </a:rPr>
              <a:t>) is achieved when </a:t>
            </a:r>
            <a:r>
              <a:rPr lang="en-US" i="1" dirty="0" smtClean="0">
                <a:ea typeface="맑은 고딕" pitchFamily="50" charset="-127"/>
              </a:rPr>
              <a:t>q </a:t>
            </a:r>
            <a:r>
              <a:rPr lang="en-US" dirty="0" smtClean="0">
                <a:ea typeface="맑은 고딕" pitchFamily="50" charset="-127"/>
              </a:rPr>
              <a:t>= 0 or 1 in the formula (see the paper for details)</a:t>
            </a:r>
          </a:p>
          <a:p>
            <a:pPr lvl="2"/>
            <a:endParaRPr lang="en-US" i="1" dirty="0" smtClean="0">
              <a:ea typeface="맑은 고딕" pitchFamily="50" charset="-127"/>
            </a:endParaRPr>
          </a:p>
          <a:p>
            <a:pPr lvl="2"/>
            <a:endParaRPr lang="en-US" i="1" dirty="0" smtClean="0">
              <a:ea typeface="맑은 고딕" pitchFamily="50" charset="-127"/>
            </a:endParaRPr>
          </a:p>
          <a:p>
            <a:pPr lvl="2"/>
            <a:endParaRPr lang="en-US" i="1" dirty="0" smtClean="0">
              <a:ea typeface="맑은 고딕" pitchFamily="50" charset="-127"/>
            </a:endParaRPr>
          </a:p>
          <a:p>
            <a:pPr lvl="3"/>
            <a:endParaRPr lang="en-US" i="1" dirty="0" smtClean="0">
              <a:ea typeface="맑은 고딕" pitchFamily="50" charset="-127"/>
            </a:endParaRPr>
          </a:p>
          <a:p>
            <a:pPr lvl="3"/>
            <a:endParaRPr lang="en-US" i="1" dirty="0" smtClean="0">
              <a:ea typeface="맑은 고딕" pitchFamily="50" charset="-127"/>
            </a:endParaRPr>
          </a:p>
          <a:p>
            <a:pPr lvl="2"/>
            <a:r>
              <a:rPr lang="en-US" i="1" dirty="0" smtClean="0">
                <a:ea typeface="맑은 고딕" pitchFamily="50" charset="-127"/>
              </a:rPr>
              <a:t>P</a:t>
            </a:r>
            <a:r>
              <a:rPr lang="en-US" dirty="0" smtClean="0">
                <a:ea typeface="맑은 고딕" pitchFamily="50" charset="-127"/>
              </a:rPr>
              <a:t>(the pattern appears) = </a:t>
            </a:r>
            <a:r>
              <a:rPr lang="el-GR" i="1" dirty="0" smtClean="0">
                <a:ea typeface="맑은 고딕" pitchFamily="50" charset="-127"/>
              </a:rPr>
              <a:t>θ</a:t>
            </a:r>
            <a:endParaRPr lang="el-GR" dirty="0" smtClean="0">
              <a:ea typeface="맑은 고딕" pitchFamily="50" charset="-127"/>
            </a:endParaRPr>
          </a:p>
          <a:p>
            <a:pPr lvl="2"/>
            <a:r>
              <a:rPr lang="en-US" i="1" dirty="0" smtClean="0">
                <a:ea typeface="맑은 고딕" pitchFamily="50" charset="-127"/>
              </a:rPr>
              <a:t>P</a:t>
            </a:r>
            <a:r>
              <a:rPr lang="en-US" dirty="0" smtClean="0">
                <a:ea typeface="맑은 고딕" pitchFamily="50" charset="-127"/>
              </a:rPr>
              <a:t>(the class label is </a:t>
            </a:r>
            <a:r>
              <a:rPr lang="en-US" i="1" dirty="0" smtClean="0">
                <a:ea typeface="맑은 고딕" pitchFamily="50" charset="-127"/>
              </a:rPr>
              <a:t>c</a:t>
            </a:r>
            <a:r>
              <a:rPr lang="en-US" i="1" baseline="-25000" dirty="0" smtClean="0">
                <a:ea typeface="맑은 고딕" pitchFamily="50" charset="-127"/>
              </a:rPr>
              <a:t>2</a:t>
            </a:r>
            <a:r>
              <a:rPr lang="en-US" dirty="0" smtClean="0">
                <a:ea typeface="맑은 고딕" pitchFamily="50" charset="-127"/>
              </a:rPr>
              <a:t>) = </a:t>
            </a:r>
            <a:r>
              <a:rPr lang="en-US" i="1" dirty="0" smtClean="0">
                <a:ea typeface="맑은 고딕" pitchFamily="50" charset="-127"/>
              </a:rPr>
              <a:t>p</a:t>
            </a:r>
          </a:p>
          <a:p>
            <a:pPr lvl="2"/>
            <a:r>
              <a:rPr lang="en-US" i="1" dirty="0" smtClean="0">
                <a:ea typeface="맑은 고딕" pitchFamily="50" charset="-127"/>
              </a:rPr>
              <a:t>P</a:t>
            </a:r>
            <a:r>
              <a:rPr lang="en-US" dirty="0" smtClean="0">
                <a:ea typeface="맑은 고딕" pitchFamily="50" charset="-127"/>
              </a:rPr>
              <a:t>(the class label is </a:t>
            </a:r>
            <a:r>
              <a:rPr lang="en-US" i="1" dirty="0" smtClean="0">
                <a:ea typeface="맑은 고딕" pitchFamily="50" charset="-127"/>
              </a:rPr>
              <a:t>c</a:t>
            </a:r>
            <a:r>
              <a:rPr lang="en-US" i="1" baseline="-25000" dirty="0" smtClean="0">
                <a:ea typeface="맑은 고딕" pitchFamily="50" charset="-127"/>
              </a:rPr>
              <a:t>2</a:t>
            </a:r>
            <a:r>
              <a:rPr lang="en-US" dirty="0" smtClean="0">
                <a:ea typeface="맑은 고딕" pitchFamily="50" charset="-127"/>
              </a:rPr>
              <a:t>|the pattern appears) = </a:t>
            </a:r>
            <a:r>
              <a:rPr lang="en-US" i="1" dirty="0" smtClean="0">
                <a:ea typeface="맑은 고딕" pitchFamily="50" charset="-127"/>
              </a:rPr>
              <a:t>q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692275" y="3394075"/>
            <a:ext cx="6119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|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X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) = – </a:t>
            </a:r>
            <a:r>
              <a:rPr kumimoji="0" lang="el-GR" sz="2000" i="1">
                <a:solidFill>
                  <a:schemeClr val="bg1"/>
                </a:solidFill>
                <a:latin typeface="Book Antiqua" pitchFamily="18" charset="0"/>
              </a:rPr>
              <a:t>θ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log</a:t>
            </a:r>
            <a:r>
              <a:rPr lang="en-US" sz="2000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 – </a:t>
            </a:r>
            <a:r>
              <a:rPr kumimoji="0" lang="el-GR" sz="2000" i="1">
                <a:solidFill>
                  <a:schemeClr val="bg1"/>
                </a:solidFill>
                <a:latin typeface="Book Antiqua" pitchFamily="18" charset="0"/>
              </a:rPr>
              <a:t>θ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(1 – 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)log</a:t>
            </a:r>
            <a:r>
              <a:rPr lang="en-US" sz="2000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(1 – 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                  + (</a:t>
            </a:r>
            <a:r>
              <a:rPr kumimoji="0" lang="el-GR" sz="2000" i="1">
                <a:solidFill>
                  <a:schemeClr val="bg1"/>
                </a:solidFill>
                <a:latin typeface="Book Antiqua" pitchFamily="18" charset="0"/>
              </a:rPr>
              <a:t>θ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 – </a:t>
            </a: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p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)log</a:t>
            </a:r>
            <a:r>
              <a:rPr lang="en-US" sz="2000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                  + (</a:t>
            </a:r>
            <a:r>
              <a:rPr kumimoji="0" lang="el-GR" sz="2000" i="1">
                <a:solidFill>
                  <a:schemeClr val="bg1"/>
                </a:solidFill>
                <a:latin typeface="Book Antiqua" pitchFamily="18" charset="0"/>
              </a:rPr>
              <a:t>θ</a:t>
            </a:r>
            <a:r>
              <a:rPr kumimoji="0" lang="en-US" sz="2000">
                <a:solidFill>
                  <a:schemeClr val="bg1"/>
                </a:solidFill>
                <a:latin typeface="Book Antiqua" pitchFamily="18" charset="0"/>
              </a:rPr>
              <a:t>(1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–</a:t>
            </a:r>
            <a:r>
              <a:rPr lang="en-US" sz="2000">
                <a:latin typeface="Book Antiqua" pitchFamily="18" charset="0"/>
              </a:rPr>
              <a:t> </a:t>
            </a:r>
            <a:r>
              <a:rPr kumimoji="0" lang="en-US" sz="2000" i="1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kumimoji="0" lang="en-US" sz="2000">
                <a:solidFill>
                  <a:schemeClr val="bg1"/>
                </a:solidFill>
                <a:latin typeface="Book Antiqua" pitchFamily="18" charset="0"/>
              </a:rPr>
              <a:t>)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–</a:t>
            </a:r>
            <a:r>
              <a:rPr lang="en-US" sz="2000">
                <a:latin typeface="Book Antiqua" pitchFamily="18" charset="0"/>
              </a:rPr>
              <a:t> </a:t>
            </a:r>
            <a:r>
              <a:rPr kumimoji="0" lang="en-US" sz="2000">
                <a:solidFill>
                  <a:schemeClr val="bg1"/>
                </a:solidFill>
                <a:latin typeface="Book Antiqua" pitchFamily="18" charset="0"/>
              </a:rPr>
              <a:t>(1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–</a:t>
            </a:r>
            <a:r>
              <a:rPr lang="en-US" sz="2000">
                <a:latin typeface="Book Antiqua" pitchFamily="18" charset="0"/>
              </a:rPr>
              <a:t> </a:t>
            </a:r>
            <a:r>
              <a:rPr kumimoji="0" lang="en-US" sz="2000" i="1">
                <a:solidFill>
                  <a:schemeClr val="bg1"/>
                </a:solidFill>
                <a:latin typeface="Book Antiqua" pitchFamily="18" charset="0"/>
              </a:rPr>
              <a:t>p</a:t>
            </a:r>
            <a:r>
              <a:rPr kumimoji="0" lang="en-US" sz="2000">
                <a:solidFill>
                  <a:schemeClr val="bg1"/>
                </a:solidFill>
                <a:latin typeface="Book Antiqua" pitchFamily="18" charset="0"/>
              </a:rPr>
              <a:t>))log</a:t>
            </a:r>
            <a:r>
              <a:rPr kumimoji="0" lang="en-US" sz="2000" baseline="-2500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</p:txBody>
      </p:sp>
      <p:grpSp>
        <p:nvGrpSpPr>
          <p:cNvPr id="300042" name="Group 10"/>
          <p:cNvGrpSpPr>
            <a:grpSpLocks/>
          </p:cNvGrpSpPr>
          <p:nvPr/>
        </p:nvGrpSpPr>
        <p:grpSpPr bwMode="auto">
          <a:xfrm>
            <a:off x="4391025" y="3683000"/>
            <a:ext cx="863600" cy="752475"/>
            <a:chOff x="3289" y="3860"/>
            <a:chExt cx="544" cy="474"/>
          </a:xfrm>
        </p:grpSpPr>
        <p:sp>
          <p:nvSpPr>
            <p:cNvPr id="300037" name="Line 5"/>
            <p:cNvSpPr>
              <a:spLocks noChangeShapeType="1"/>
            </p:cNvSpPr>
            <p:nvPr/>
          </p:nvSpPr>
          <p:spPr bwMode="auto">
            <a:xfrm>
              <a:off x="3334" y="4110"/>
              <a:ext cx="40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0038" name="Text Box 6"/>
            <p:cNvSpPr txBox="1">
              <a:spLocks noChangeArrowheads="1"/>
            </p:cNvSpPr>
            <p:nvPr/>
          </p:nvSpPr>
          <p:spPr bwMode="auto">
            <a:xfrm>
              <a:off x="3289" y="3860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p </a:t>
              </a: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–</a:t>
              </a: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kumimoji="0" lang="el-GR" sz="2000" i="1">
                  <a:solidFill>
                    <a:schemeClr val="bg1"/>
                  </a:solidFill>
                  <a:latin typeface="Book Antiqua" pitchFamily="18" charset="0"/>
                </a:rPr>
                <a:t>θ</a:t>
              </a:r>
              <a:r>
                <a:rPr kumimoji="0" lang="en-US" sz="2000" i="1">
                  <a:solidFill>
                    <a:schemeClr val="bg1"/>
                  </a:solidFill>
                  <a:latin typeface="Book Antiqua" pitchFamily="18" charset="0"/>
                </a:rPr>
                <a:t>q</a:t>
              </a:r>
            </a:p>
          </p:txBody>
        </p:sp>
        <p:sp>
          <p:nvSpPr>
            <p:cNvPr id="300039" name="Rectangle 7"/>
            <p:cNvSpPr>
              <a:spLocks noChangeArrowheads="1"/>
            </p:cNvSpPr>
            <p:nvPr/>
          </p:nvSpPr>
          <p:spPr bwMode="auto">
            <a:xfrm>
              <a:off x="3320" y="4084"/>
              <a:ext cx="4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2000">
                  <a:solidFill>
                    <a:schemeClr val="bg1"/>
                  </a:solidFill>
                  <a:latin typeface="Book Antiqua" pitchFamily="18" charset="0"/>
                </a:rPr>
                <a:t>1</a:t>
              </a:r>
              <a:r>
                <a:rPr kumimoji="0"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–</a:t>
              </a:r>
              <a:r>
                <a:rPr kumimoji="0"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kumimoji="0" lang="el-GR" sz="2000" i="1">
                  <a:solidFill>
                    <a:schemeClr val="bg1"/>
                  </a:solidFill>
                  <a:latin typeface="Book Antiqua" pitchFamily="18" charset="0"/>
                </a:rPr>
                <a:t>θ</a:t>
              </a:r>
              <a:endParaRPr kumimoji="0" lang="en-US" sz="2000" i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00047" name="Group 15"/>
          <p:cNvGrpSpPr>
            <a:grpSpLocks/>
          </p:cNvGrpSpPr>
          <p:nvPr/>
        </p:nvGrpSpPr>
        <p:grpSpPr bwMode="auto">
          <a:xfrm>
            <a:off x="5435600" y="4144963"/>
            <a:ext cx="2016125" cy="723900"/>
            <a:chOff x="4087" y="3102"/>
            <a:chExt cx="1270" cy="456"/>
          </a:xfrm>
        </p:grpSpPr>
        <p:sp>
          <p:nvSpPr>
            <p:cNvPr id="300044" name="Line 12"/>
            <p:cNvSpPr>
              <a:spLocks noChangeShapeType="1"/>
            </p:cNvSpPr>
            <p:nvPr/>
          </p:nvSpPr>
          <p:spPr bwMode="auto">
            <a:xfrm>
              <a:off x="4150" y="3339"/>
              <a:ext cx="108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0045" name="Text Box 13"/>
            <p:cNvSpPr txBox="1">
              <a:spLocks noChangeArrowheads="1"/>
            </p:cNvSpPr>
            <p:nvPr/>
          </p:nvSpPr>
          <p:spPr bwMode="auto">
            <a:xfrm>
              <a:off x="4087" y="3102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(1 –</a:t>
              </a:r>
              <a:r>
                <a:rPr lang="en-US" sz="2000">
                  <a:latin typeface="Book Antiqua" pitchFamily="18" charset="0"/>
                </a:rPr>
                <a:t> </a:t>
              </a: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p</a:t>
              </a: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)</a:t>
              </a: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–</a:t>
              </a: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kumimoji="0" lang="el-GR" sz="2000" i="1">
                  <a:solidFill>
                    <a:schemeClr val="bg1"/>
                  </a:solidFill>
                  <a:latin typeface="Book Antiqua" pitchFamily="18" charset="0"/>
                </a:rPr>
                <a:t>θ</a:t>
              </a: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(1 –</a:t>
              </a:r>
              <a:r>
                <a:rPr lang="en-US" sz="2000">
                  <a:latin typeface="Book Antiqua" pitchFamily="18" charset="0"/>
                </a:rPr>
                <a:t> </a:t>
              </a:r>
              <a:r>
                <a:rPr kumimoji="0" lang="en-US" sz="2000" i="1">
                  <a:solidFill>
                    <a:schemeClr val="bg1"/>
                  </a:solidFill>
                  <a:latin typeface="Book Antiqua" pitchFamily="18" charset="0"/>
                </a:rPr>
                <a:t>q</a:t>
              </a:r>
              <a:r>
                <a:rPr kumimoji="0" lang="en-US" sz="2000">
                  <a:solidFill>
                    <a:schemeClr val="bg1"/>
                  </a:solidFill>
                  <a:latin typeface="Book Antiqua" pitchFamily="18" charset="0"/>
                </a:rPr>
                <a:t>)</a:t>
              </a:r>
            </a:p>
          </p:txBody>
        </p:sp>
        <p:sp>
          <p:nvSpPr>
            <p:cNvPr id="300046" name="Rectangle 14"/>
            <p:cNvSpPr>
              <a:spLocks noChangeArrowheads="1"/>
            </p:cNvSpPr>
            <p:nvPr/>
          </p:nvSpPr>
          <p:spPr bwMode="auto">
            <a:xfrm>
              <a:off x="4482" y="3308"/>
              <a:ext cx="4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2000">
                  <a:solidFill>
                    <a:schemeClr val="bg1"/>
                  </a:solidFill>
                  <a:latin typeface="Book Antiqua" pitchFamily="18" charset="0"/>
                </a:rPr>
                <a:t>1</a:t>
              </a:r>
              <a:r>
                <a:rPr kumimoji="0"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–</a:t>
              </a:r>
              <a:r>
                <a:rPr kumimoji="0" lang="en-US" sz="2000" i="1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  <a:r>
                <a:rPr kumimoji="0" lang="el-GR" sz="2000" i="1">
                  <a:solidFill>
                    <a:schemeClr val="bg1"/>
                  </a:solidFill>
                  <a:latin typeface="Book Antiqua" pitchFamily="18" charset="0"/>
                </a:rPr>
                <a:t>θ</a:t>
              </a:r>
              <a:endParaRPr kumimoji="0" lang="en-US" sz="2000" i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1692275" y="3400425"/>
            <a:ext cx="5832475" cy="1439863"/>
          </a:xfrm>
          <a:prstGeom prst="rect">
            <a:avLst/>
          </a:prstGeom>
          <a:solidFill>
            <a:srgbClr val="4F81BD">
              <a:alpha val="2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Sequential Pattern Mining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Symbol" pitchFamily="18" charset="2"/>
              <a:buChar char="·"/>
            </a:pPr>
            <a:r>
              <a:rPr lang="en-US" altLang="ko-KR" sz="2800" dirty="0" smtClean="0"/>
              <a:t>Setting the </a:t>
            </a:r>
            <a:r>
              <a:rPr lang="en-US" altLang="ko-KR" sz="2800" b="1" i="1" dirty="0" smtClean="0">
                <a:solidFill>
                  <a:srgbClr val="CCFF99"/>
                </a:solidFill>
              </a:rPr>
              <a:t>minimum support </a:t>
            </a:r>
            <a:r>
              <a:rPr lang="el-GR" altLang="ko-KR" sz="2800" dirty="0" smtClean="0"/>
              <a:t>θ</a:t>
            </a:r>
            <a:r>
              <a:rPr lang="en-US" altLang="ko-KR" sz="2800" dirty="0" smtClean="0"/>
              <a:t>* = </a:t>
            </a:r>
            <a:r>
              <a:rPr lang="en-US" altLang="ko-KR" sz="2800" dirty="0" err="1" smtClean="0"/>
              <a:t>argmax</a:t>
            </a:r>
            <a:r>
              <a:rPr lang="en-US" altLang="ko-KR" sz="2800" dirty="0" smtClean="0"/>
              <a:t> (</a:t>
            </a:r>
            <a:r>
              <a:rPr lang="en-US" altLang="ko-KR" sz="2800" dirty="0" err="1" smtClean="0"/>
              <a:t>IG</a:t>
            </a:r>
            <a:r>
              <a:rPr lang="en-US" altLang="ko-KR" sz="2800" baseline="-25000" dirty="0" err="1"/>
              <a:t>ub</a:t>
            </a:r>
            <a:r>
              <a:rPr lang="en-US" altLang="ko-KR" sz="2800" dirty="0" smtClean="0"/>
              <a:t>(</a:t>
            </a:r>
            <a:r>
              <a:rPr lang="el-GR" altLang="ko-KR" sz="2800" dirty="0" smtClean="0"/>
              <a:t>θ</a:t>
            </a:r>
            <a:r>
              <a:rPr lang="en-US" altLang="ko-KR" sz="2800" dirty="0" smtClean="0"/>
              <a:t>) ≤ IG</a:t>
            </a:r>
            <a:r>
              <a:rPr lang="en-US" altLang="ko-KR" sz="2800" baseline="-25000" dirty="0" smtClean="0"/>
              <a:t>0</a:t>
            </a:r>
            <a:r>
              <a:rPr lang="en-US" altLang="ko-KR" sz="2800" dirty="0" smtClean="0"/>
              <a:t>)</a:t>
            </a:r>
          </a:p>
          <a:p>
            <a:pPr marL="342900" lvl="1" indent="-342900">
              <a:buFont typeface="Symbol" pitchFamily="18" charset="2"/>
              <a:buChar char="·"/>
            </a:pPr>
            <a:endParaRPr lang="en-US" altLang="ko-KR" dirty="0"/>
          </a:p>
          <a:p>
            <a:r>
              <a:rPr lang="en-US" altLang="ko-KR" dirty="0" smtClean="0"/>
              <a:t>Confining the </a:t>
            </a:r>
            <a:r>
              <a:rPr lang="en-US" altLang="ko-KR" b="1" i="1" dirty="0" smtClean="0">
                <a:solidFill>
                  <a:srgbClr val="CCFF99"/>
                </a:solidFill>
              </a:rPr>
              <a:t>length</a:t>
            </a:r>
            <a:r>
              <a:rPr lang="en-US" altLang="ko-KR" dirty="0" smtClean="0">
                <a:solidFill>
                  <a:srgbClr val="CCFF99"/>
                </a:solidFill>
              </a:rPr>
              <a:t> </a:t>
            </a:r>
            <a:r>
              <a:rPr lang="en-US" altLang="ko-KR" dirty="0" smtClean="0"/>
              <a:t>of sequential patterns in the process of mining</a:t>
            </a:r>
          </a:p>
          <a:p>
            <a:pPr lvl="1"/>
            <a:r>
              <a:rPr lang="en-US" altLang="ko-KR" dirty="0" smtClean="0"/>
              <a:t>The length ≤ 5 is generally reasonable</a:t>
            </a:r>
          </a:p>
          <a:p>
            <a:endParaRPr lang="en-US" altLang="ko-KR" dirty="0"/>
          </a:p>
          <a:p>
            <a:r>
              <a:rPr lang="en-US" altLang="ko-KR" dirty="0" smtClean="0"/>
              <a:t>Being able to employ any state-of-the-art sequential pattern mining methods</a:t>
            </a:r>
          </a:p>
          <a:p>
            <a:pPr lvl="1"/>
            <a:r>
              <a:rPr lang="en-US" altLang="ko-KR" dirty="0" smtClean="0"/>
              <a:t>Using the </a:t>
            </a:r>
            <a:r>
              <a:rPr lang="en-US" altLang="ko-KR" b="1" dirty="0" err="1" smtClean="0"/>
              <a:t>CloSpan</a:t>
            </a:r>
            <a:r>
              <a:rPr lang="en-US" altLang="ko-KR" dirty="0" smtClean="0"/>
              <a:t> method in the paper</a:t>
            </a:r>
          </a:p>
        </p:txBody>
      </p:sp>
    </p:spTree>
    <p:extLst>
      <p:ext uri="{BB962C8B-B14F-4D97-AF65-F5344CB8AC3E}">
        <p14:creationId xmlns:p14="http://schemas.microsoft.com/office/powerpoint/2010/main" val="15251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Feature Selection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Primarily filtering out </a:t>
            </a:r>
            <a:r>
              <a:rPr lang="en-US" altLang="ko-KR" b="1" i="1" dirty="0" smtClean="0">
                <a:solidFill>
                  <a:srgbClr val="CCFF99"/>
                </a:solidFill>
              </a:rPr>
              <a:t>frequent but non-discriminative</a:t>
            </a:r>
            <a:r>
              <a:rPr lang="en-US" altLang="ko-KR" dirty="0" smtClean="0"/>
              <a:t> patterns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Being able to employ any state-of-the-art feature selection methods</a:t>
            </a:r>
            <a:endParaRPr lang="en-US" altLang="ko-KR" dirty="0"/>
          </a:p>
          <a:p>
            <a:pPr lvl="1"/>
            <a:r>
              <a:rPr lang="en-US" altLang="ko-KR" dirty="0" smtClean="0"/>
              <a:t>Using the </a:t>
            </a:r>
            <a:r>
              <a:rPr lang="en-US" altLang="ko-KR" b="1" dirty="0" smtClean="0"/>
              <a:t>F-score</a:t>
            </a:r>
            <a:r>
              <a:rPr lang="en-US" altLang="ko-KR" dirty="0" smtClean="0"/>
              <a:t> method in the paper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2411760" y="3748970"/>
            <a:ext cx="0" cy="2304256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411760" y="6053226"/>
            <a:ext cx="4072111" cy="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자유형 8"/>
          <p:cNvSpPr/>
          <p:nvPr/>
        </p:nvSpPr>
        <p:spPr>
          <a:xfrm>
            <a:off x="2444105" y="3878897"/>
            <a:ext cx="3928095" cy="2105025"/>
          </a:xfrm>
          <a:custGeom>
            <a:avLst/>
            <a:gdLst>
              <a:gd name="connsiteX0" fmla="*/ 0 w 3000375"/>
              <a:gd name="connsiteY0" fmla="*/ 0 h 2105025"/>
              <a:gd name="connsiteX1" fmla="*/ 171450 w 3000375"/>
              <a:gd name="connsiteY1" fmla="*/ 285750 h 2105025"/>
              <a:gd name="connsiteX2" fmla="*/ 352425 w 3000375"/>
              <a:gd name="connsiteY2" fmla="*/ 1419225 h 2105025"/>
              <a:gd name="connsiteX3" fmla="*/ 1095375 w 3000375"/>
              <a:gd name="connsiteY3" fmla="*/ 1695450 h 2105025"/>
              <a:gd name="connsiteX4" fmla="*/ 1228725 w 3000375"/>
              <a:gd name="connsiteY4" fmla="*/ 1895475 h 2105025"/>
              <a:gd name="connsiteX5" fmla="*/ 1285875 w 3000375"/>
              <a:gd name="connsiteY5" fmla="*/ 1962150 h 2105025"/>
              <a:gd name="connsiteX6" fmla="*/ 1476375 w 3000375"/>
              <a:gd name="connsiteY6" fmla="*/ 2038350 h 2105025"/>
              <a:gd name="connsiteX7" fmla="*/ 3000375 w 3000375"/>
              <a:gd name="connsiteY7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375" h="2105025">
                <a:moveTo>
                  <a:pt x="0" y="0"/>
                </a:moveTo>
                <a:cubicBezTo>
                  <a:pt x="56356" y="24606"/>
                  <a:pt x="112713" y="49213"/>
                  <a:pt x="171450" y="285750"/>
                </a:cubicBezTo>
                <a:cubicBezTo>
                  <a:pt x="230187" y="522287"/>
                  <a:pt x="198438" y="1184275"/>
                  <a:pt x="352425" y="1419225"/>
                </a:cubicBezTo>
                <a:cubicBezTo>
                  <a:pt x="506412" y="1654175"/>
                  <a:pt x="949325" y="1616075"/>
                  <a:pt x="1095375" y="1695450"/>
                </a:cubicBezTo>
                <a:cubicBezTo>
                  <a:pt x="1241425" y="1774825"/>
                  <a:pt x="1196975" y="1851025"/>
                  <a:pt x="1228725" y="1895475"/>
                </a:cubicBezTo>
                <a:cubicBezTo>
                  <a:pt x="1260475" y="1939925"/>
                  <a:pt x="1244600" y="1938338"/>
                  <a:pt x="1285875" y="1962150"/>
                </a:cubicBezTo>
                <a:cubicBezTo>
                  <a:pt x="1327150" y="1985962"/>
                  <a:pt x="1190625" y="2014538"/>
                  <a:pt x="1476375" y="2038350"/>
                </a:cubicBezTo>
                <a:cubicBezTo>
                  <a:pt x="1762125" y="2062162"/>
                  <a:pt x="2381250" y="2083593"/>
                  <a:pt x="3000375" y="2105025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91326" y="4352642"/>
            <a:ext cx="492443" cy="1052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Book Antiqua" pitchFamily="18" charset="0"/>
              </a:rPr>
              <a:t>F-score</a:t>
            </a:r>
            <a:endParaRPr lang="ko-KR" altLang="en-US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605322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Book Antiqua" pitchFamily="18" charset="0"/>
              </a:rPr>
              <a:t>Ranking of features</a:t>
            </a:r>
            <a:endParaRPr lang="ko-KR" altLang="en-US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오른쪽 중괄호 13"/>
          <p:cNvSpPr/>
          <p:nvPr/>
        </p:nvSpPr>
        <p:spPr>
          <a:xfrm>
            <a:off x="3995936" y="5333146"/>
            <a:ext cx="144016" cy="36004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9952" y="533314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Book Antiqua" pitchFamily="18" charset="0"/>
              </a:rPr>
              <a:t>Possible thresholds</a:t>
            </a:r>
            <a:endParaRPr lang="ko-KR" altLang="en-US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007271" y="5383028"/>
            <a:ext cx="1008112" cy="288032"/>
          </a:xfrm>
          <a:prstGeom prst="rect">
            <a:avLst/>
          </a:prstGeom>
          <a:noFill/>
          <a:ln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131840" y="387889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9933"/>
                </a:solidFill>
                <a:latin typeface="Book Antiqua" pitchFamily="18" charset="0"/>
              </a:rPr>
              <a:t>F-score of features (i.e., patterns)</a:t>
            </a:r>
            <a:endParaRPr lang="ko-KR" altLang="en-US" sz="2400" dirty="0">
              <a:solidFill>
                <a:srgbClr val="FF993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Classification Model Construction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Using the feature space (single features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ko-KR" b="1" i="1" dirty="0" smtClean="0">
                    <a:solidFill>
                      <a:srgbClr val="FF9933"/>
                    </a:solidFill>
                  </a:rPr>
                  <a:t>selected</a:t>
                </a:r>
                <a:r>
                  <a:rPr lang="en-US" altLang="ko-KR" dirty="0" smtClean="0"/>
                  <a:t> sequential patterns)</a:t>
                </a:r>
              </a:p>
              <a:p>
                <a:pPr lvl="2"/>
                <a:endParaRPr lang="en-US" altLang="ko-KR" dirty="0"/>
              </a:p>
              <a:p>
                <a:r>
                  <a:rPr lang="en-US" altLang="ko-KR" dirty="0" smtClean="0"/>
                  <a:t>Deriving a feature vector such that each dimension indicates the frequency of a pattern in a trajectory</a:t>
                </a:r>
              </a:p>
              <a:p>
                <a:pPr lvl="2"/>
                <a:endParaRPr lang="en-US" altLang="ko-KR" dirty="0"/>
              </a:p>
              <a:p>
                <a:r>
                  <a:rPr lang="en-US" altLang="ko-KR" dirty="0" smtClean="0"/>
                  <a:t>Providing these feature vectors to the </a:t>
                </a:r>
                <a:r>
                  <a:rPr lang="en-US" altLang="ko-KR" b="1" i="1" dirty="0" smtClean="0">
                    <a:solidFill>
                      <a:srgbClr val="CCFF99"/>
                    </a:solidFill>
                  </a:rPr>
                  <a:t>support vector machine</a:t>
                </a:r>
                <a:r>
                  <a:rPr lang="en-US" altLang="ko-KR" dirty="0" smtClean="0"/>
                  <a:t> (SVM)</a:t>
                </a:r>
              </a:p>
              <a:p>
                <a:pPr lvl="1"/>
                <a:r>
                  <a:rPr lang="en-US" altLang="ko-KR" dirty="0" smtClean="0"/>
                  <a:t>The SVM is known to be suitable for (i) </a:t>
                </a:r>
                <a:r>
                  <a:rPr lang="en-US" altLang="ko-KR" u="sng" dirty="0" smtClean="0"/>
                  <a:t>high-dimensional</a:t>
                </a:r>
                <a:r>
                  <a:rPr lang="en-US" altLang="ko-KR" dirty="0" smtClean="0"/>
                  <a:t> and (ii) </a:t>
                </a:r>
                <a:r>
                  <a:rPr lang="en-US" altLang="ko-KR" u="sng" dirty="0" smtClean="0"/>
                  <a:t>sparse</a:t>
                </a:r>
                <a:r>
                  <a:rPr lang="en-US" altLang="ko-KR" dirty="0" smtClean="0"/>
                  <a:t> feature vectors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83" r="-2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Table of Contents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맑은 고딕" pitchFamily="50" charset="-127"/>
              </a:rPr>
              <a:t>Traffic Data</a:t>
            </a:r>
          </a:p>
          <a:p>
            <a:endParaRPr lang="en-US" dirty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Traffic Data Classification</a:t>
            </a:r>
          </a:p>
          <a:p>
            <a:pPr lvl="1"/>
            <a:r>
              <a:rPr lang="en-US" dirty="0" smtClean="0">
                <a:ea typeface="맑은 고딕" pitchFamily="50" charset="-127"/>
              </a:rPr>
              <a:t>J. Lee, J. Han, X. Li, and H. Cheng </a:t>
            </a:r>
            <a:r>
              <a:rPr lang="en-US" dirty="0">
                <a:ea typeface="맑은 고딕" pitchFamily="50" charset="-127"/>
              </a:rPr>
              <a:t>“Mining Discriminative Patterns for Classifying Trajectories on Road </a:t>
            </a:r>
            <a:r>
              <a:rPr lang="en-US" dirty="0" smtClean="0">
                <a:ea typeface="맑은 고딕" pitchFamily="50" charset="-127"/>
              </a:rPr>
              <a:t>Networks</a:t>
            </a:r>
            <a:r>
              <a:rPr lang="en-US" dirty="0">
                <a:ea typeface="맑은 고딕" pitchFamily="50" charset="-127"/>
              </a:rPr>
              <a:t>”, </a:t>
            </a:r>
            <a:r>
              <a:rPr lang="en-US" dirty="0" smtClean="0">
                <a:ea typeface="맑은 고딕" pitchFamily="50" charset="-127"/>
              </a:rPr>
              <a:t>to appear in </a:t>
            </a:r>
            <a:r>
              <a:rPr lang="en-US" i="1" dirty="0" smtClean="0">
                <a:ea typeface="맑은 고딕" pitchFamily="50" charset="-127"/>
              </a:rPr>
              <a:t>IEEE Trans. on Knowledge and Data Engineering (TKDE)</a:t>
            </a:r>
            <a:r>
              <a:rPr lang="en-US" dirty="0" smtClean="0">
                <a:ea typeface="맑은 고딕" pitchFamily="50" charset="-127"/>
              </a:rPr>
              <a:t>, May 2011</a:t>
            </a:r>
          </a:p>
          <a:p>
            <a:endParaRPr lang="en-US" dirty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Experiments</a:t>
            </a:r>
          </a:p>
        </p:txBody>
      </p:sp>
      <p:sp>
        <p:nvSpPr>
          <p:cNvPr id="4" name="왼쪽 화살표 3"/>
          <p:cNvSpPr/>
          <p:nvPr/>
        </p:nvSpPr>
        <p:spPr>
          <a:xfrm>
            <a:off x="2915816" y="4797152"/>
            <a:ext cx="151216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4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Experiment Setting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Datasets</a:t>
            </a:r>
            <a:endParaRPr lang="en-US" altLang="ko-KR" dirty="0"/>
          </a:p>
          <a:p>
            <a:pPr lvl="1"/>
            <a:r>
              <a:rPr lang="en-US" altLang="ko-KR" dirty="0"/>
              <a:t>Synthetic data </a:t>
            </a:r>
            <a:r>
              <a:rPr lang="en-US" altLang="ko-KR" dirty="0" smtClean="0"/>
              <a:t>sets with </a:t>
            </a:r>
            <a:r>
              <a:rPr lang="en-US" altLang="ko-KR" dirty="0"/>
              <a:t>5 or 10 classes</a:t>
            </a:r>
          </a:p>
          <a:p>
            <a:pPr lvl="1"/>
            <a:r>
              <a:rPr lang="en-US" altLang="ko-KR" dirty="0"/>
              <a:t>Real data </a:t>
            </a:r>
            <a:r>
              <a:rPr lang="en-US" altLang="ko-KR" dirty="0" smtClean="0"/>
              <a:t>sets with </a:t>
            </a:r>
            <a:r>
              <a:rPr lang="en-US" altLang="ko-KR" dirty="0"/>
              <a:t>2 or 4 </a:t>
            </a:r>
            <a:r>
              <a:rPr lang="en-US" altLang="ko-KR" dirty="0" smtClean="0"/>
              <a:t>classes</a:t>
            </a:r>
          </a:p>
          <a:p>
            <a:pPr lvl="2"/>
            <a:endParaRPr lang="en-US" altLang="ko-KR" dirty="0"/>
          </a:p>
          <a:p>
            <a:r>
              <a:rPr lang="en-US" altLang="ko-KR" dirty="0" smtClean="0"/>
              <a:t>Alternatives</a:t>
            </a:r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357"/>
              </p:ext>
            </p:extLst>
          </p:nvPr>
        </p:nvGraphicFramePr>
        <p:xfrm>
          <a:off x="1043608" y="3429000"/>
          <a:ext cx="7200800" cy="271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96"/>
                <a:gridCol w="5703604"/>
              </a:tblGrid>
              <a:tr h="402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Book Antiqua" pitchFamily="18" charset="0"/>
                        </a:rPr>
                        <a:t>Symbol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Book Antiqua" pitchFamily="18" charset="0"/>
                        </a:rPr>
                        <a:t>Description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2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1" dirty="0" err="1" smtClean="0">
                          <a:latin typeface="Book Antiqua" pitchFamily="18" charset="0"/>
                        </a:rPr>
                        <a:t>Single_All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Book Antiqua" pitchFamily="18" charset="0"/>
                        </a:rPr>
                        <a:t>Using all single features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2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1" dirty="0" err="1" smtClean="0">
                          <a:latin typeface="Book Antiqua" pitchFamily="18" charset="0"/>
                        </a:rPr>
                        <a:t>Single_DS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latin typeface="Book Antiqua" pitchFamily="18" charset="0"/>
                        </a:rPr>
                        <a:t>Using a selection of single features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2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1" dirty="0" err="1" smtClean="0">
                          <a:latin typeface="Book Antiqua" pitchFamily="18" charset="0"/>
                        </a:rPr>
                        <a:t>Seq_All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Book Antiqua" pitchFamily="18" charset="0"/>
                        </a:rPr>
                        <a:t>Using all single and sequential patterns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2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1" dirty="0" err="1" smtClean="0">
                          <a:latin typeface="Book Antiqua" pitchFamily="18" charset="0"/>
                        </a:rPr>
                        <a:t>Seq_PreDS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Book Antiqua" pitchFamily="18" charset="0"/>
                        </a:rPr>
                        <a:t>Pre-selecting single features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954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1" dirty="0" err="1" smtClean="0">
                          <a:latin typeface="Book Antiqua" pitchFamily="18" charset="0"/>
                        </a:rPr>
                        <a:t>Seq_DS</a:t>
                      </a:r>
                      <a:endParaRPr lang="ko-KR" alt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Book Antiqua" pitchFamily="18" charset="0"/>
                        </a:rPr>
                        <a:t>Using all single features and a selection of </a:t>
                      </a:r>
                      <a:r>
                        <a:rPr lang="en-US" altLang="ko-KR" sz="2000" dirty="0" smtClean="0">
                          <a:latin typeface="Book Antiqua" pitchFamily="18" charset="0"/>
                        </a:rPr>
                        <a:t>sequential features </a:t>
                      </a:r>
                      <a:r>
                        <a:rPr lang="en-US" altLang="ko-KR" sz="2000" dirty="0" smtClean="0">
                          <a:latin typeface="Book Antiqua" pitchFamily="18" charset="0"/>
                          <a:sym typeface="Symbol"/>
                        </a:rPr>
                        <a:t></a:t>
                      </a:r>
                      <a:r>
                        <a:rPr lang="en-US" altLang="ko-KR" sz="200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altLang="ko-KR" sz="2000" b="1" dirty="0" smtClean="0">
                          <a:solidFill>
                            <a:srgbClr val="95323E"/>
                          </a:solidFill>
                          <a:latin typeface="Book Antiqua" pitchFamily="18" charset="0"/>
                        </a:rPr>
                        <a:t>our approach</a:t>
                      </a:r>
                      <a:endParaRPr lang="ko-KR" altLang="en-US" sz="2000" dirty="0">
                        <a:solidFill>
                          <a:srgbClr val="95323E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Synthetic Data Generation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Network-based </a:t>
            </a:r>
            <a:r>
              <a:rPr lang="en-US" altLang="ko-KR" dirty="0" smtClean="0"/>
              <a:t>generator </a:t>
            </a:r>
            <a:r>
              <a:rPr lang="en-US" altLang="ko-KR" dirty="0"/>
              <a:t>by </a:t>
            </a:r>
            <a:r>
              <a:rPr lang="en-US" altLang="ko-KR" dirty="0" err="1" smtClean="0"/>
              <a:t>Brinkhoff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(http</a:t>
            </a:r>
            <a:r>
              <a:rPr lang="en-US" altLang="ko-KR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://iapg.jade-hs.de/personen/brinkhoff/generator</a:t>
            </a:r>
            <a:r>
              <a:rPr lang="en-US" altLang="ko-KR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/)</a:t>
            </a:r>
            <a:endParaRPr lang="en-US" altLang="ko-KR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altLang="ko-KR" dirty="0" smtClean="0"/>
              <a:t>Map: City </a:t>
            </a:r>
            <a:r>
              <a:rPr lang="en-US" altLang="ko-KR" dirty="0"/>
              <a:t>of Stockton in San Joaquin County, </a:t>
            </a:r>
            <a:r>
              <a:rPr lang="en-US" altLang="ko-KR" dirty="0" smtClean="0"/>
              <a:t>CA</a:t>
            </a:r>
          </a:p>
          <a:p>
            <a:r>
              <a:rPr lang="en-US" altLang="ko-KR" dirty="0" smtClean="0"/>
              <a:t>Two kinds of customizations</a:t>
            </a:r>
            <a:endParaRPr lang="en-US" altLang="ko-KR" dirty="0"/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starting (or ending) points of trajectories </a:t>
            </a:r>
            <a:r>
              <a:rPr lang="en-US" altLang="ko-KR" dirty="0" smtClean="0"/>
              <a:t>are located </a:t>
            </a:r>
            <a:r>
              <a:rPr lang="en-US" altLang="ko-KR" dirty="0"/>
              <a:t>close to each other </a:t>
            </a:r>
            <a:r>
              <a:rPr lang="en-US" altLang="ko-KR" dirty="0" smtClean="0"/>
              <a:t>for the same class</a:t>
            </a:r>
          </a:p>
          <a:p>
            <a:pPr lvl="1"/>
            <a:r>
              <a:rPr lang="en-US" altLang="ko-KR" dirty="0"/>
              <a:t>﻿</a:t>
            </a:r>
            <a:r>
              <a:rPr lang="en-US" altLang="ko-KR" dirty="0" smtClean="0"/>
              <a:t>Most </a:t>
            </a:r>
            <a:r>
              <a:rPr lang="en-US" altLang="ko-KR" dirty="0"/>
              <a:t>trajectories are forced to pass by a small </a:t>
            </a:r>
            <a:r>
              <a:rPr lang="en-US" altLang="ko-KR" dirty="0" smtClean="0"/>
              <a:t>number </a:t>
            </a:r>
            <a:r>
              <a:rPr lang="en-US" altLang="ko-KR" dirty="0"/>
              <a:t>of </a:t>
            </a:r>
            <a:r>
              <a:rPr lang="en-US" altLang="ko-KR" b="1" i="1" dirty="0" smtClean="0">
                <a:solidFill>
                  <a:srgbClr val="FF9933"/>
                </a:solidFill>
              </a:rPr>
              <a:t>hot edges</a:t>
            </a:r>
            <a:r>
              <a:rPr lang="en-US" altLang="ko-KR" dirty="0" smtClean="0"/>
              <a:t>―visited </a:t>
            </a:r>
            <a:r>
              <a:rPr lang="en-US" altLang="ko-KR" dirty="0"/>
              <a:t>in a given </a:t>
            </a:r>
            <a:r>
              <a:rPr lang="en-US" altLang="ko-KR" dirty="0" smtClean="0"/>
              <a:t>order </a:t>
            </a:r>
            <a:r>
              <a:rPr lang="en-US" altLang="ko-KR" dirty="0"/>
              <a:t>for certain classes, but in a totally random order </a:t>
            </a:r>
            <a:r>
              <a:rPr lang="en-US" altLang="ko-KR" dirty="0" smtClean="0"/>
              <a:t>for other classes</a:t>
            </a:r>
          </a:p>
          <a:p>
            <a:r>
              <a:rPr lang="en-US" altLang="ko-KR" dirty="0" smtClean="0"/>
              <a:t>Ten data sets</a:t>
            </a:r>
          </a:p>
          <a:p>
            <a:pPr lvl="1"/>
            <a:r>
              <a:rPr lang="en-US" altLang="ko-KR" dirty="0" smtClean="0"/>
              <a:t>D1~D5: five classes</a:t>
            </a:r>
          </a:p>
          <a:p>
            <a:pPr lvl="1"/>
            <a:r>
              <a:rPr lang="en-US" altLang="ko-KR" dirty="0" smtClean="0"/>
              <a:t>D6~D10: ten classes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91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Snapshots of Data Sets</a:t>
            </a:r>
            <a:endParaRPr lang="ko-KR" altLang="en-US" sz="36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9220"/>
            <a:ext cx="33718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8270"/>
            <a:ext cx="3371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65313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Snapshots of 1000 trajectories for two different classes</a:t>
            </a:r>
            <a:endParaRPr lang="ko-KR" altLang="en-US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Classification Accuracy (I)</a:t>
            </a:r>
            <a:endParaRPr lang="ko-KR" altLang="en-US" sz="36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31738" y="1268760"/>
            <a:ext cx="6624638" cy="4325937"/>
            <a:chOff x="612" y="1071"/>
            <a:chExt cx="4173" cy="27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7" y="1071"/>
              <a:ext cx="4128" cy="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          </a:t>
              </a:r>
              <a:r>
                <a:rPr lang="en-US" sz="2000" i="1">
                  <a:solidFill>
                    <a:schemeClr val="bg1"/>
                  </a:solidFill>
                  <a:latin typeface="Book Antiqua" pitchFamily="18" charset="0"/>
                </a:rPr>
                <a:t>Single_All  Single_DS  Seq_All  Seq_PreDS  </a:t>
              </a:r>
              <a:r>
                <a:rPr lang="en-US" sz="2000" b="1" i="1">
                  <a:solidFill>
                    <a:srgbClr val="FFFF66"/>
                  </a:solidFill>
                  <a:latin typeface="Book Antiqua" pitchFamily="18" charset="0"/>
                </a:rPr>
                <a:t>Seq_DS</a:t>
              </a:r>
            </a:p>
            <a:p>
              <a:pPr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D1          84.88          84.76        77.76         82.32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94.72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D2          82.72          83.08        84.84         82.92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95.68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D3          86.68          92.40        76.84         89.36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93.24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D4          78.04          76.20        78.44         76.44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89.60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D5          68.60          68.60        75.64         67.88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84.04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D6          78.18          78.40        73.10         77.88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91.34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D7          80.56          82.16        77.84         81.88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91.26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D8          80.00          81.02        70.26         80.04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88.34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D9          70.04          69.68        69.08         67.90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83.18</a:t>
              </a:r>
            </a:p>
            <a:p>
              <a:pPr>
                <a:lnSpc>
                  <a:spcPct val="11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D10        73.38          74.98        68.84         74.86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 86.96</a:t>
              </a:r>
            </a:p>
            <a:p>
              <a:pPr>
                <a:lnSpc>
                  <a:spcPct val="140000"/>
                </a:lnSpc>
              </a:pPr>
              <a:r>
                <a:rPr lang="en-US" sz="2000">
                  <a:solidFill>
                    <a:schemeClr val="bg1"/>
                  </a:solidFill>
                  <a:latin typeface="Book Antiqua" pitchFamily="18" charset="0"/>
                </a:rPr>
                <a:t>AVG      78.31          79.13        75.26         78.15        </a:t>
              </a:r>
              <a:r>
                <a:rPr lang="en-US" sz="2000" b="1">
                  <a:solidFill>
                    <a:srgbClr val="FFFF66"/>
                  </a:solidFill>
                  <a:latin typeface="Book Antiqua" pitchFamily="18" charset="0"/>
                </a:rPr>
                <a:t>89.84</a:t>
              </a:r>
              <a:endParaRPr lang="en-US" sz="200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2" y="1071"/>
              <a:ext cx="4082" cy="27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12" y="1071"/>
              <a:ext cx="4082" cy="27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12" y="3521"/>
              <a:ext cx="4082" cy="27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12" y="1344"/>
              <a:ext cx="454" cy="217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6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2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Effects of Feature Selection</a:t>
            </a:r>
            <a:endParaRPr lang="ko-KR" altLang="en-US" sz="3600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37187"/>
              </p:ext>
            </p:extLst>
          </p:nvPr>
        </p:nvGraphicFramePr>
        <p:xfrm>
          <a:off x="1759843" y="1412776"/>
          <a:ext cx="547645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429309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Results:</a:t>
            </a:r>
            <a:b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Not every sequential pattern is discriminative.  Adding sequential patterns more than necessary would harm classification accuracy.</a:t>
            </a:r>
            <a:endParaRPr lang="ko-KR" altLang="en-US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4351809" y="1412776"/>
            <a:ext cx="360362" cy="216024"/>
          </a:xfrm>
          <a:prstGeom prst="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95936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9933"/>
                </a:solidFill>
                <a:latin typeface="Book Antiqua" pitchFamily="18" charset="0"/>
              </a:rPr>
              <a:t>Optimal</a:t>
            </a:r>
            <a:endParaRPr lang="ko-KR" altLang="en-US" sz="2000" dirty="0">
              <a:solidFill>
                <a:srgbClr val="FF9933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Table of Contents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맑은 고딕" pitchFamily="50" charset="-127"/>
              </a:rPr>
              <a:t>Traffic Data</a:t>
            </a:r>
          </a:p>
          <a:p>
            <a:endParaRPr lang="en-US" dirty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Traffic Data Classification</a:t>
            </a:r>
          </a:p>
          <a:p>
            <a:pPr lvl="1"/>
            <a:r>
              <a:rPr lang="en-US" dirty="0" smtClean="0">
                <a:ea typeface="맑은 고딕" pitchFamily="50" charset="-127"/>
              </a:rPr>
              <a:t>J. Lee, J. Han, X. Li, and H. Cheng </a:t>
            </a:r>
            <a:r>
              <a:rPr lang="en-US" dirty="0">
                <a:ea typeface="맑은 고딕" pitchFamily="50" charset="-127"/>
              </a:rPr>
              <a:t>“Mining Discriminative Patterns for Classifying Trajectories on Road </a:t>
            </a:r>
            <a:r>
              <a:rPr lang="en-US" dirty="0" smtClean="0">
                <a:ea typeface="맑은 고딕" pitchFamily="50" charset="-127"/>
              </a:rPr>
              <a:t>Networks</a:t>
            </a:r>
            <a:r>
              <a:rPr lang="en-US" dirty="0">
                <a:ea typeface="맑은 고딕" pitchFamily="50" charset="-127"/>
              </a:rPr>
              <a:t>”, </a:t>
            </a:r>
            <a:r>
              <a:rPr lang="en-US" dirty="0" smtClean="0">
                <a:ea typeface="맑은 고딕" pitchFamily="50" charset="-127"/>
              </a:rPr>
              <a:t>to appear in </a:t>
            </a:r>
            <a:r>
              <a:rPr lang="en-US" i="1" dirty="0" smtClean="0">
                <a:ea typeface="맑은 고딕" pitchFamily="50" charset="-127"/>
              </a:rPr>
              <a:t>IEEE Trans. on Knowledge and Data Engineering (TKDE)</a:t>
            </a:r>
            <a:r>
              <a:rPr lang="en-US" dirty="0" smtClean="0">
                <a:ea typeface="맑은 고딕" pitchFamily="50" charset="-127"/>
              </a:rPr>
              <a:t>, May 2011</a:t>
            </a:r>
          </a:p>
          <a:p>
            <a:endParaRPr lang="en-US" dirty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Experiments</a:t>
            </a:r>
          </a:p>
        </p:txBody>
      </p:sp>
      <p:sp>
        <p:nvSpPr>
          <p:cNvPr id="2" name="왼쪽 화살표 1"/>
          <p:cNvSpPr/>
          <p:nvPr/>
        </p:nvSpPr>
        <p:spPr>
          <a:xfrm>
            <a:off x="2851499" y="1174712"/>
            <a:ext cx="151216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Effects of Pattern Length</a:t>
            </a:r>
            <a:endParaRPr lang="ko-KR" altLang="en-US" sz="3600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406520"/>
              </p:ext>
            </p:extLst>
          </p:nvPr>
        </p:nvGraphicFramePr>
        <p:xfrm>
          <a:off x="3849563" y="3647653"/>
          <a:ext cx="5068441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118886"/>
              </p:ext>
            </p:extLst>
          </p:nvPr>
        </p:nvGraphicFramePr>
        <p:xfrm>
          <a:off x="3849563" y="864096"/>
          <a:ext cx="511492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97548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Results:</a:t>
            </a:r>
            <a:b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By confining the pattern length (e.g., 3), we can significantly improve feature generation time with accuracy loss as small as 1%.</a:t>
            </a:r>
            <a:endParaRPr lang="ko-KR" altLang="en-US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Taxi Data in San Francisco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513"/>
            <a:ext cx="8219256" cy="5073650"/>
          </a:xfrm>
        </p:spPr>
        <p:txBody>
          <a:bodyPr/>
          <a:lstStyle/>
          <a:p>
            <a:r>
              <a:rPr lang="en-US" altLang="ko-KR" b="1" i="1" dirty="0"/>
              <a:t>24</a:t>
            </a:r>
            <a:r>
              <a:rPr lang="en-US" altLang="ko-KR" dirty="0"/>
              <a:t> </a:t>
            </a:r>
            <a:r>
              <a:rPr lang="en-US" altLang="ko-KR" b="1" i="1" dirty="0"/>
              <a:t>days</a:t>
            </a:r>
            <a:r>
              <a:rPr lang="en-US" altLang="ko-KR" dirty="0"/>
              <a:t> of taxi data in </a:t>
            </a:r>
            <a:r>
              <a:rPr lang="en-US" altLang="ko-KR" dirty="0" smtClean="0"/>
              <a:t>the San Francisco area</a:t>
            </a:r>
          </a:p>
          <a:p>
            <a:pPr lvl="1"/>
            <a:r>
              <a:rPr lang="en-US" altLang="ko-KR" dirty="0" smtClean="0"/>
              <a:t>Period: during July 2006</a:t>
            </a:r>
          </a:p>
          <a:p>
            <a:pPr lvl="1"/>
            <a:r>
              <a:rPr lang="en-US" altLang="ko-KR" dirty="0" smtClean="0"/>
              <a:t>Size: 800,000 </a:t>
            </a:r>
            <a:r>
              <a:rPr lang="en-US" altLang="ko-KR" dirty="0"/>
              <a:t>separate trips, 33 </a:t>
            </a:r>
            <a:r>
              <a:rPr lang="en-US" altLang="ko-KR" dirty="0" smtClean="0"/>
              <a:t>million road-segment </a:t>
            </a:r>
            <a:r>
              <a:rPr lang="en-US" altLang="ko-KR" dirty="0"/>
              <a:t>traversals, and 100,000 distinct road </a:t>
            </a:r>
            <a:r>
              <a:rPr lang="en-US" altLang="ko-KR" dirty="0" smtClean="0"/>
              <a:t>segments</a:t>
            </a:r>
            <a:endParaRPr lang="en-US" altLang="ko-KR" dirty="0"/>
          </a:p>
          <a:p>
            <a:pPr lvl="1"/>
            <a:r>
              <a:rPr lang="en-US" altLang="ko-KR" dirty="0" smtClean="0"/>
              <a:t>Trajectory: a trip </a:t>
            </a:r>
            <a:r>
              <a:rPr lang="en-US" altLang="ko-KR" dirty="0"/>
              <a:t>from when a </a:t>
            </a:r>
            <a:r>
              <a:rPr lang="en-US" altLang="ko-KR" dirty="0" smtClean="0"/>
              <a:t>driver picks </a:t>
            </a:r>
            <a:r>
              <a:rPr lang="en-US" altLang="ko-KR" dirty="0"/>
              <a:t>up passengers to when the driver drops them </a:t>
            </a:r>
            <a:r>
              <a:rPr lang="en-US" altLang="ko-KR" dirty="0" smtClean="0"/>
              <a:t>off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Three data sets</a:t>
            </a:r>
          </a:p>
          <a:p>
            <a:pPr lvl="1"/>
            <a:r>
              <a:rPr lang="en-US" altLang="ko-KR" dirty="0" smtClean="0"/>
              <a:t>R1: </a:t>
            </a:r>
            <a:r>
              <a:rPr lang="en-US" altLang="ko-KR" dirty="0"/>
              <a:t>two </a:t>
            </a:r>
            <a:r>
              <a:rPr lang="en-US" altLang="ko-KR" dirty="0" smtClean="0"/>
              <a:t>classes―</a:t>
            </a:r>
            <a:r>
              <a:rPr lang="en-US" altLang="ko-KR" dirty="0" err="1" smtClean="0"/>
              <a:t>Bayshore</a:t>
            </a:r>
            <a:r>
              <a:rPr lang="en-US" altLang="ko-KR" dirty="0" smtClean="0"/>
              <a:t> Freeway ↔ Market </a:t>
            </a:r>
            <a:r>
              <a:rPr lang="en-US" altLang="ko-KR" dirty="0"/>
              <a:t>Street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R2: </a:t>
            </a:r>
            <a:r>
              <a:rPr lang="en-US" altLang="ko-KR" dirty="0"/>
              <a:t>two </a:t>
            </a:r>
            <a:r>
              <a:rPr lang="en-US" altLang="ko-KR" dirty="0" smtClean="0"/>
              <a:t>classes―Interstate 280 ↔ US </a:t>
            </a:r>
            <a:r>
              <a:rPr lang="en-US" altLang="ko-KR" dirty="0"/>
              <a:t>Route 101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R3: four classes, combining R1 and R2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7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Classification Accuracy (II)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37"/>
            <a:ext cx="4037012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16237"/>
            <a:ext cx="40386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7237"/>
            <a:ext cx="403225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787900" y="1557362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R1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835150" y="3141687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R2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779838" y="4868887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6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2421" y="1370463"/>
            <a:ext cx="281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Book Antiqua" pitchFamily="18" charset="0"/>
              </a:rPr>
              <a:t>Our approach performs the best</a:t>
            </a:r>
            <a:endParaRPr lang="ko-KR" altLang="en-US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Conclusions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Huge amounts of traffic data are being collected</a:t>
            </a:r>
          </a:p>
          <a:p>
            <a:endParaRPr lang="en-US" altLang="ko-KR" dirty="0"/>
          </a:p>
          <a:p>
            <a:r>
              <a:rPr lang="en-US" altLang="ko-KR" dirty="0" smtClean="0"/>
              <a:t>Traffic data mining is very promising</a:t>
            </a:r>
          </a:p>
          <a:p>
            <a:endParaRPr lang="en-US" altLang="ko-KR" dirty="0"/>
          </a:p>
          <a:p>
            <a:r>
              <a:rPr lang="en-US" altLang="ko-KR" dirty="0" smtClean="0"/>
              <a:t>Using sequential patterns in classification is proven to be very effective</a:t>
            </a:r>
          </a:p>
          <a:p>
            <a:endParaRPr lang="en-US" altLang="ko-KR" dirty="0"/>
          </a:p>
          <a:p>
            <a:r>
              <a:rPr lang="en-US" altLang="ko-KR" dirty="0" smtClean="0"/>
              <a:t>As future work, we plan to study mobile recommender systems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9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sz="4400" dirty="0" smtClean="0"/>
              <a:t>Thank You!</a:t>
            </a:r>
          </a:p>
          <a:p>
            <a:pPr marL="0" indent="0" algn="ctr">
              <a:buNone/>
            </a:pPr>
            <a:r>
              <a:rPr lang="en-US" altLang="ko-KR" sz="4400" dirty="0" smtClean="0"/>
              <a:t>Any Questions?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489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Trillions Traveled of Miles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MapQuest</a:t>
            </a:r>
          </a:p>
          <a:p>
            <a:pPr lvl="1"/>
            <a:r>
              <a:rPr lang="en-US" altLang="ko-KR" dirty="0"/>
              <a:t>10 billion routes computed by </a:t>
            </a:r>
            <a:r>
              <a:rPr lang="en-US" altLang="ko-KR" dirty="0" smtClean="0"/>
              <a:t>2006</a:t>
            </a:r>
          </a:p>
          <a:p>
            <a:r>
              <a:rPr lang="en-US" altLang="ko-KR" dirty="0" smtClean="0"/>
              <a:t>GPS </a:t>
            </a:r>
            <a:r>
              <a:rPr lang="en-US" altLang="ko-KR" dirty="0"/>
              <a:t>devices</a:t>
            </a:r>
          </a:p>
          <a:p>
            <a:pPr lvl="1"/>
            <a:r>
              <a:rPr lang="en-US" altLang="ko-KR" dirty="0"/>
              <a:t>18 million sold in 2006</a:t>
            </a:r>
          </a:p>
          <a:p>
            <a:pPr lvl="1"/>
            <a:r>
              <a:rPr lang="en-US" altLang="ko-KR" dirty="0"/>
              <a:t>88 million by </a:t>
            </a:r>
            <a:r>
              <a:rPr lang="en-US" altLang="ko-KR" dirty="0" smtClean="0"/>
              <a:t>2010</a:t>
            </a:r>
            <a:endParaRPr lang="en-US" altLang="ko-KR" dirty="0"/>
          </a:p>
          <a:p>
            <a:r>
              <a:rPr lang="en-US" altLang="ko-KR" dirty="0"/>
              <a:t>Lots of driving</a:t>
            </a:r>
          </a:p>
          <a:p>
            <a:pPr lvl="1"/>
            <a:r>
              <a:rPr lang="en-US" altLang="ko-KR" dirty="0"/>
              <a:t>2.7 trillion miles of travel (US – 1999)</a:t>
            </a:r>
          </a:p>
          <a:p>
            <a:pPr lvl="1"/>
            <a:r>
              <a:rPr lang="en-US" altLang="ko-KR" dirty="0"/>
              <a:t>4 million miles of roads</a:t>
            </a:r>
          </a:p>
          <a:p>
            <a:pPr lvl="1"/>
            <a:r>
              <a:rPr lang="en-US" altLang="ko-KR" dirty="0"/>
              <a:t>$70 billion cost of congestion, 5.7 billion gallons of wasted gas</a:t>
            </a:r>
          </a:p>
          <a:p>
            <a:endParaRPr lang="ko-KR" altLang="en-US" dirty="0"/>
          </a:p>
        </p:txBody>
      </p:sp>
      <p:pic>
        <p:nvPicPr>
          <p:cNvPr id="5" name="Picture 6" descr="http://www.chinnan.com.tw/upload/g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31" y="19888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2" name="Picture 2" descr="http://upload.wikimedia.org/wikipedia/en/f/f8/Mapquestlogonew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38932"/>
            <a:ext cx="2095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Abundant Traffic Data</a:t>
            </a:r>
            <a:endParaRPr lang="ko-KR" alt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7813"/>
            <a:ext cx="6783387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32111" y="3287613"/>
            <a:ext cx="3524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latin typeface="Arial" charset="0"/>
                <a:ea typeface="굴림" charset="-127"/>
              </a:rPr>
              <a:t>Google Maps provides live traffic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30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Traffic Data Gathering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513"/>
            <a:ext cx="5482952" cy="5073650"/>
          </a:xfrm>
        </p:spPr>
        <p:txBody>
          <a:bodyPr/>
          <a:lstStyle/>
          <a:p>
            <a:r>
              <a:rPr lang="en-US" altLang="ko-KR" dirty="0"/>
              <a:t>Inductive loop detectors</a:t>
            </a:r>
          </a:p>
          <a:p>
            <a:pPr lvl="1"/>
            <a:r>
              <a:rPr lang="en-US" altLang="ko-KR" dirty="0"/>
              <a:t>Thousands, placed every few miles in highways</a:t>
            </a:r>
          </a:p>
          <a:p>
            <a:pPr lvl="1"/>
            <a:r>
              <a:rPr lang="en-US" altLang="ko-KR" dirty="0"/>
              <a:t>Only aggregate data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Cameras</a:t>
            </a:r>
          </a:p>
          <a:p>
            <a:pPr lvl="1"/>
            <a:r>
              <a:rPr lang="en-US" altLang="ko-KR" dirty="0"/>
              <a:t>License plate detection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RFID</a:t>
            </a:r>
          </a:p>
          <a:p>
            <a:pPr lvl="1"/>
            <a:r>
              <a:rPr lang="en-US" altLang="ko-KR" dirty="0"/>
              <a:t>Toll booth </a:t>
            </a:r>
            <a:r>
              <a:rPr lang="en-US" altLang="ko-KR" dirty="0" smtClean="0"/>
              <a:t>transponders</a:t>
            </a:r>
            <a:endParaRPr lang="en-US" altLang="ko-KR" dirty="0"/>
          </a:p>
          <a:p>
            <a:pPr lvl="1"/>
            <a:r>
              <a:rPr lang="en-US" altLang="ko-KR" dirty="0"/>
              <a:t>511.org – readers in CA</a:t>
            </a:r>
          </a:p>
          <a:p>
            <a:endParaRPr lang="ko-KR" altLang="en-US" dirty="0"/>
          </a:p>
        </p:txBody>
      </p:sp>
      <p:pic>
        <p:nvPicPr>
          <p:cNvPr id="4" name="Picture 2" descr="http://www.mistergates.net/images/Access%20Control/Lo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32" y="1052736"/>
            <a:ext cx="24384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ti.tamu.edu/groups/cpd/resources/images/images_db/Traffic_Monito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32" y="2979961"/>
            <a:ext cx="2392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ontent.answers.com/main/content/wp/en/8/80/FasTrak_transpo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32" y="4656361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Road Networks</a:t>
            </a:r>
            <a:endParaRPr lang="ko-KR" altLang="en-US" sz="3600" dirty="0"/>
          </a:p>
        </p:txBody>
      </p:sp>
      <p:pic>
        <p:nvPicPr>
          <p:cNvPr id="4" name="Picture 2" descr="http://www.fes.uwaterloo.ca/cooljobs/images/marshall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054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32920" y="2784376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3920" y="3470176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85520" y="2479576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3720" y="3089176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76120" y="1869976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56920" y="2174776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0320" y="1717576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6242720" y="1793776"/>
            <a:ext cx="76200" cy="76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" name="Straight Connector 28"/>
          <p:cNvCxnSpPr/>
          <p:nvPr/>
        </p:nvCxnSpPr>
        <p:spPr>
          <a:xfrm flipV="1">
            <a:off x="5937920" y="2022376"/>
            <a:ext cx="838200" cy="533400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4"/>
          <p:cNvCxnSpPr/>
          <p:nvPr/>
        </p:nvCxnSpPr>
        <p:spPr>
          <a:xfrm rot="16200000" flipV="1">
            <a:off x="3382045" y="2285901"/>
            <a:ext cx="403225" cy="784225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7"/>
          <p:cNvCxnSpPr/>
          <p:nvPr/>
        </p:nvCxnSpPr>
        <p:spPr>
          <a:xfrm rot="10800000" flipV="1">
            <a:off x="2280320" y="3009801"/>
            <a:ext cx="1828800" cy="152400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0"/>
          <p:cNvCxnSpPr>
            <a:cxnSpLocks noChangeShapeType="1"/>
          </p:cNvCxnSpPr>
          <p:nvPr/>
        </p:nvCxnSpPr>
        <p:spPr bwMode="auto">
          <a:xfrm>
            <a:off x="4163095" y="2914551"/>
            <a:ext cx="190500" cy="654050"/>
          </a:xfrm>
          <a:prstGeom prst="line">
            <a:avLst/>
          </a:prstGeom>
          <a:noFill/>
          <a:ln w="76200" cap="rnd" algn="ctr">
            <a:solidFill>
              <a:srgbClr val="FF0000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45"/>
          <p:cNvCxnSpPr/>
          <p:nvPr/>
        </p:nvCxnSpPr>
        <p:spPr>
          <a:xfrm rot="10800000">
            <a:off x="5915695" y="2609751"/>
            <a:ext cx="708025" cy="479425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8"/>
          <p:cNvCxnSpPr>
            <a:cxnSpLocks noChangeShapeType="1"/>
          </p:cNvCxnSpPr>
          <p:nvPr/>
        </p:nvCxnSpPr>
        <p:spPr bwMode="auto">
          <a:xfrm>
            <a:off x="5687095" y="2304951"/>
            <a:ext cx="38100" cy="269875"/>
          </a:xfrm>
          <a:prstGeom prst="line">
            <a:avLst/>
          </a:prstGeom>
          <a:noFill/>
          <a:ln w="76200" cap="rnd" algn="ctr">
            <a:solidFill>
              <a:srgbClr val="FF0000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56"/>
          <p:cNvCxnSpPr>
            <a:cxnSpLocks noChangeShapeType="1"/>
          </p:cNvCxnSpPr>
          <p:nvPr/>
        </p:nvCxnSpPr>
        <p:spPr bwMode="auto">
          <a:xfrm flipV="1">
            <a:off x="5633120" y="1869976"/>
            <a:ext cx="493713" cy="268288"/>
          </a:xfrm>
          <a:prstGeom prst="line">
            <a:avLst/>
          </a:prstGeom>
          <a:noFill/>
          <a:ln w="76200" cap="rnd" algn="ctr">
            <a:solidFill>
              <a:srgbClr val="FF0000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60"/>
          <p:cNvCxnSpPr/>
          <p:nvPr/>
        </p:nvCxnSpPr>
        <p:spPr>
          <a:xfrm rot="5400000">
            <a:off x="5869658" y="1738214"/>
            <a:ext cx="392112" cy="620712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3"/>
          <p:cNvCxnSpPr/>
          <p:nvPr/>
        </p:nvCxnSpPr>
        <p:spPr>
          <a:xfrm rot="5400000">
            <a:off x="5056858" y="1889026"/>
            <a:ext cx="250825" cy="1622425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5"/>
          <p:cNvCxnSpPr/>
          <p:nvPr/>
        </p:nvCxnSpPr>
        <p:spPr>
          <a:xfrm rot="10800000" flipV="1">
            <a:off x="4642520" y="3314601"/>
            <a:ext cx="2057400" cy="381000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7"/>
          <p:cNvCxnSpPr/>
          <p:nvPr/>
        </p:nvCxnSpPr>
        <p:spPr>
          <a:xfrm rot="5400000">
            <a:off x="3037558" y="2844701"/>
            <a:ext cx="860425" cy="2308225"/>
          </a:xfrm>
          <a:prstGeom prst="line">
            <a:avLst/>
          </a:prstGeom>
          <a:ln w="76200" cap="rnd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ular Callout 70"/>
          <p:cNvSpPr>
            <a:spLocks noChangeArrowheads="1"/>
          </p:cNvSpPr>
          <p:nvPr/>
        </p:nvSpPr>
        <p:spPr bwMode="auto">
          <a:xfrm>
            <a:off x="2966120" y="5203726"/>
            <a:ext cx="1600200" cy="685800"/>
          </a:xfrm>
          <a:prstGeom prst="wedgeRectCallout">
            <a:avLst>
              <a:gd name="adj1" fmla="val 43691"/>
              <a:gd name="adj2" fmla="val -280973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lt1"/>
                </a:solidFill>
                <a:latin typeface="+mn-lt"/>
              </a:rPr>
              <a:t>Node</a:t>
            </a:r>
            <a:r>
              <a:rPr lang="en-US" sz="1800" dirty="0">
                <a:solidFill>
                  <a:schemeClr val="lt1"/>
                </a:solidFill>
                <a:latin typeface="+mn-lt"/>
              </a:rPr>
              <a:t>: </a:t>
            </a: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Road</a:t>
            </a:r>
            <a:br>
              <a:rPr lang="en-US" sz="1800" dirty="0" smtClean="0">
                <a:solidFill>
                  <a:schemeClr val="lt1"/>
                </a:solidFill>
                <a:latin typeface="+mn-lt"/>
              </a:rPr>
            </a:b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intersection</a:t>
            </a: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ectangular Callout 71"/>
          <p:cNvSpPr>
            <a:spLocks noChangeArrowheads="1"/>
          </p:cNvSpPr>
          <p:nvPr/>
        </p:nvSpPr>
        <p:spPr bwMode="auto">
          <a:xfrm>
            <a:off x="5290220" y="5213251"/>
            <a:ext cx="1600200" cy="685800"/>
          </a:xfrm>
          <a:prstGeom prst="wedgeRectCallout">
            <a:avLst>
              <a:gd name="adj1" fmla="val -43638"/>
              <a:gd name="adj2" fmla="val -291450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lt1"/>
                </a:solidFill>
                <a:latin typeface="+mn-lt"/>
              </a:rPr>
              <a:t>Edge</a:t>
            </a:r>
            <a:r>
              <a:rPr lang="en-US" sz="1800" dirty="0">
                <a:solidFill>
                  <a:schemeClr val="lt1"/>
                </a:solidFill>
                <a:latin typeface="+mn-lt"/>
              </a:rPr>
              <a:t>: </a:t>
            </a: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Road</a:t>
            </a:r>
            <a:br>
              <a:rPr lang="en-US" sz="1800" dirty="0" smtClean="0">
                <a:solidFill>
                  <a:schemeClr val="lt1"/>
                </a:solidFill>
                <a:latin typeface="+mn-lt"/>
              </a:rPr>
            </a:br>
            <a:r>
              <a:rPr lang="en-US" sz="1800" dirty="0" smtClean="0">
                <a:solidFill>
                  <a:schemeClr val="lt1"/>
                </a:solidFill>
                <a:latin typeface="+mn-lt"/>
              </a:rPr>
              <a:t>segment</a:t>
            </a: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3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Trajectories on Road Networks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맑은 고딕" pitchFamily="50" charset="-127"/>
              </a:rPr>
              <a:t>A trajectory on road networks is converted to a </a:t>
            </a:r>
            <a:r>
              <a:rPr lang="en-US" u="sng" smtClean="0">
                <a:ea typeface="맑은 고딕" pitchFamily="50" charset="-127"/>
              </a:rPr>
              <a:t>sequence of road segments</a:t>
            </a:r>
            <a:r>
              <a:rPr lang="en-US" smtClean="0">
                <a:ea typeface="맑은 고딕" pitchFamily="50" charset="-127"/>
              </a:rPr>
              <a:t> by map matching</a:t>
            </a:r>
          </a:p>
          <a:p>
            <a:pPr lvl="1"/>
            <a:r>
              <a:rPr lang="en-US" smtClean="0">
                <a:ea typeface="맑은 고딕" pitchFamily="50" charset="-127"/>
              </a:rPr>
              <a:t>e.g., The sequence of GPS points of a car is converted to </a:t>
            </a:r>
            <a:r>
              <a:rPr lang="en-US" smtClean="0">
                <a:ea typeface="맑은 고딕" pitchFamily="50" charset="-127"/>
                <a:sym typeface="Symbol" pitchFamily="18" charset="2"/>
              </a:rPr>
              <a:t></a:t>
            </a:r>
            <a:r>
              <a:rPr lang="en-US" smtClean="0">
                <a:ea typeface="맑은 고딕" pitchFamily="50" charset="-127"/>
              </a:rPr>
              <a:t>O’Farrell St, Mason St, Geary St, Grant Ave</a:t>
            </a:r>
            <a:r>
              <a:rPr lang="en-US" smtClean="0">
                <a:ea typeface="맑은 고딕" pitchFamily="50" charset="-127"/>
                <a:sym typeface="Symbol" pitchFamily="18" charset="2"/>
              </a:rPr>
              <a:t></a:t>
            </a:r>
          </a:p>
          <a:p>
            <a:pPr lvl="1"/>
            <a:endParaRPr lang="en-US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smtClean="0">
              <a:ea typeface="맑은 고딕" pitchFamily="50" charset="-127"/>
              <a:sym typeface="Symbol" pitchFamily="18" charset="2"/>
            </a:endParaRPr>
          </a:p>
          <a:p>
            <a:pPr lvl="1"/>
            <a:endParaRPr lang="en-US" smtClean="0">
              <a:ea typeface="맑은 고딕" pitchFamily="50" charset="-127"/>
              <a:sym typeface="Symbol" pitchFamily="18" charset="2"/>
            </a:endParaRPr>
          </a:p>
          <a:p>
            <a:endParaRPr lang="en-US" smtClean="0">
              <a:ea typeface="맑은 고딕" pitchFamily="50" charset="-127"/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en-US" smtClean="0">
              <a:ea typeface="맑은 고딕" pitchFamily="50" charset="-127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411413" y="3357563"/>
            <a:ext cx="432117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411413" y="4294188"/>
            <a:ext cx="4321175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060700" y="2997200"/>
            <a:ext cx="288925" cy="1944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3995738" y="2997200"/>
            <a:ext cx="288925" cy="1944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932363" y="2997200"/>
            <a:ext cx="288925" cy="1944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868988" y="2997200"/>
            <a:ext cx="288925" cy="1944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175375" y="33289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Geary St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6175375" y="427513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O’Farrell St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2987675" y="4581525"/>
            <a:ext cx="4286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Mason St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924300" y="4581525"/>
            <a:ext cx="4286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Powell St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4860925" y="4581525"/>
            <a:ext cx="4286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Stockton St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5795963" y="4581525"/>
            <a:ext cx="4286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Grant Ave</a:t>
            </a:r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2478088" y="441960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2624138" y="44180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2767013" y="44180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2911475" y="4418013"/>
            <a:ext cx="71438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3054350" y="4418013"/>
            <a:ext cx="71438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3198813" y="44180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9" name="Oval 27"/>
          <p:cNvSpPr>
            <a:spLocks noChangeArrowheads="1"/>
          </p:cNvSpPr>
          <p:nvPr/>
        </p:nvSpPr>
        <p:spPr bwMode="auto">
          <a:xfrm>
            <a:off x="3198813" y="4275138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0" name="Oval 28"/>
          <p:cNvSpPr>
            <a:spLocks noChangeArrowheads="1"/>
          </p:cNvSpPr>
          <p:nvPr/>
        </p:nvSpPr>
        <p:spPr bwMode="auto">
          <a:xfrm>
            <a:off x="3198813" y="41306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1" name="Oval 29"/>
          <p:cNvSpPr>
            <a:spLocks noChangeArrowheads="1"/>
          </p:cNvSpPr>
          <p:nvPr/>
        </p:nvSpPr>
        <p:spPr bwMode="auto">
          <a:xfrm>
            <a:off x="3198813" y="39862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2" name="Oval 30"/>
          <p:cNvSpPr>
            <a:spLocks noChangeArrowheads="1"/>
          </p:cNvSpPr>
          <p:nvPr/>
        </p:nvSpPr>
        <p:spPr bwMode="auto">
          <a:xfrm>
            <a:off x="3198813" y="3843338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3198813" y="3698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3198813" y="35544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3198813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3343275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7" name="Oval 35"/>
          <p:cNvSpPr>
            <a:spLocks noChangeArrowheads="1"/>
          </p:cNvSpPr>
          <p:nvPr/>
        </p:nvSpPr>
        <p:spPr bwMode="auto">
          <a:xfrm>
            <a:off x="3486150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8" name="Oval 36"/>
          <p:cNvSpPr>
            <a:spLocks noChangeArrowheads="1"/>
          </p:cNvSpPr>
          <p:nvPr/>
        </p:nvSpPr>
        <p:spPr bwMode="auto">
          <a:xfrm>
            <a:off x="3630613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49" name="Oval 37"/>
          <p:cNvSpPr>
            <a:spLocks noChangeArrowheads="1"/>
          </p:cNvSpPr>
          <p:nvPr/>
        </p:nvSpPr>
        <p:spPr bwMode="auto">
          <a:xfrm>
            <a:off x="3775075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0" name="Oval 38"/>
          <p:cNvSpPr>
            <a:spLocks noChangeArrowheads="1"/>
          </p:cNvSpPr>
          <p:nvPr/>
        </p:nvSpPr>
        <p:spPr bwMode="auto">
          <a:xfrm>
            <a:off x="3919538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1" name="Oval 39"/>
          <p:cNvSpPr>
            <a:spLocks noChangeArrowheads="1"/>
          </p:cNvSpPr>
          <p:nvPr/>
        </p:nvSpPr>
        <p:spPr bwMode="auto">
          <a:xfrm>
            <a:off x="4062413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2" name="Oval 40"/>
          <p:cNvSpPr>
            <a:spLocks noChangeArrowheads="1"/>
          </p:cNvSpPr>
          <p:nvPr/>
        </p:nvSpPr>
        <p:spPr bwMode="auto">
          <a:xfrm>
            <a:off x="4206875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3" name="Oval 41"/>
          <p:cNvSpPr>
            <a:spLocks noChangeArrowheads="1"/>
          </p:cNvSpPr>
          <p:nvPr/>
        </p:nvSpPr>
        <p:spPr bwMode="auto">
          <a:xfrm>
            <a:off x="4351338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4" name="Oval 42"/>
          <p:cNvSpPr>
            <a:spLocks noChangeArrowheads="1"/>
          </p:cNvSpPr>
          <p:nvPr/>
        </p:nvSpPr>
        <p:spPr bwMode="auto">
          <a:xfrm>
            <a:off x="4494213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5" name="Oval 43"/>
          <p:cNvSpPr>
            <a:spLocks noChangeArrowheads="1"/>
          </p:cNvSpPr>
          <p:nvPr/>
        </p:nvSpPr>
        <p:spPr bwMode="auto">
          <a:xfrm>
            <a:off x="4638675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6" name="Oval 44"/>
          <p:cNvSpPr>
            <a:spLocks noChangeArrowheads="1"/>
          </p:cNvSpPr>
          <p:nvPr/>
        </p:nvSpPr>
        <p:spPr bwMode="auto">
          <a:xfrm>
            <a:off x="4783138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7" name="Oval 45"/>
          <p:cNvSpPr>
            <a:spLocks noChangeArrowheads="1"/>
          </p:cNvSpPr>
          <p:nvPr/>
        </p:nvSpPr>
        <p:spPr bwMode="auto">
          <a:xfrm>
            <a:off x="4927600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8" name="Oval 46"/>
          <p:cNvSpPr>
            <a:spLocks noChangeArrowheads="1"/>
          </p:cNvSpPr>
          <p:nvPr/>
        </p:nvSpPr>
        <p:spPr bwMode="auto">
          <a:xfrm>
            <a:off x="5070475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59" name="Oval 47"/>
          <p:cNvSpPr>
            <a:spLocks noChangeArrowheads="1"/>
          </p:cNvSpPr>
          <p:nvPr/>
        </p:nvSpPr>
        <p:spPr bwMode="auto">
          <a:xfrm>
            <a:off x="5214938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0" name="Oval 48"/>
          <p:cNvSpPr>
            <a:spLocks noChangeArrowheads="1"/>
          </p:cNvSpPr>
          <p:nvPr/>
        </p:nvSpPr>
        <p:spPr bwMode="auto">
          <a:xfrm>
            <a:off x="5359400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1" name="Oval 49"/>
          <p:cNvSpPr>
            <a:spLocks noChangeArrowheads="1"/>
          </p:cNvSpPr>
          <p:nvPr/>
        </p:nvSpPr>
        <p:spPr bwMode="auto">
          <a:xfrm>
            <a:off x="5503863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2" name="Oval 50"/>
          <p:cNvSpPr>
            <a:spLocks noChangeArrowheads="1"/>
          </p:cNvSpPr>
          <p:nvPr/>
        </p:nvSpPr>
        <p:spPr bwMode="auto">
          <a:xfrm>
            <a:off x="5646738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3" name="Oval 51"/>
          <p:cNvSpPr>
            <a:spLocks noChangeArrowheads="1"/>
          </p:cNvSpPr>
          <p:nvPr/>
        </p:nvSpPr>
        <p:spPr bwMode="auto">
          <a:xfrm>
            <a:off x="5791200" y="340995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4" name="Oval 52"/>
          <p:cNvSpPr>
            <a:spLocks noChangeArrowheads="1"/>
          </p:cNvSpPr>
          <p:nvPr/>
        </p:nvSpPr>
        <p:spPr bwMode="auto">
          <a:xfrm>
            <a:off x="5935663" y="3409950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5" name="Oval 53"/>
          <p:cNvSpPr>
            <a:spLocks noChangeArrowheads="1"/>
          </p:cNvSpPr>
          <p:nvPr/>
        </p:nvSpPr>
        <p:spPr bwMode="auto">
          <a:xfrm>
            <a:off x="5935663" y="35544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6" name="Oval 54"/>
          <p:cNvSpPr>
            <a:spLocks noChangeArrowheads="1"/>
          </p:cNvSpPr>
          <p:nvPr/>
        </p:nvSpPr>
        <p:spPr bwMode="auto">
          <a:xfrm>
            <a:off x="5935663" y="36988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7" name="Oval 55"/>
          <p:cNvSpPr>
            <a:spLocks noChangeArrowheads="1"/>
          </p:cNvSpPr>
          <p:nvPr/>
        </p:nvSpPr>
        <p:spPr bwMode="auto">
          <a:xfrm>
            <a:off x="5935663" y="3843338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8" name="Oval 56"/>
          <p:cNvSpPr>
            <a:spLocks noChangeArrowheads="1"/>
          </p:cNvSpPr>
          <p:nvPr/>
        </p:nvSpPr>
        <p:spPr bwMode="auto">
          <a:xfrm>
            <a:off x="5935663" y="39862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69" name="Oval 57"/>
          <p:cNvSpPr>
            <a:spLocks noChangeArrowheads="1"/>
          </p:cNvSpPr>
          <p:nvPr/>
        </p:nvSpPr>
        <p:spPr bwMode="auto">
          <a:xfrm>
            <a:off x="5935663" y="4130675"/>
            <a:ext cx="71437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70" name="Oval 58"/>
          <p:cNvSpPr>
            <a:spLocks noChangeArrowheads="1"/>
          </p:cNvSpPr>
          <p:nvPr/>
        </p:nvSpPr>
        <p:spPr bwMode="auto">
          <a:xfrm>
            <a:off x="5935663" y="4275138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71" name="Oval 59"/>
          <p:cNvSpPr>
            <a:spLocks noChangeArrowheads="1"/>
          </p:cNvSpPr>
          <p:nvPr/>
        </p:nvSpPr>
        <p:spPr bwMode="auto">
          <a:xfrm>
            <a:off x="5935663" y="4418013"/>
            <a:ext cx="71437" cy="714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72" name="Oval 60"/>
          <p:cNvSpPr>
            <a:spLocks noChangeArrowheads="1"/>
          </p:cNvSpPr>
          <p:nvPr/>
        </p:nvSpPr>
        <p:spPr bwMode="auto">
          <a:xfrm>
            <a:off x="5940425" y="4581525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15775" name="Picture 63" descr="MCj044035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84638"/>
            <a:ext cx="993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Table of Contents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맑은 고딕" pitchFamily="50" charset="-127"/>
              </a:rPr>
              <a:t>Traffic Data</a:t>
            </a:r>
          </a:p>
          <a:p>
            <a:endParaRPr lang="en-US" dirty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Traffic Data Classification</a:t>
            </a:r>
          </a:p>
          <a:p>
            <a:pPr lvl="1"/>
            <a:r>
              <a:rPr lang="en-US" dirty="0" smtClean="0">
                <a:ea typeface="맑은 고딕" pitchFamily="50" charset="-127"/>
              </a:rPr>
              <a:t>J. Lee, J. Han, X. Li, and H. Cheng </a:t>
            </a:r>
            <a:r>
              <a:rPr lang="en-US" dirty="0">
                <a:ea typeface="맑은 고딕" pitchFamily="50" charset="-127"/>
              </a:rPr>
              <a:t>“Mining Discriminative Patterns for Classifying Trajectories on Road </a:t>
            </a:r>
            <a:r>
              <a:rPr lang="en-US" dirty="0" smtClean="0">
                <a:ea typeface="맑은 고딕" pitchFamily="50" charset="-127"/>
              </a:rPr>
              <a:t>Networks</a:t>
            </a:r>
            <a:r>
              <a:rPr lang="en-US" dirty="0">
                <a:ea typeface="맑은 고딕" pitchFamily="50" charset="-127"/>
              </a:rPr>
              <a:t>”, </a:t>
            </a:r>
            <a:r>
              <a:rPr lang="en-US" dirty="0" smtClean="0">
                <a:ea typeface="맑은 고딕" pitchFamily="50" charset="-127"/>
              </a:rPr>
              <a:t>to appear in </a:t>
            </a:r>
            <a:r>
              <a:rPr lang="en-US" i="1" dirty="0" smtClean="0">
                <a:ea typeface="맑은 고딕" pitchFamily="50" charset="-127"/>
              </a:rPr>
              <a:t>IEEE Trans. on Knowledge and Data Engineering (TKDE)</a:t>
            </a:r>
            <a:r>
              <a:rPr lang="en-US" dirty="0" smtClean="0">
                <a:ea typeface="맑은 고딕" pitchFamily="50" charset="-127"/>
              </a:rPr>
              <a:t>, May 2011</a:t>
            </a:r>
          </a:p>
          <a:p>
            <a:endParaRPr lang="en-US" dirty="0">
              <a:ea typeface="맑은 고딕" pitchFamily="50" charset="-127"/>
            </a:endParaRPr>
          </a:p>
          <a:p>
            <a:r>
              <a:rPr lang="en-US" dirty="0" smtClean="0">
                <a:ea typeface="맑은 고딕" pitchFamily="50" charset="-127"/>
              </a:rPr>
              <a:t>Experiments</a:t>
            </a:r>
          </a:p>
        </p:txBody>
      </p:sp>
      <p:sp>
        <p:nvSpPr>
          <p:cNvPr id="4" name="왼쪽 화살표 3"/>
          <p:cNvSpPr/>
          <p:nvPr/>
        </p:nvSpPr>
        <p:spPr>
          <a:xfrm>
            <a:off x="5004048" y="2204864"/>
            <a:ext cx="151216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4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12450</TotalTime>
  <Words>1686</Words>
  <Application>Microsoft Office PowerPoint</Application>
  <PresentationFormat>화면 슬라이드 쇼(4:3)</PresentationFormat>
  <Paragraphs>322</Paragraphs>
  <Slides>34</Slides>
  <Notes>14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Office 테마</vt:lpstr>
      <vt:lpstr>Worksheet</vt:lpstr>
      <vt:lpstr>PowerPoint 프레젠테이션</vt:lpstr>
      <vt:lpstr>Brief Bio</vt:lpstr>
      <vt:lpstr>Table of Contents</vt:lpstr>
      <vt:lpstr>Trillions Traveled of Miles</vt:lpstr>
      <vt:lpstr>Abundant Traffic Data</vt:lpstr>
      <vt:lpstr>Traffic Data Gathering</vt:lpstr>
      <vt:lpstr>Road Networks</vt:lpstr>
      <vt:lpstr>Trajectories on Road Networks</vt:lpstr>
      <vt:lpstr>Table of Contents</vt:lpstr>
      <vt:lpstr>Classification Basics</vt:lpstr>
      <vt:lpstr>Traffic Classification</vt:lpstr>
      <vt:lpstr>Single and Combined Features</vt:lpstr>
      <vt:lpstr>Observation I</vt:lpstr>
      <vt:lpstr>Observation II</vt:lpstr>
      <vt:lpstr>Our Sequential Pattern-Based Approach</vt:lpstr>
      <vt:lpstr>Technical Innovations</vt:lpstr>
      <vt:lpstr>Overall Procedure</vt:lpstr>
      <vt:lpstr>Theoretical Formulation</vt:lpstr>
      <vt:lpstr>Basics of the Information Gain</vt:lpstr>
      <vt:lpstr>The IG Upper Bound of a Pattern</vt:lpstr>
      <vt:lpstr>Sequential Pattern Mining</vt:lpstr>
      <vt:lpstr>Feature Selection</vt:lpstr>
      <vt:lpstr>Classification Model Construction</vt:lpstr>
      <vt:lpstr>Table of Contents</vt:lpstr>
      <vt:lpstr>Experiment Setting</vt:lpstr>
      <vt:lpstr>Synthetic Data Generation</vt:lpstr>
      <vt:lpstr>Snapshots of Data Sets</vt:lpstr>
      <vt:lpstr>Classification Accuracy (I)</vt:lpstr>
      <vt:lpstr>Effects of Feature Selection</vt:lpstr>
      <vt:lpstr>Effects of Pattern Length</vt:lpstr>
      <vt:lpstr>Taxi Data in San Francisco</vt:lpstr>
      <vt:lpstr>Classification Accuracy (II)</vt:lpstr>
      <vt:lpstr>Conclusions</vt:lpstr>
      <vt:lpstr>PowerPoint 프레젠테이션</vt:lpstr>
    </vt:vector>
  </TitlesOfParts>
  <Company>gcomin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wt</dc:creator>
  <cp:lastModifiedBy>Jae-Gil</cp:lastModifiedBy>
  <cp:revision>497</cp:revision>
  <cp:lastPrinted>2011-03-29T10:46:05Z</cp:lastPrinted>
  <dcterms:created xsi:type="dcterms:W3CDTF">2009-04-30T08:08:55Z</dcterms:created>
  <dcterms:modified xsi:type="dcterms:W3CDTF">2011-03-31T01:43:11Z</dcterms:modified>
</cp:coreProperties>
</file>